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8"/>
  </p:notesMasterIdLst>
  <p:handoutMasterIdLst>
    <p:handoutMasterId r:id="rId39"/>
  </p:handoutMasterIdLst>
  <p:sldIdLst>
    <p:sldId id="726" r:id="rId2"/>
    <p:sldId id="1895" r:id="rId3"/>
    <p:sldId id="323" r:id="rId4"/>
    <p:sldId id="1928" r:id="rId5"/>
    <p:sldId id="1929" r:id="rId6"/>
    <p:sldId id="1953" r:id="rId7"/>
    <p:sldId id="1930" r:id="rId8"/>
    <p:sldId id="1943" r:id="rId9"/>
    <p:sldId id="1914" r:id="rId10"/>
    <p:sldId id="1951" r:id="rId11"/>
    <p:sldId id="1917" r:id="rId12"/>
    <p:sldId id="1883" r:id="rId13"/>
    <p:sldId id="1880" r:id="rId14"/>
    <p:sldId id="1949" r:id="rId15"/>
    <p:sldId id="1884" r:id="rId16"/>
    <p:sldId id="1922" r:id="rId17"/>
    <p:sldId id="1944" r:id="rId18"/>
    <p:sldId id="1938" r:id="rId19"/>
    <p:sldId id="1939" r:id="rId20"/>
    <p:sldId id="1940" r:id="rId21"/>
    <p:sldId id="1933" r:id="rId22"/>
    <p:sldId id="1920" r:id="rId23"/>
    <p:sldId id="1874" r:id="rId24"/>
    <p:sldId id="1934" r:id="rId25"/>
    <p:sldId id="1945" r:id="rId26"/>
    <p:sldId id="1946" r:id="rId27"/>
    <p:sldId id="1935" r:id="rId28"/>
    <p:sldId id="1871" r:id="rId29"/>
    <p:sldId id="1936" r:id="rId30"/>
    <p:sldId id="1867" r:id="rId31"/>
    <p:sldId id="1868" r:id="rId32"/>
    <p:sldId id="1869" r:id="rId33"/>
    <p:sldId id="1952" r:id="rId34"/>
    <p:sldId id="1947" r:id="rId35"/>
    <p:sldId id="1918" r:id="rId36"/>
    <p:sldId id="701"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6"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D024"/>
    <a:srgbClr val="00488A"/>
    <a:srgbClr val="117134"/>
    <a:srgbClr val="0058A9"/>
    <a:srgbClr val="EEF1F2"/>
    <a:srgbClr val="F7FAF9"/>
    <a:srgbClr val="FC4C02"/>
    <a:srgbClr val="FF40FF"/>
    <a:srgbClr val="521B93"/>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autoAdjust="0"/>
    <p:restoredTop sz="44274" autoAdjust="0"/>
  </p:normalViewPr>
  <p:slideViewPr>
    <p:cSldViewPr snapToGrid="0">
      <p:cViewPr varScale="1">
        <p:scale>
          <a:sx n="72" d="100"/>
          <a:sy n="72" d="100"/>
        </p:scale>
        <p:origin x="3096" y="184"/>
      </p:cViewPr>
      <p:guideLst>
        <p:guide orient="horz" pos="1620"/>
        <p:guide pos="5470"/>
        <p:guide pos="2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9/13/18</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9/13/18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NervanaSystems/distill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arxiv.org/search/cs?searchtype=author&amp;query=Tyree,+S" TargetMode="External"/><Relationship Id="rId3" Type="http://schemas.openxmlformats.org/officeDocument/2006/relationships/hyperlink" Target="https://arxiv.org/search/cs?searchtype=author&amp;query=Han,+S" TargetMode="External"/><Relationship Id="rId7" Type="http://schemas.openxmlformats.org/officeDocument/2006/relationships/hyperlink" Target="https://arxiv.org/search/cs?searchtype=author&amp;query=Molchanov,+P"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rxiv.org/search/cs?searchtype=author&amp;query=Dally,+W+J" TargetMode="External"/><Relationship Id="rId11" Type="http://schemas.openxmlformats.org/officeDocument/2006/relationships/hyperlink" Target="https://arxiv.org/search/cs?searchtype=author&amp;query=Kautz,+J" TargetMode="External"/><Relationship Id="rId5" Type="http://schemas.openxmlformats.org/officeDocument/2006/relationships/hyperlink" Target="https://arxiv.org/search/cs?searchtype=author&amp;query=Tran,+J" TargetMode="External"/><Relationship Id="rId10" Type="http://schemas.openxmlformats.org/officeDocument/2006/relationships/hyperlink" Target="https://arxiv.org/search/cs?searchtype=author&amp;query=Aila,+T" TargetMode="External"/><Relationship Id="rId4" Type="http://schemas.openxmlformats.org/officeDocument/2006/relationships/hyperlink" Target="https://arxiv.org/search/cs?searchtype=author&amp;query=Pool,+J" TargetMode="External"/><Relationship Id="rId9" Type="http://schemas.openxmlformats.org/officeDocument/2006/relationships/hyperlink" Target="https://arxiv.org/search/cs?searchtype=author&amp;query=Karras,+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search/cs?searchtype=author&amp;query=Han,+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rxiv.org/search/cs?searchtype=author&amp;query=Dally,+W+J" TargetMode="External"/><Relationship Id="rId5" Type="http://schemas.openxmlformats.org/officeDocument/2006/relationships/hyperlink" Target="https://arxiv.org/search/cs?searchtype=author&amp;query=Tran,+J" TargetMode="External"/><Relationship Id="rId4" Type="http://schemas.openxmlformats.org/officeDocument/2006/relationships/hyperlink" Target="https://arxiv.org/search/cs?searchtype=author&amp;query=Pool,+J"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arxiv.org/search/cs?searchtype=author&amp;query=Li,+W" TargetMode="External"/><Relationship Id="rId3" Type="http://schemas.openxmlformats.org/officeDocument/2006/relationships/hyperlink" Target="https://arxiv.org/search/cs?searchtype=author&amp;query=Han,+S" TargetMode="External"/><Relationship Id="rId7" Type="http://schemas.openxmlformats.org/officeDocument/2006/relationships/hyperlink" Target="https://arxiv.org/search/cs?searchtype=author&amp;query=Mao,+H"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arxiv.org/search/cs?searchtype=author&amp;query=Dally,+W+J" TargetMode="External"/><Relationship Id="rId5" Type="http://schemas.openxmlformats.org/officeDocument/2006/relationships/hyperlink" Target="https://arxiv.org/search/cs?searchtype=author&amp;query=Tran,+J" TargetMode="External"/><Relationship Id="rId10" Type="http://schemas.openxmlformats.org/officeDocument/2006/relationships/hyperlink" Target="https://arxiv.org/search/cs?searchtype=author&amp;query=Wang,+Y" TargetMode="External"/><Relationship Id="rId4" Type="http://schemas.openxmlformats.org/officeDocument/2006/relationships/hyperlink" Target="https://arxiv.org/search/cs?searchtype=author&amp;query=Pool,+J" TargetMode="External"/><Relationship Id="rId9" Type="http://schemas.openxmlformats.org/officeDocument/2006/relationships/hyperlink" Target="https://arxiv.org/search/cs?searchtype=author&amp;query=Liu,+X"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rxiv.org/search/cs?searchtype=author&amp;query=Aila,+T" TargetMode="External"/><Relationship Id="rId13" Type="http://schemas.openxmlformats.org/officeDocument/2006/relationships/hyperlink" Target="https://arxiv.org/search/cs?searchtype=author&amp;query=Anwar,+S" TargetMode="External"/><Relationship Id="rId3" Type="http://schemas.openxmlformats.org/officeDocument/2006/relationships/hyperlink" Target="https://arxiv.org/search/stat?searchtype=author&amp;query=Zhu,+M" TargetMode="External"/><Relationship Id="rId7" Type="http://schemas.openxmlformats.org/officeDocument/2006/relationships/hyperlink" Target="https://arxiv.org/search/cs?searchtype=author&amp;query=Karras,+T" TargetMode="External"/><Relationship Id="rId12" Type="http://schemas.openxmlformats.org/officeDocument/2006/relationships/hyperlink" Target="https://arxiv.org/search/cs?searchtype=author&amp;query=Sze,+V" TargetMode="External"/><Relationship Id="rId17" Type="http://schemas.openxmlformats.org/officeDocument/2006/relationships/hyperlink" Target="https://arxiv.org/search/cs?searchtype=author&amp;query=Wu,+J" TargetMode="External"/><Relationship Id="rId2" Type="http://schemas.openxmlformats.org/officeDocument/2006/relationships/slide" Target="../slides/slide13.xml"/><Relationship Id="rId16" Type="http://schemas.openxmlformats.org/officeDocument/2006/relationships/hyperlink" Target="https://arxiv.org/search/cs?searchtype=author&amp;query=Luo,+J" TargetMode="External"/><Relationship Id="rId1" Type="http://schemas.openxmlformats.org/officeDocument/2006/relationships/notesMaster" Target="../notesMasters/notesMaster1.xml"/><Relationship Id="rId6" Type="http://schemas.openxmlformats.org/officeDocument/2006/relationships/hyperlink" Target="https://arxiv.org/search/cs?searchtype=author&amp;query=Tyree,+S" TargetMode="External"/><Relationship Id="rId11" Type="http://schemas.openxmlformats.org/officeDocument/2006/relationships/hyperlink" Target="https://arxiv.org/search/cs?searchtype=author&amp;query=Chen,+Y" TargetMode="External"/><Relationship Id="rId5" Type="http://schemas.openxmlformats.org/officeDocument/2006/relationships/hyperlink" Target="https://arxiv.org/search/cs?searchtype=author&amp;query=Molchanov,+P" TargetMode="External"/><Relationship Id="rId15" Type="http://schemas.openxmlformats.org/officeDocument/2006/relationships/hyperlink" Target="https://arxiv.org/search/cs?searchtype=author&amp;query=Sung,+W" TargetMode="External"/><Relationship Id="rId10" Type="http://schemas.openxmlformats.org/officeDocument/2006/relationships/hyperlink" Target="https://arxiv.org/search/cs?searchtype=author&amp;query=Yang,+T" TargetMode="External"/><Relationship Id="rId4" Type="http://schemas.openxmlformats.org/officeDocument/2006/relationships/hyperlink" Target="https://arxiv.org/search/stat?searchtype=author&amp;query=Gupta,+S" TargetMode="External"/><Relationship Id="rId9" Type="http://schemas.openxmlformats.org/officeDocument/2006/relationships/hyperlink" Target="https://arxiv.org/search/cs?searchtype=author&amp;query=Kautz,+J" TargetMode="External"/><Relationship Id="rId14" Type="http://schemas.openxmlformats.org/officeDocument/2006/relationships/hyperlink" Target="https://arxiv.org/search/cs?searchtype=author&amp;query=Hwang,+K"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search/stat?searchtype=author&amp;query=Zhu,+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rxiv.org/search/stat?searchtype=author&amp;query=Gupta,+S"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arxiv.org/search/cs?searchtype=author&amp;query=Li,+G" TargetMode="External"/><Relationship Id="rId13" Type="http://schemas.openxmlformats.org/officeDocument/2006/relationships/hyperlink" Target="https://scholar.google.com/scholar?oi=bibs&amp;cluster=11356952277543218805&amp;btnI=1&amp;hl=en" TargetMode="External"/><Relationship Id="rId3" Type="http://schemas.openxmlformats.org/officeDocument/2006/relationships/hyperlink" Target="https://arxiv.org/search/cs?searchtype=author&amp;query=Narang,+S" TargetMode="External"/><Relationship Id="rId7" Type="http://schemas.openxmlformats.org/officeDocument/2006/relationships/hyperlink" Target="https://arxiv.org/search/cs?searchtype=author&amp;query=Wang,+P" TargetMode="External"/><Relationship Id="rId12" Type="http://schemas.openxmlformats.org/officeDocument/2006/relationships/hyperlink" Target="https://arxiv.org/search/cs?searchtype=author&amp;query=Lempitsky,+V" TargetMode="External"/><Relationship Id="rId2" Type="http://schemas.openxmlformats.org/officeDocument/2006/relationships/slide" Target="../slides/slide15.xml"/><Relationship Id="rId16" Type="http://schemas.openxmlformats.org/officeDocument/2006/relationships/hyperlink" Target="https://arxiv.org/search/cs?searchtype=author&amp;query=Sung,+W" TargetMode="External"/><Relationship Id="rId1" Type="http://schemas.openxmlformats.org/officeDocument/2006/relationships/notesMaster" Target="../notesMasters/notesMaster1.xml"/><Relationship Id="rId6" Type="http://schemas.openxmlformats.org/officeDocument/2006/relationships/hyperlink" Target="https://arxiv.org/search/cs?searchtype=author&amp;query=Cheng,+J" TargetMode="External"/><Relationship Id="rId11" Type="http://schemas.openxmlformats.org/officeDocument/2006/relationships/hyperlink" Target="https://arxiv.org/search/cs?searchtype=author&amp;query=Lebedev,+V" TargetMode="External"/><Relationship Id="rId5" Type="http://schemas.openxmlformats.org/officeDocument/2006/relationships/hyperlink" Target="https://arxiv.org/search/cs?searchtype=author&amp;query=Diamos,+G" TargetMode="External"/><Relationship Id="rId15" Type="http://schemas.openxmlformats.org/officeDocument/2006/relationships/hyperlink" Target="https://arxiv.org/search/cs?searchtype=author&amp;query=Hwang,+K" TargetMode="External"/><Relationship Id="rId10" Type="http://schemas.openxmlformats.org/officeDocument/2006/relationships/hyperlink" Target="https://arxiv.org/search/cs?searchtype=author&amp;query=Lu,+H" TargetMode="External"/><Relationship Id="rId4" Type="http://schemas.openxmlformats.org/officeDocument/2006/relationships/hyperlink" Target="https://arxiv.org/search/cs?searchtype=author&amp;query=Undersander,+E" TargetMode="External"/><Relationship Id="rId9" Type="http://schemas.openxmlformats.org/officeDocument/2006/relationships/hyperlink" Target="https://arxiv.org/search/cs?searchtype=author&amp;query=Hu,+Q" TargetMode="External"/><Relationship Id="rId14" Type="http://schemas.openxmlformats.org/officeDocument/2006/relationships/hyperlink" Target="https://arxiv.org/search/cs?searchtype=author&amp;query=Anwar,+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arxiv.org/search/cs?searchtype=author&amp;query=Abbasi-Asl,+R" TargetMode="External"/><Relationship Id="rId3" Type="http://schemas.openxmlformats.org/officeDocument/2006/relationships/hyperlink" Target="https://arxiv.org/search/cs?searchtype=author&amp;query=Luo,+J" TargetMode="External"/><Relationship Id="rId7" Type="http://schemas.openxmlformats.org/officeDocument/2006/relationships/hyperlink" Target="https://arxiv.org/search/cs?searchtype=author&amp;query=Sze,+V"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rxiv.org/search/cs?searchtype=author&amp;query=Chen,+Y" TargetMode="External"/><Relationship Id="rId5" Type="http://schemas.openxmlformats.org/officeDocument/2006/relationships/hyperlink" Target="https://arxiv.org/search/cs?searchtype=author&amp;query=Yang,+T" TargetMode="External"/><Relationship Id="rId4" Type="http://schemas.openxmlformats.org/officeDocument/2006/relationships/hyperlink" Target="https://arxiv.org/search/cs?searchtype=author&amp;query=Wu,+J" TargetMode="External"/><Relationship Id="rId9" Type="http://schemas.openxmlformats.org/officeDocument/2006/relationships/hyperlink" Target="https://arxiv.org/search/cs?searchtype=author&amp;query=Yu,+B"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NervanaSystems/distill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openreview.net/profile?email=d.alistarh@gmail.com" TargetMode="External"/><Relationship Id="rId13" Type="http://schemas.openxmlformats.org/officeDocument/2006/relationships/hyperlink" Target="https://openreview.net/profile?email=asit.k.mishra@intel.com" TargetMode="External"/><Relationship Id="rId3" Type="http://schemas.openxmlformats.org/officeDocument/2006/relationships/hyperlink" Target="https://arxiv.org/search/stat?searchtype=author&amp;query=Hinton,+G" TargetMode="External"/><Relationship Id="rId7" Type="http://schemas.openxmlformats.org/officeDocument/2006/relationships/hyperlink" Target="https://openreview.net/profile?email=razp@google.com" TargetMode="External"/><Relationship Id="rId12" Type="http://schemas.openxmlformats.org/officeDocument/2006/relationships/hyperlink" Target="https://arxiv.org/search/cs?searchtype=author&amp;query=Husz%C3%A1r,+F"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openreview.net/profile?email=antonio.polino1@gmail.com" TargetMode="External"/><Relationship Id="rId11" Type="http://schemas.openxmlformats.org/officeDocument/2006/relationships/hyperlink" Target="https://arxiv.org/search/cs?searchtype=author&amp;query=Tejani,+A" TargetMode="External"/><Relationship Id="rId5" Type="http://schemas.openxmlformats.org/officeDocument/2006/relationships/hyperlink" Target="https://arxiv.org/search/stat?searchtype=author&amp;query=Dean,+J" TargetMode="External"/><Relationship Id="rId10" Type="http://schemas.openxmlformats.org/officeDocument/2006/relationships/hyperlink" Target="https://arxiv.org/search/cs?searchtype=author&amp;query=Korshunova,+I" TargetMode="External"/><Relationship Id="rId4" Type="http://schemas.openxmlformats.org/officeDocument/2006/relationships/hyperlink" Target="https://arxiv.org/search/stat?searchtype=author&amp;query=Vinyals,+O" TargetMode="External"/><Relationship Id="rId9" Type="http://schemas.openxmlformats.org/officeDocument/2006/relationships/hyperlink" Target="https://arxiv.org/search/cs?searchtype=author&amp;query=Theis,+L" TargetMode="External"/><Relationship Id="rId14" Type="http://schemas.openxmlformats.org/officeDocument/2006/relationships/hyperlink" Target="https://openreview.net/profile?email=debbie.marr@intel.co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arxiv.org/search/cs?searchtype=author&amp;query=Huang,+G" TargetMode="External"/><Relationship Id="rId13" Type="http://schemas.openxmlformats.org/officeDocument/2006/relationships/hyperlink" Target="https://arxiv.org/search/cs?searchtype=author&amp;query=Weinberger,+K+Q" TargetMode="External"/><Relationship Id="rId3" Type="http://schemas.openxmlformats.org/officeDocument/2006/relationships/hyperlink" Target="https://arxiv.org/search/cs?searchtype=author&amp;query=Teerapittayanon,+S" TargetMode="External"/><Relationship Id="rId7" Type="http://schemas.openxmlformats.org/officeDocument/2006/relationships/hyperlink" Target="https://arxiv.org/abs/1701.06538" TargetMode="External"/><Relationship Id="rId12" Type="http://schemas.openxmlformats.org/officeDocument/2006/relationships/hyperlink" Target="https://arxiv.org/search/cs?searchtype=author&amp;query=van+der+Maaten,+L"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proceedings.mlr.press/v70/bolukbasi17a/bolukbasi17a.pdf" TargetMode="External"/><Relationship Id="rId11" Type="http://schemas.openxmlformats.org/officeDocument/2006/relationships/hyperlink" Target="https://arxiv.org/search/cs?searchtype=author&amp;query=Wu,+F" TargetMode="External"/><Relationship Id="rId5" Type="http://schemas.openxmlformats.org/officeDocument/2006/relationships/hyperlink" Target="https://arxiv.org/search/cs?searchtype=author&amp;query=Kung,+H+T" TargetMode="External"/><Relationship Id="rId10" Type="http://schemas.openxmlformats.org/officeDocument/2006/relationships/hyperlink" Target="https://arxiv.org/search/cs?searchtype=author&amp;query=Li,+T" TargetMode="External"/><Relationship Id="rId4" Type="http://schemas.openxmlformats.org/officeDocument/2006/relationships/hyperlink" Target="https://arxiv.org/search/cs?searchtype=author&amp;query=McDanel,+B" TargetMode="External"/><Relationship Id="rId9" Type="http://schemas.openxmlformats.org/officeDocument/2006/relationships/hyperlink" Target="https://arxiv.org/search/cs?searchtype=author&amp;query=Chen,+D" TargetMode="External"/></Relationships>
</file>

<file path=ppt/notesSlides/_rels/notesSlide31.xml.rels><?xml version="1.0" encoding="UTF-8" standalone="yes"?>
<Relationships xmlns="http://schemas.openxmlformats.org/package/2006/relationships"><Relationship Id="rId13" Type="http://schemas.openxmlformats.org/officeDocument/2006/relationships/hyperlink" Target="https://arxiv.org/search/cs?searchtype=author&amp;query=He,+K" TargetMode="External"/><Relationship Id="rId18" Type="http://schemas.openxmlformats.org/officeDocument/2006/relationships/hyperlink" Target="https://arxiv.org/search/cs?searchtype=author&amp;query=LeCun,+Y" TargetMode="External"/><Relationship Id="rId26" Type="http://schemas.openxmlformats.org/officeDocument/2006/relationships/hyperlink" Target="https://arxiv.org/search/cs?searchtype=author&amp;query=Yoo,+S" TargetMode="External"/><Relationship Id="rId21" Type="http://schemas.openxmlformats.org/officeDocument/2006/relationships/hyperlink" Target="https://arxiv.org/search/cs?searchtype=author&amp;query=Wu,+J" TargetMode="External"/><Relationship Id="rId34" Type="http://schemas.openxmlformats.org/officeDocument/2006/relationships/hyperlink" Target="https://arxiv.org/search/cs?searchtype=author&amp;query=Zhang,+T" TargetMode="External"/><Relationship Id="rId7" Type="http://schemas.openxmlformats.org/officeDocument/2006/relationships/hyperlink" Target="https://arxiv.org/search/cs?searchtype=author&amp;query=Lempitsky,+V" TargetMode="External"/><Relationship Id="rId12" Type="http://schemas.openxmlformats.org/officeDocument/2006/relationships/hyperlink" Target="https://arxiv.org/search/cs?searchtype=author&amp;query=Zou,+J" TargetMode="External"/><Relationship Id="rId17" Type="http://schemas.openxmlformats.org/officeDocument/2006/relationships/hyperlink" Target="https://arxiv.org/search/cs?searchtype=author&amp;query=Bruna,+J" TargetMode="External"/><Relationship Id="rId25" Type="http://schemas.openxmlformats.org/officeDocument/2006/relationships/hyperlink" Target="https://arxiv.org/search/cs?searchtype=author&amp;query=Park,+E" TargetMode="External"/><Relationship Id="rId33" Type="http://schemas.openxmlformats.org/officeDocument/2006/relationships/hyperlink" Target="https://arxiv.org/search/cs?searchtype=author&amp;query=Zhou,+P" TargetMode="External"/><Relationship Id="rId38" Type="http://schemas.openxmlformats.org/officeDocument/2006/relationships/hyperlink" Target="https://arxiv.org/search/cs?searchtype=author&amp;query=Zhao,+Q" TargetMode="External"/><Relationship Id="rId2" Type="http://schemas.openxmlformats.org/officeDocument/2006/relationships/slide" Target="../slides/slide31.xml"/><Relationship Id="rId16" Type="http://schemas.openxmlformats.org/officeDocument/2006/relationships/hyperlink" Target="https://arxiv.org/search/cs?searchtype=author&amp;query=Zaremba,+W" TargetMode="External"/><Relationship Id="rId20" Type="http://schemas.openxmlformats.org/officeDocument/2006/relationships/hyperlink" Target="https://arxiv.org/search/cs?searchtype=author&amp;query=Zhou,+S" TargetMode="External"/><Relationship Id="rId29" Type="http://schemas.openxmlformats.org/officeDocument/2006/relationships/hyperlink" Target="https://arxiv.org/search/cs?searchtype=author&amp;query=Shin,+D" TargetMode="External"/><Relationship Id="rId1" Type="http://schemas.openxmlformats.org/officeDocument/2006/relationships/notesMaster" Target="../notesMasters/notesMaster1.xml"/><Relationship Id="rId6" Type="http://schemas.openxmlformats.org/officeDocument/2006/relationships/hyperlink" Target="https://arxiv.org/search/cs?searchtype=author&amp;query=Oseledets,+I" TargetMode="External"/><Relationship Id="rId11" Type="http://schemas.openxmlformats.org/officeDocument/2006/relationships/hyperlink" Target="https://arxiv.org/search/cs?searchtype=author&amp;query=Zhang,+X" TargetMode="External"/><Relationship Id="rId24" Type="http://schemas.openxmlformats.org/officeDocument/2006/relationships/hyperlink" Target="https://arxiv.org/search/cs?searchtype=author&amp;query=Kim,+Y" TargetMode="External"/><Relationship Id="rId32" Type="http://schemas.openxmlformats.org/officeDocument/2006/relationships/hyperlink" Target="https://arxiv.org/search/cs?searchtype=author&amp;query=Wang,+D" TargetMode="External"/><Relationship Id="rId37" Type="http://schemas.openxmlformats.org/officeDocument/2006/relationships/hyperlink" Target="https://arxiv.org/search/cs?searchtype=author&amp;query=Xie,+S" TargetMode="External"/><Relationship Id="rId5" Type="http://schemas.openxmlformats.org/officeDocument/2006/relationships/hyperlink" Target="https://arxiv.org/search/cs?searchtype=author&amp;query=Rakhuba,+M" TargetMode="External"/><Relationship Id="rId15" Type="http://schemas.openxmlformats.org/officeDocument/2006/relationships/hyperlink" Target="https://arxiv.org/search/cs?searchtype=author&amp;query=Denton,+E" TargetMode="External"/><Relationship Id="rId23" Type="http://schemas.openxmlformats.org/officeDocument/2006/relationships/hyperlink" Target="https://arxiv.org/search/cs?searchtype=author&amp;query=Zhou,+X" TargetMode="External"/><Relationship Id="rId28" Type="http://schemas.openxmlformats.org/officeDocument/2006/relationships/hyperlink" Target="https://arxiv.org/search/cs?searchtype=author&amp;query=Yang,+L" TargetMode="External"/><Relationship Id="rId36" Type="http://schemas.openxmlformats.org/officeDocument/2006/relationships/hyperlink" Target="https://arxiv.org/search/cs?searchtype=author&amp;query=Khan,+M+E" TargetMode="External"/><Relationship Id="rId10" Type="http://schemas.openxmlformats.org/officeDocument/2006/relationships/hyperlink" Target="https://arxiv.org/search/cs?searchtype=author&amp;query=Zisserman,+A" TargetMode="External"/><Relationship Id="rId19" Type="http://schemas.openxmlformats.org/officeDocument/2006/relationships/hyperlink" Target="https://arxiv.org/search/cs?searchtype=author&amp;query=Fergus,+R" TargetMode="External"/><Relationship Id="rId31" Type="http://schemas.openxmlformats.org/officeDocument/2006/relationships/hyperlink" Target="https://arxiv.org/search/cs?searchtype=author&amp;query=Cheng,+Y" TargetMode="External"/><Relationship Id="rId4" Type="http://schemas.openxmlformats.org/officeDocument/2006/relationships/hyperlink" Target="https://arxiv.org/search/cs?searchtype=author&amp;query=Ganin,+Y" TargetMode="External"/><Relationship Id="rId9" Type="http://schemas.openxmlformats.org/officeDocument/2006/relationships/hyperlink" Target="https://arxiv.org/search/cs?searchtype=author&amp;query=Vedaldi,+A" TargetMode="External"/><Relationship Id="rId14" Type="http://schemas.openxmlformats.org/officeDocument/2006/relationships/hyperlink" Target="https://arxiv.org/search/cs?searchtype=author&amp;query=Sun,+J" TargetMode="External"/><Relationship Id="rId22" Type="http://schemas.openxmlformats.org/officeDocument/2006/relationships/hyperlink" Target="https://arxiv.org/search/cs?searchtype=author&amp;query=Wu,+Y" TargetMode="External"/><Relationship Id="rId27" Type="http://schemas.openxmlformats.org/officeDocument/2006/relationships/hyperlink" Target="https://arxiv.org/search/cs?searchtype=author&amp;query=Choi,+T" TargetMode="External"/><Relationship Id="rId30" Type="http://schemas.openxmlformats.org/officeDocument/2006/relationships/hyperlink" Target="https://arxiv.org/search/cs?searchtype=author&amp;query=Girshick,+R" TargetMode="External"/><Relationship Id="rId35" Type="http://schemas.openxmlformats.org/officeDocument/2006/relationships/hyperlink" Target="https://arxiv.org/search/cs?searchtype=author&amp;query=Li,+C" TargetMode="External"/><Relationship Id="rId8" Type="http://schemas.openxmlformats.org/officeDocument/2006/relationships/hyperlink" Target="https://arxiv.org/search/cs?searchtype=author&amp;query=Jaderberg,+M" TargetMode="External"/><Relationship Id="rId3" Type="http://schemas.openxmlformats.org/officeDocument/2006/relationships/hyperlink" Target="https://arxiv.org/search/cs?searchtype=author&amp;query=Lebedev,+V"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arxiv.org/search/cs?searchtype=author&amp;query=Han,+S" TargetMode="External"/><Relationship Id="rId3" Type="http://schemas.openxmlformats.org/officeDocument/2006/relationships/hyperlink" Target="https://arxiv.org/search/cs?searchtype=author&amp;query=He,+Y" TargetMode="External"/><Relationship Id="rId7" Type="http://schemas.openxmlformats.org/officeDocument/2006/relationships/hyperlink" Target="https://arxiv.org/search/cs?searchtype=author&amp;query=Li,+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rxiv.org/search/cs?searchtype=author&amp;query=Wang,+H" TargetMode="External"/><Relationship Id="rId5" Type="http://schemas.openxmlformats.org/officeDocument/2006/relationships/hyperlink" Target="https://arxiv.org/search/cs?searchtype=author&amp;query=Liu,+Z" TargetMode="External"/><Relationship Id="rId4" Type="http://schemas.openxmlformats.org/officeDocument/2006/relationships/hyperlink" Target="https://arxiv.org/search/cs?searchtype=author&amp;query=Lin,+J" TargetMode="External"/><Relationship Id="rId9" Type="http://schemas.openxmlformats.org/officeDocument/2006/relationships/hyperlink" Target="https://arxiv.org/search/stat?searchtype=author&amp;query=Hakkak,+H"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cs.mcgill.ca/~jpineau/ICLR2018-ReproducibilityChallenge.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Intel Clear"/>
                <a:ea typeface="+mn-ea"/>
                <a:cs typeface="+mn-cs"/>
              </a:rPr>
              <a:t>Resources:</a:t>
            </a:r>
          </a:p>
          <a:p>
            <a:endParaRPr lang="en-US" sz="1200" b="1" kern="1200" dirty="0">
              <a:solidFill>
                <a:schemeClr val="tx1"/>
              </a:solidFill>
              <a:latin typeface="Intel Clear"/>
              <a:ea typeface="+mn-ea"/>
              <a:cs typeface="+mn-cs"/>
            </a:endParaRPr>
          </a:p>
          <a:p>
            <a:pPr marL="171450" indent="-171450">
              <a:buFont typeface="Arial" panose="020B0604020202020204" pitchFamily="34" charset="0"/>
              <a:buChar char="•"/>
            </a:pPr>
            <a:r>
              <a:rPr lang="en-US" sz="1200" b="1" kern="1200" dirty="0">
                <a:solidFill>
                  <a:schemeClr val="tx1"/>
                </a:solidFill>
                <a:latin typeface="Intel Clear"/>
                <a:ea typeface="+mn-ea"/>
                <a:cs typeface="+mn-cs"/>
              </a:rPr>
              <a:t>Blog: https://</a:t>
            </a:r>
            <a:r>
              <a:rPr lang="en-US" sz="1200" b="1" kern="1200" dirty="0" err="1">
                <a:solidFill>
                  <a:schemeClr val="tx1"/>
                </a:solidFill>
                <a:latin typeface="Intel Clear"/>
                <a:ea typeface="+mn-ea"/>
                <a:cs typeface="+mn-cs"/>
              </a:rPr>
              <a:t>ai.intel.com</a:t>
            </a:r>
            <a:r>
              <a:rPr lang="en-US" sz="1200" b="1" kern="1200" dirty="0">
                <a:solidFill>
                  <a:schemeClr val="tx1"/>
                </a:solidFill>
                <a:latin typeface="Intel Clear"/>
                <a:ea typeface="+mn-ea"/>
                <a:cs typeface="+mn-cs"/>
              </a:rPr>
              <a:t>/compressing-deep-learning-models-with-neural-network-distiller</a:t>
            </a:r>
          </a:p>
          <a:p>
            <a:pPr marL="171450" indent="-171450">
              <a:buFont typeface="Arial" panose="020B0604020202020204" pitchFamily="34" charset="0"/>
              <a:buChar char="•"/>
            </a:pPr>
            <a:r>
              <a:rPr lang="en-US" sz="1200" b="1" u="none" kern="1200" dirty="0">
                <a:solidFill>
                  <a:schemeClr val="tx1"/>
                </a:solidFill>
                <a:latin typeface="Intel Clear"/>
                <a:ea typeface="+mn-ea"/>
                <a:cs typeface="+mn-cs"/>
              </a:rPr>
              <a:t>Documentation: https://</a:t>
            </a:r>
            <a:r>
              <a:rPr lang="en-US" sz="1200" b="1" u="none" kern="1200" dirty="0" err="1">
                <a:solidFill>
                  <a:schemeClr val="tx1"/>
                </a:solidFill>
                <a:latin typeface="Intel Clear"/>
                <a:ea typeface="+mn-ea"/>
                <a:cs typeface="+mn-cs"/>
              </a:rPr>
              <a:t>nervanasystems.github.io</a:t>
            </a:r>
            <a:r>
              <a:rPr lang="en-US" sz="1200" b="1" u="none" kern="1200" dirty="0">
                <a:solidFill>
                  <a:schemeClr val="tx1"/>
                </a:solidFill>
                <a:latin typeface="Intel Clear"/>
                <a:ea typeface="+mn-ea"/>
                <a:cs typeface="+mn-cs"/>
              </a:rPr>
              <a:t>/distiller/</a:t>
            </a:r>
            <a:r>
              <a:rPr lang="en-US" sz="1200" b="1" u="none" kern="1200" dirty="0" err="1">
                <a:solidFill>
                  <a:schemeClr val="tx1"/>
                </a:solidFill>
                <a:latin typeface="Intel Clear"/>
                <a:ea typeface="+mn-ea"/>
                <a:cs typeface="+mn-cs"/>
              </a:rPr>
              <a:t>index.html</a:t>
            </a:r>
            <a:endParaRPr lang="en-US" sz="1200" b="1" u="none" kern="1200" dirty="0">
              <a:solidFill>
                <a:schemeClr val="tx1"/>
              </a:solidFill>
              <a:latin typeface="Intel Clear"/>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none" kern="1200" dirty="0">
                <a:solidFill>
                  <a:schemeClr val="tx1"/>
                </a:solidFill>
                <a:latin typeface="Intel Clear"/>
                <a:ea typeface="+mn-ea"/>
                <a:cs typeface="+mn-cs"/>
                <a:hlinkClick r:id="rId3">
                  <a:extLst>
                    <a:ext uri="{A12FA001-AC4F-418D-AE19-62706E023703}">
                      <ahyp:hlinkClr xmlns:ahyp="http://schemas.microsoft.com/office/drawing/2018/hyperlinkcolor" val="tx"/>
                    </a:ext>
                  </a:extLst>
                </a:hlinkClick>
              </a:rPr>
              <a:t>Github: https://github.com/NervanaSystems/distiller</a:t>
            </a:r>
            <a:endParaRPr lang="en-US" sz="1200" b="1" u="none" kern="1200" dirty="0">
              <a:solidFill>
                <a:schemeClr val="tx1"/>
              </a:solidFill>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endParaRPr lang="en-US" sz="1200" b="1" kern="1200" dirty="0">
              <a:solidFill>
                <a:schemeClr val="tx1"/>
              </a:solidFill>
              <a:latin typeface="Intel Clear"/>
              <a:ea typeface="+mn-ea"/>
              <a:cs typeface="+mn-cs"/>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215694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ways to think of Pruning </a:t>
            </a:r>
            <a:r>
              <a:rPr lang="en-US" b="1" dirty="0">
                <a:sym typeface="Wingdings" pitchFamily="2" charset="2"/>
              </a:rPr>
              <a:t> finetuning:</a:t>
            </a:r>
          </a:p>
          <a:p>
            <a:pPr marL="228600" indent="-228600">
              <a:buFont typeface="+mj-lt"/>
              <a:buAutoNum type="arabicPeriod"/>
            </a:pPr>
            <a:r>
              <a:rPr lang="en-US" b="1" dirty="0">
                <a:sym typeface="Wingdings" pitchFamily="2" charset="2"/>
              </a:rPr>
              <a:t>Pruning damages the network, Fine Tuning then heals it</a:t>
            </a:r>
          </a:p>
          <a:p>
            <a:pPr marL="228600" indent="-228600">
              <a:buFont typeface="+mj-lt"/>
              <a:buAutoNum type="arabicPeriod"/>
            </a:pPr>
            <a:r>
              <a:rPr lang="en-US" b="1" dirty="0">
                <a:sym typeface="Wingdings" pitchFamily="2" charset="2"/>
              </a:rPr>
              <a:t>Pruning moves us away from the local minimum, Fine Tuning then moves us back to a same/different local minimum.</a:t>
            </a:r>
          </a:p>
          <a:p>
            <a:pPr marL="0" indent="0">
              <a:buFont typeface="+mj-lt"/>
              <a:buNone/>
            </a:pPr>
            <a:endParaRPr lang="en-US" b="1" dirty="0">
              <a:sym typeface="Wingdings" pitchFamily="2" charset="2"/>
            </a:endParaRPr>
          </a:p>
          <a:p>
            <a:pPr marL="0" indent="0">
              <a:buFont typeface="+mj-lt"/>
              <a:buNone/>
            </a:pPr>
            <a:r>
              <a:rPr lang="en-US" b="1" dirty="0">
                <a:sym typeface="Wingdings" pitchFamily="2" charset="2"/>
              </a:rPr>
              <a:t>One-shot pruning rarely works because we are limited by the amount of damage we can do to the DNN, and still be able to recover.</a:t>
            </a:r>
          </a:p>
          <a:p>
            <a:pPr marL="0" indent="0">
              <a:buFont typeface="+mj-lt"/>
              <a:buNone/>
            </a:pPr>
            <a:r>
              <a:rPr lang="en-US" b="1" dirty="0">
                <a:sym typeface="Wingdings" pitchFamily="2" charset="2"/>
              </a:rPr>
              <a:t>Iterative pruning is like slowly transferring knowledge.</a:t>
            </a:r>
            <a:endParaRPr lang="en-US" b="1" dirty="0"/>
          </a:p>
          <a:p>
            <a:endParaRPr lang="en-US" dirty="0"/>
          </a:p>
          <a:p>
            <a:endParaRPr lang="en-US" dirty="0"/>
          </a:p>
          <a:p>
            <a:r>
              <a:rPr lang="en-US" dirty="0"/>
              <a:t>This is the main pruning pipeline flow.  It is described in </a:t>
            </a:r>
            <a:r>
              <a:rPr lang="en-US" dirty="0" err="1"/>
              <a:t>LeCun</a:t>
            </a:r>
            <a:r>
              <a:rPr lang="en-US" dirty="0"/>
              <a:t> et al.’s </a:t>
            </a:r>
            <a:r>
              <a:rPr lang="en-US" b="1" dirty="0"/>
              <a:t>Optimal Brain Damage</a:t>
            </a:r>
            <a:r>
              <a:rPr lang="en-US" dirty="0"/>
              <a:t> paper from 1990, although in OBD this flow is not used.</a:t>
            </a:r>
          </a:p>
          <a:p>
            <a:r>
              <a:rPr lang="en-US" dirty="0"/>
              <a:t>In 2015 Song Han brings it back into main-stream fashion with his paper: </a:t>
            </a:r>
            <a:r>
              <a:rPr lang="en-US" sz="1200" b="1" kern="1200" dirty="0">
                <a:solidFill>
                  <a:schemeClr val="tx1"/>
                </a:solidFill>
                <a:effectLst/>
                <a:latin typeface="Intel Clear"/>
                <a:ea typeface="+mn-ea"/>
                <a:cs typeface="+mn-cs"/>
              </a:rPr>
              <a:t>Learning both Weights and Connections for Efficient Neural Networks</a:t>
            </a:r>
          </a:p>
          <a:p>
            <a:endParaRPr lang="en-US" dirty="0"/>
          </a:p>
          <a:p>
            <a:r>
              <a:rPr lang="en-US" dirty="0"/>
              <a:t>The cost function is not related to the pruning (chosen independently), unless we apply regularization (see later).</a:t>
            </a:r>
          </a:p>
          <a:p>
            <a:endParaRPr lang="en-US" dirty="0"/>
          </a:p>
          <a:p>
            <a:r>
              <a:rPr lang="en-US" dirty="0"/>
              <a:t>The </a:t>
            </a:r>
            <a:r>
              <a:rPr lang="en-US" b="1" dirty="0"/>
              <a:t>Pruning Criteria </a:t>
            </a:r>
            <a:r>
              <a:rPr lang="en-US" b="0" dirty="0"/>
              <a:t>is used to to evaluate which connections are important.</a:t>
            </a:r>
            <a:endParaRPr lang="en-US" b="1" dirty="0"/>
          </a:p>
          <a:p>
            <a:r>
              <a:rPr lang="en-US" dirty="0"/>
              <a:t>The </a:t>
            </a:r>
            <a:r>
              <a:rPr lang="en-US" b="1" dirty="0"/>
              <a:t>pruning objective</a:t>
            </a:r>
            <a:r>
              <a:rPr lang="en-US" dirty="0"/>
              <a:t> is used to decide when to stop (and later: how to prune).</a:t>
            </a:r>
          </a:p>
          <a:p>
            <a:r>
              <a:rPr lang="en-US" sz="1200" kern="1200" dirty="0">
                <a:solidFill>
                  <a:schemeClr val="tx1"/>
                </a:solidFill>
                <a:effectLst/>
                <a:latin typeface="Intel Clear"/>
                <a:ea typeface="+mn-ea"/>
                <a:cs typeface="+mn-cs"/>
              </a:rPr>
              <a:t>This can be aided during training by applying L1 or L2  regularization, which will push unimportant kernels to have smaller values.</a:t>
            </a:r>
          </a:p>
          <a:p>
            <a:endParaRPr lang="en-US" dirty="0"/>
          </a:p>
          <a:p>
            <a:endParaRPr lang="en-US" dirty="0"/>
          </a:p>
          <a:p>
            <a:r>
              <a:rPr lang="en-US" sz="1200" b="1" kern="1200" dirty="0">
                <a:solidFill>
                  <a:schemeClr val="tx1"/>
                </a:solidFill>
                <a:effectLst/>
                <a:latin typeface="Intel Clear"/>
                <a:ea typeface="+mn-ea"/>
                <a:cs typeface="+mn-cs"/>
              </a:rPr>
              <a:t>PRUNING CONVOLUTIONAL NEURAL NETWORKS FOR RESOURCE EFFICIENT INFERENCE</a:t>
            </a:r>
          </a:p>
          <a:p>
            <a:r>
              <a:rPr lang="en-US" sz="1200" kern="1200" dirty="0">
                <a:solidFill>
                  <a:schemeClr val="tx1"/>
                </a:solidFill>
                <a:effectLst/>
                <a:latin typeface="Intel Clear"/>
                <a:ea typeface="+mn-ea"/>
                <a:cs typeface="+mn-cs"/>
              </a:rPr>
              <a:t>The proposed method for pruning consists of the following steps:</a:t>
            </a:r>
          </a:p>
          <a:p>
            <a:pPr marL="228600" indent="-228600">
              <a:buFont typeface="+mj-lt"/>
              <a:buAutoNum type="arabicPeriod"/>
            </a:pPr>
            <a:r>
              <a:rPr lang="en-US" sz="1200" kern="1200" dirty="0">
                <a:solidFill>
                  <a:schemeClr val="tx1"/>
                </a:solidFill>
                <a:effectLst/>
                <a:latin typeface="Intel Clear"/>
                <a:ea typeface="+mn-ea"/>
                <a:cs typeface="+mn-cs"/>
              </a:rPr>
              <a:t>Fine-tune the network until convergence on the target task;</a:t>
            </a:r>
          </a:p>
          <a:p>
            <a:pPr marL="228600" indent="-228600">
              <a:buFont typeface="+mj-lt"/>
              <a:buAutoNum type="arabicPeriod"/>
            </a:pPr>
            <a:r>
              <a:rPr lang="en-US" sz="1200" kern="1200" dirty="0">
                <a:solidFill>
                  <a:schemeClr val="tx1"/>
                </a:solidFill>
                <a:effectLst/>
                <a:latin typeface="Intel Clear"/>
                <a:ea typeface="+mn-ea"/>
                <a:cs typeface="+mn-cs"/>
              </a:rPr>
              <a:t>Alternate iterations of pruning and further fine-tuning; </a:t>
            </a:r>
          </a:p>
          <a:p>
            <a:pPr marL="228600" indent="-228600">
              <a:buFont typeface="+mj-lt"/>
              <a:buAutoNum type="arabicPeriod"/>
            </a:pPr>
            <a:r>
              <a:rPr lang="en-US" sz="1200" kern="1200" dirty="0">
                <a:solidFill>
                  <a:schemeClr val="tx1"/>
                </a:solidFill>
                <a:effectLst/>
                <a:latin typeface="Intel Clear"/>
                <a:ea typeface="+mn-ea"/>
                <a:cs typeface="+mn-cs"/>
              </a:rPr>
              <a:t>Stop pruning after reaching the target trade-off between accuracy and pruning objective, e.g. floating point operations (FLOPs) or memory utilization.</a:t>
            </a:r>
          </a:p>
          <a:p>
            <a:endParaRPr lang="en-US" sz="1200" kern="1200" dirty="0">
              <a:solidFill>
                <a:schemeClr val="tx1"/>
              </a:solidFill>
              <a:effectLst/>
              <a:latin typeface="Intel Clear"/>
              <a:ea typeface="+mn-ea"/>
              <a:cs typeface="+mn-cs"/>
            </a:endParaRPr>
          </a:p>
          <a:p>
            <a:r>
              <a:rPr lang="en-US" sz="1200" b="1" u="sng" kern="1200" dirty="0">
                <a:solidFill>
                  <a:schemeClr val="tx1"/>
                </a:solidFill>
                <a:effectLst/>
                <a:latin typeface="Intel Clear"/>
                <a:ea typeface="+mn-ea"/>
                <a:cs typeface="+mn-cs"/>
              </a:rPr>
              <a:t>Resources:</a:t>
            </a:r>
          </a:p>
          <a:p>
            <a:endParaRPr lang="en-US" sz="1200" kern="1200" dirty="0">
              <a:solidFill>
                <a:schemeClr val="tx1"/>
              </a:solidFill>
              <a:effectLst/>
              <a:latin typeface="Intel Clear"/>
              <a:ea typeface="+mn-ea"/>
              <a:cs typeface="+mn-cs"/>
            </a:endParaRPr>
          </a:p>
          <a:p>
            <a:pPr lvl="1"/>
            <a:r>
              <a:rPr lang="en-US" b="1" dirty="0"/>
              <a:t>Optimal Brain Damage</a:t>
            </a:r>
            <a:r>
              <a:rPr lang="en-US" dirty="0"/>
              <a:t> </a:t>
            </a:r>
          </a:p>
          <a:p>
            <a:pPr lvl="1"/>
            <a:r>
              <a:rPr lang="en-US" sz="1200" b="0" i="0" kern="1200" dirty="0">
                <a:solidFill>
                  <a:schemeClr val="tx1"/>
                </a:solidFill>
                <a:effectLst/>
                <a:latin typeface="Intel Clear"/>
                <a:ea typeface="+mn-ea"/>
                <a:cs typeface="+mn-cs"/>
              </a:rPr>
              <a:t>Yann Le </a:t>
            </a:r>
            <a:r>
              <a:rPr lang="en-US" sz="1200" b="0" i="0" kern="1200" dirty="0" err="1">
                <a:solidFill>
                  <a:schemeClr val="tx1"/>
                </a:solidFill>
                <a:effectLst/>
                <a:latin typeface="Intel Clear"/>
                <a:ea typeface="+mn-ea"/>
                <a:cs typeface="+mn-cs"/>
              </a:rPr>
              <a:t>Cun</a:t>
            </a:r>
            <a:r>
              <a:rPr lang="en-US" sz="1200" b="0" i="0" kern="1200" dirty="0">
                <a:solidFill>
                  <a:schemeClr val="tx1"/>
                </a:solidFill>
                <a:effectLst/>
                <a:latin typeface="Intel Clear"/>
                <a:ea typeface="+mn-ea"/>
                <a:cs typeface="+mn-cs"/>
              </a:rPr>
              <a:t> , John S. </a:t>
            </a:r>
            <a:r>
              <a:rPr lang="en-US" sz="1200" b="0" i="0" kern="1200" dirty="0" err="1">
                <a:solidFill>
                  <a:schemeClr val="tx1"/>
                </a:solidFill>
                <a:effectLst/>
                <a:latin typeface="Intel Clear"/>
                <a:ea typeface="+mn-ea"/>
                <a:cs typeface="+mn-cs"/>
              </a:rPr>
              <a:t>Denker</a:t>
            </a:r>
            <a:r>
              <a:rPr lang="en-US" sz="1200" b="0" i="0" kern="1200" dirty="0">
                <a:solidFill>
                  <a:schemeClr val="tx1"/>
                </a:solidFill>
                <a:effectLst/>
                <a:latin typeface="Intel Clear"/>
                <a:ea typeface="+mn-ea"/>
                <a:cs typeface="+mn-cs"/>
              </a:rPr>
              <a:t> , Sara A. </a:t>
            </a:r>
            <a:r>
              <a:rPr lang="en-US" sz="1200" b="0" i="0" kern="1200" dirty="0" err="1">
                <a:solidFill>
                  <a:schemeClr val="tx1"/>
                </a:solidFill>
                <a:effectLst/>
                <a:latin typeface="Intel Clear"/>
                <a:ea typeface="+mn-ea"/>
                <a:cs typeface="+mn-cs"/>
              </a:rPr>
              <a:t>Solla</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NIPS 1990</a:t>
            </a:r>
            <a:endParaRPr lang="en-US" dirty="0"/>
          </a:p>
          <a:p>
            <a:pPr lvl="1"/>
            <a:r>
              <a:rPr lang="en-US" sz="1200" kern="1200" dirty="0">
                <a:solidFill>
                  <a:schemeClr val="tx1"/>
                </a:solidFill>
                <a:effectLst/>
                <a:latin typeface="Intel Clear"/>
                <a:ea typeface="+mn-ea"/>
                <a:cs typeface="+mn-cs"/>
              </a:rPr>
              <a:t>http://</a:t>
            </a:r>
            <a:r>
              <a:rPr lang="en-US" sz="1200" kern="1200" dirty="0" err="1">
                <a:solidFill>
                  <a:schemeClr val="tx1"/>
                </a:solidFill>
                <a:effectLst/>
                <a:latin typeface="Intel Clear"/>
                <a:ea typeface="+mn-ea"/>
                <a:cs typeface="+mn-cs"/>
              </a:rPr>
              <a:t>yann.lecun.com</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exdb</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publis</a:t>
            </a:r>
            <a:r>
              <a:rPr lang="en-US" sz="1200" kern="1200" dirty="0">
                <a:solidFill>
                  <a:schemeClr val="tx1"/>
                </a:solidFill>
                <a:effectLst/>
                <a:latin typeface="Intel Clear"/>
                <a:ea typeface="+mn-ea"/>
                <a:cs typeface="+mn-cs"/>
              </a:rPr>
              <a:t>/pdf/lecun-90b.pdf</a:t>
            </a:r>
          </a:p>
          <a:p>
            <a:endParaRPr lang="en-US" sz="1200" kern="1200" dirty="0">
              <a:solidFill>
                <a:schemeClr val="tx1"/>
              </a:solidFill>
              <a:effectLst/>
              <a:latin typeface="Intel Clear"/>
              <a:ea typeface="+mn-ea"/>
              <a:cs typeface="+mn-cs"/>
            </a:endParaRPr>
          </a:p>
          <a:p>
            <a:pPr lvl="1"/>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Learning both Weights and Connections for Efficient Neural Networks</a:t>
            </a:r>
          </a:p>
          <a:p>
            <a:pPr lvl="1"/>
            <a:r>
              <a:rPr lang="en-US" sz="1200" b="0" i="0" u="none" strike="noStrike" kern="1200" dirty="0">
                <a:solidFill>
                  <a:schemeClr val="tx1"/>
                </a:solidFill>
                <a:effectLst/>
                <a:latin typeface="Intel Clear"/>
                <a:ea typeface="+mn-ea"/>
                <a:cs typeface="+mn-cs"/>
                <a:hlinkClick r:id="rId3"/>
              </a:rPr>
              <a:t>Song Han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Jeff Pool</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John Tran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William J. Dally</a:t>
            </a:r>
            <a:endParaRPr lang="en-US" sz="1200" b="0" i="0" u="none" strike="noStrike" kern="1200" dirty="0">
              <a:solidFill>
                <a:schemeClr val="tx1"/>
              </a:solidFill>
              <a:effectLst/>
              <a:latin typeface="Intel Clear"/>
              <a:ea typeface="+mn-ea"/>
              <a:cs typeface="+mn-cs"/>
            </a:endParaRPr>
          </a:p>
          <a:p>
            <a:pPr lvl="1"/>
            <a:r>
              <a:rPr lang="en-US" sz="1200" b="0" i="0" u="none" strike="noStrike" kern="1200" dirty="0">
                <a:solidFill>
                  <a:schemeClr val="tx1"/>
                </a:solidFill>
                <a:effectLst/>
                <a:latin typeface="Intel Clear"/>
                <a:ea typeface="+mn-ea"/>
                <a:cs typeface="+mn-cs"/>
              </a:rPr>
              <a:t>2015</a:t>
            </a:r>
          </a:p>
          <a:p>
            <a:pPr lvl="1"/>
            <a:r>
              <a:rPr lang="en-US" sz="1200" b="0" i="0" u="none" kern="1200" dirty="0">
                <a:solidFill>
                  <a:schemeClr val="tx1"/>
                </a:solidFill>
                <a:effectLst/>
                <a:latin typeface="Intel Clear"/>
                <a:ea typeface="+mn-ea"/>
                <a:cs typeface="+mn-cs"/>
              </a:rPr>
              <a:t>https://</a:t>
            </a:r>
            <a:r>
              <a:rPr lang="en-US" sz="1200" b="0" i="0" u="none" kern="1200" dirty="0" err="1">
                <a:solidFill>
                  <a:schemeClr val="tx1"/>
                </a:solidFill>
                <a:effectLst/>
                <a:latin typeface="Intel Clear"/>
                <a:ea typeface="+mn-ea"/>
                <a:cs typeface="+mn-cs"/>
              </a:rPr>
              <a:t>arxiv.org</a:t>
            </a:r>
            <a:r>
              <a:rPr lang="en-US" sz="1200" b="0" i="0" u="none" kern="1200" dirty="0">
                <a:solidFill>
                  <a:schemeClr val="tx1"/>
                </a:solidFill>
                <a:effectLst/>
                <a:latin typeface="Intel Clear"/>
                <a:ea typeface="+mn-ea"/>
                <a:cs typeface="+mn-cs"/>
              </a:rPr>
              <a:t>/abs/1506.02626</a:t>
            </a:r>
          </a:p>
          <a:p>
            <a:pPr lvl="1"/>
            <a:endParaRPr lang="en-US" sz="1200" b="0" i="0" u="none"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Pruning Convolutional Neural Networks for Resource Efficient Inference</a:t>
            </a:r>
          </a:p>
          <a:p>
            <a:pPr lvl="1"/>
            <a:r>
              <a:rPr lang="en-US" sz="1200" b="0" i="0" u="none" strike="noStrike" kern="1200" dirty="0">
                <a:solidFill>
                  <a:schemeClr val="tx1"/>
                </a:solidFill>
                <a:effectLst/>
                <a:latin typeface="Intel Clear"/>
                <a:ea typeface="+mn-ea"/>
                <a:cs typeface="+mn-cs"/>
                <a:hlinkClick r:id="rId7"/>
              </a:rPr>
              <a:t>Pavlo Molchanov</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8"/>
              </a:rPr>
              <a:t>Stephen Tyree</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Tero Karras</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Timo Aila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1"/>
              </a:rPr>
              <a:t>Jan Kautz</a:t>
            </a:r>
            <a:endParaRPr lang="en-US" sz="1200" b="0" i="0" kern="1200" dirty="0">
              <a:solidFill>
                <a:schemeClr val="tx1"/>
              </a:solidFill>
              <a:effectLst/>
              <a:latin typeface="Intel Clear"/>
              <a:ea typeface="+mn-ea"/>
              <a:cs typeface="+mn-cs"/>
            </a:endParaRPr>
          </a:p>
          <a:p>
            <a:pPr lvl="1"/>
            <a:r>
              <a:rPr lang="en-US" sz="1200" b="0" i="0" u="none" kern="1200" dirty="0">
                <a:solidFill>
                  <a:schemeClr val="tx1"/>
                </a:solidFill>
                <a:effectLst/>
                <a:latin typeface="Intel Clear"/>
                <a:ea typeface="+mn-ea"/>
                <a:cs typeface="+mn-cs"/>
              </a:rPr>
              <a:t>ICLR 2017</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/abs/1611.06440</a:t>
            </a:r>
          </a:p>
        </p:txBody>
      </p:sp>
      <p:sp>
        <p:nvSpPr>
          <p:cNvPr id="4" name="Slide Number Placeholder 3"/>
          <p:cNvSpPr>
            <a:spLocks noGrp="1"/>
          </p:cNvSpPr>
          <p:nvPr>
            <p:ph type="sldNum" sz="quarter" idx="5"/>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3225764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Intuition: small connection coefficients means small contribution to the logits of the layer.</a:t>
            </a:r>
          </a:p>
          <a:p>
            <a:r>
              <a:rPr lang="en-US" sz="1800" dirty="0"/>
              <a:t>Already this simple example shows us some of the challenges with this methodology: it is long, requires trial and error and has many new hyper-parameters (a threshold per layer).</a:t>
            </a:r>
          </a:p>
          <a:p>
            <a:endParaRPr lang="en-US" sz="1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u="sng" kern="1200" dirty="0">
                <a:solidFill>
                  <a:schemeClr val="tx1"/>
                </a:solidFill>
                <a:effectLst/>
                <a:latin typeface="Intel Clear"/>
                <a:ea typeface="+mn-ea"/>
                <a:cs typeface="+mn-cs"/>
              </a:rPr>
              <a:t>Resources:</a:t>
            </a:r>
          </a:p>
          <a:p>
            <a:endParaRPr lang="en-US" sz="1800" dirty="0"/>
          </a:p>
          <a:p>
            <a:pPr lvl="1"/>
            <a:r>
              <a:rPr lang="en-US" b="1" dirty="0"/>
              <a:t>Optimal Brain Damage</a:t>
            </a:r>
            <a:r>
              <a:rPr lang="en-US" dirty="0"/>
              <a:t> </a:t>
            </a:r>
          </a:p>
          <a:p>
            <a:pPr lvl="1"/>
            <a:r>
              <a:rPr lang="en-US" sz="1200" b="0" i="0" kern="1200" dirty="0">
                <a:solidFill>
                  <a:schemeClr val="tx1"/>
                </a:solidFill>
                <a:effectLst/>
                <a:latin typeface="Intel Clear"/>
                <a:ea typeface="+mn-ea"/>
                <a:cs typeface="+mn-cs"/>
              </a:rPr>
              <a:t>Yann Le </a:t>
            </a:r>
            <a:r>
              <a:rPr lang="en-US" sz="1200" b="0" i="0" kern="1200" dirty="0" err="1">
                <a:solidFill>
                  <a:schemeClr val="tx1"/>
                </a:solidFill>
                <a:effectLst/>
                <a:latin typeface="Intel Clear"/>
                <a:ea typeface="+mn-ea"/>
                <a:cs typeface="+mn-cs"/>
              </a:rPr>
              <a:t>Cun</a:t>
            </a:r>
            <a:r>
              <a:rPr lang="en-US" sz="1200" b="0" i="0" kern="1200" dirty="0">
                <a:solidFill>
                  <a:schemeClr val="tx1"/>
                </a:solidFill>
                <a:effectLst/>
                <a:latin typeface="Intel Clear"/>
                <a:ea typeface="+mn-ea"/>
                <a:cs typeface="+mn-cs"/>
              </a:rPr>
              <a:t> , John S. </a:t>
            </a:r>
            <a:r>
              <a:rPr lang="en-US" sz="1200" b="0" i="0" kern="1200" dirty="0" err="1">
                <a:solidFill>
                  <a:schemeClr val="tx1"/>
                </a:solidFill>
                <a:effectLst/>
                <a:latin typeface="Intel Clear"/>
                <a:ea typeface="+mn-ea"/>
                <a:cs typeface="+mn-cs"/>
              </a:rPr>
              <a:t>Denker</a:t>
            </a:r>
            <a:r>
              <a:rPr lang="en-US" sz="1200" b="0" i="0" kern="1200" dirty="0">
                <a:solidFill>
                  <a:schemeClr val="tx1"/>
                </a:solidFill>
                <a:effectLst/>
                <a:latin typeface="Intel Clear"/>
                <a:ea typeface="+mn-ea"/>
                <a:cs typeface="+mn-cs"/>
              </a:rPr>
              <a:t> , Sara A. </a:t>
            </a:r>
            <a:r>
              <a:rPr lang="en-US" sz="1200" b="0" i="0" kern="1200" dirty="0" err="1">
                <a:solidFill>
                  <a:schemeClr val="tx1"/>
                </a:solidFill>
                <a:effectLst/>
                <a:latin typeface="Intel Clear"/>
                <a:ea typeface="+mn-ea"/>
                <a:cs typeface="+mn-cs"/>
              </a:rPr>
              <a:t>Solla</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NIPS 1990</a:t>
            </a:r>
            <a:endParaRPr lang="en-US" dirty="0"/>
          </a:p>
          <a:p>
            <a:pPr lvl="1"/>
            <a:r>
              <a:rPr lang="en-US" sz="1200" kern="1200" dirty="0">
                <a:solidFill>
                  <a:schemeClr val="tx1"/>
                </a:solidFill>
                <a:effectLst/>
                <a:latin typeface="Intel Clear"/>
                <a:ea typeface="+mn-ea"/>
                <a:cs typeface="+mn-cs"/>
              </a:rPr>
              <a:t>http://</a:t>
            </a:r>
            <a:r>
              <a:rPr lang="en-US" sz="1200" kern="1200" dirty="0" err="1">
                <a:solidFill>
                  <a:schemeClr val="tx1"/>
                </a:solidFill>
                <a:effectLst/>
                <a:latin typeface="Intel Clear"/>
                <a:ea typeface="+mn-ea"/>
                <a:cs typeface="+mn-cs"/>
              </a:rPr>
              <a:t>yann.lecun.com</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exdb</a:t>
            </a:r>
            <a:r>
              <a:rPr lang="en-US" sz="1200" kern="1200" dirty="0">
                <a:solidFill>
                  <a:schemeClr val="tx1"/>
                </a:solidFill>
                <a:effectLst/>
                <a:latin typeface="Intel Clear"/>
                <a:ea typeface="+mn-ea"/>
                <a:cs typeface="+mn-cs"/>
              </a:rPr>
              <a:t>/</a:t>
            </a:r>
            <a:r>
              <a:rPr lang="en-US" sz="1200" kern="1200" dirty="0" err="1">
                <a:solidFill>
                  <a:schemeClr val="tx1"/>
                </a:solidFill>
                <a:effectLst/>
                <a:latin typeface="Intel Clear"/>
                <a:ea typeface="+mn-ea"/>
                <a:cs typeface="+mn-cs"/>
              </a:rPr>
              <a:t>publis</a:t>
            </a:r>
            <a:r>
              <a:rPr lang="en-US" sz="1200" kern="1200" dirty="0">
                <a:solidFill>
                  <a:schemeClr val="tx1"/>
                </a:solidFill>
                <a:effectLst/>
                <a:latin typeface="Intel Clear"/>
                <a:ea typeface="+mn-ea"/>
                <a:cs typeface="+mn-cs"/>
              </a:rPr>
              <a:t>/pdf/lecun-90b.pdf</a:t>
            </a:r>
          </a:p>
          <a:p>
            <a:pPr lvl="1"/>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Learning both Weights and Connections for Efficient Neural Networks</a:t>
            </a:r>
          </a:p>
          <a:p>
            <a:pPr lvl="1"/>
            <a:r>
              <a:rPr lang="en-US" sz="1200" b="0" i="0" u="none" strike="noStrike" kern="1200" dirty="0">
                <a:solidFill>
                  <a:schemeClr val="tx1"/>
                </a:solidFill>
                <a:effectLst/>
                <a:latin typeface="Intel Clear"/>
                <a:ea typeface="+mn-ea"/>
                <a:cs typeface="+mn-cs"/>
                <a:hlinkClick r:id="rId3"/>
              </a:rPr>
              <a:t>Song Han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Jeff Pool</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John Tran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William J. Dally</a:t>
            </a:r>
            <a:endParaRPr lang="en-US" sz="1200" b="0" i="0" u="none" strike="noStrike" kern="1200" dirty="0">
              <a:solidFill>
                <a:schemeClr val="tx1"/>
              </a:solidFill>
              <a:effectLst/>
              <a:latin typeface="Intel Clear"/>
              <a:ea typeface="+mn-ea"/>
              <a:cs typeface="+mn-cs"/>
            </a:endParaRPr>
          </a:p>
          <a:p>
            <a:pPr lvl="1"/>
            <a:r>
              <a:rPr lang="en-US" sz="1200" b="0" i="0" u="none" strike="noStrike" kern="1200" dirty="0">
                <a:solidFill>
                  <a:schemeClr val="tx1"/>
                </a:solidFill>
                <a:effectLst/>
                <a:latin typeface="Intel Clear"/>
                <a:ea typeface="+mn-ea"/>
                <a:cs typeface="+mn-cs"/>
              </a:rPr>
              <a:t>2015</a:t>
            </a:r>
          </a:p>
          <a:p>
            <a:pPr lvl="1"/>
            <a:r>
              <a:rPr lang="en-US" sz="1200" b="0" i="0" u="none" kern="1200" dirty="0">
                <a:solidFill>
                  <a:schemeClr val="tx1"/>
                </a:solidFill>
                <a:effectLst/>
                <a:latin typeface="Intel Clear"/>
                <a:ea typeface="+mn-ea"/>
                <a:cs typeface="+mn-cs"/>
              </a:rPr>
              <a:t>https://</a:t>
            </a:r>
            <a:r>
              <a:rPr lang="en-US" sz="1200" b="0" i="0" u="none" kern="1200" dirty="0" err="1">
                <a:solidFill>
                  <a:schemeClr val="tx1"/>
                </a:solidFill>
                <a:effectLst/>
                <a:latin typeface="Intel Clear"/>
                <a:ea typeface="+mn-ea"/>
                <a:cs typeface="+mn-cs"/>
              </a:rPr>
              <a:t>arxiv.org</a:t>
            </a:r>
            <a:r>
              <a:rPr lang="en-US" sz="1200" b="0" i="0" u="none" kern="1200" dirty="0">
                <a:solidFill>
                  <a:schemeClr val="tx1"/>
                </a:solidFill>
                <a:effectLst/>
                <a:latin typeface="Intel Clear"/>
                <a:ea typeface="+mn-ea"/>
                <a:cs typeface="+mn-cs"/>
              </a:rPr>
              <a:t>/abs/1506.02626</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131423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Many hyper-parameters </a:t>
            </a:r>
            <a:r>
              <a:rPr lang="en-US" sz="1200" kern="1200" dirty="0">
                <a:solidFill>
                  <a:schemeClr val="tx1"/>
                </a:solidFill>
                <a:effectLst/>
                <a:latin typeface="Intel Clear"/>
                <a:ea typeface="+mn-ea"/>
                <a:cs typeface="+mn-cs"/>
              </a:rPr>
              <a:t>(even for a simple algorithm such as Magnitude Thresholding)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This makes pruning complex.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How do we decide on the threshold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Sensitivity analysis is a crude method to give us initial guesses at the threshold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The problem with SA is that it doesn’t consider the dependencies between the layers.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“We use sensitivity-based analysis to find a separate threshold for each layer” (from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Sensitivity Analysis “requires individually pruning every layer and measure the accuracy loss on the training dataset.” (from [2]).</a:t>
            </a:r>
            <a:endParaRPr lang="en-US" sz="1200" b="1" kern="1200" dirty="0">
              <a:solidFill>
                <a:schemeClr val="tx1"/>
              </a:solidFill>
              <a:effectLst/>
              <a:latin typeface="Intel Clear"/>
              <a:ea typeface="+mn-ea"/>
              <a:cs typeface="+mn-cs"/>
            </a:endParaRPr>
          </a:p>
          <a:p>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[1] Learning both Weights and Connections for Efficient Neural Networks</a:t>
            </a:r>
          </a:p>
          <a:p>
            <a:pPr lvl="1"/>
            <a:r>
              <a:rPr lang="en-US" sz="1200" b="0" i="0" u="none" strike="noStrike" kern="1200" dirty="0">
                <a:solidFill>
                  <a:schemeClr val="tx1"/>
                </a:solidFill>
                <a:effectLst/>
                <a:latin typeface="Intel Clear"/>
                <a:ea typeface="+mn-ea"/>
                <a:cs typeface="+mn-cs"/>
                <a:hlinkClick r:id="rId3"/>
              </a:rPr>
              <a:t>Song Han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Jeff Pool</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John Tran</a:t>
            </a:r>
            <a:r>
              <a:rPr lang="en-US" sz="1200" b="0" i="0" u="none"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William J. Dally</a:t>
            </a:r>
            <a:endParaRPr lang="en-US" sz="1200" b="0" i="0" u="none" strike="noStrike" kern="1200" dirty="0">
              <a:solidFill>
                <a:schemeClr val="tx1"/>
              </a:solidFill>
              <a:effectLst/>
              <a:latin typeface="Intel Clear"/>
              <a:ea typeface="+mn-ea"/>
              <a:cs typeface="+mn-cs"/>
            </a:endParaRPr>
          </a:p>
          <a:p>
            <a:pPr lvl="1"/>
            <a:r>
              <a:rPr lang="en-US" sz="1200" b="0" i="0" u="none" strike="noStrike" kern="1200" dirty="0">
                <a:solidFill>
                  <a:schemeClr val="tx1"/>
                </a:solidFill>
                <a:effectLst/>
                <a:latin typeface="Intel Clear"/>
                <a:ea typeface="+mn-ea"/>
                <a:cs typeface="+mn-cs"/>
              </a:rPr>
              <a:t>2015</a:t>
            </a:r>
          </a:p>
          <a:p>
            <a:pPr lvl="1"/>
            <a:r>
              <a:rPr lang="en-US" sz="1200" b="0" i="0" u="none" kern="1200" dirty="0">
                <a:solidFill>
                  <a:schemeClr val="tx1"/>
                </a:solidFill>
                <a:effectLst/>
                <a:latin typeface="Intel Clear"/>
                <a:ea typeface="+mn-ea"/>
                <a:cs typeface="+mn-cs"/>
              </a:rPr>
              <a:t>https://</a:t>
            </a:r>
            <a:r>
              <a:rPr lang="en-US" sz="1200" b="0" i="0" u="none" kern="1200" dirty="0" err="1">
                <a:solidFill>
                  <a:schemeClr val="tx1"/>
                </a:solidFill>
                <a:effectLst/>
                <a:latin typeface="Intel Clear"/>
                <a:ea typeface="+mn-ea"/>
                <a:cs typeface="+mn-cs"/>
              </a:rPr>
              <a:t>arxiv.org</a:t>
            </a:r>
            <a:r>
              <a:rPr lang="en-US" sz="1200" b="0" i="0" u="none" kern="1200" dirty="0">
                <a:solidFill>
                  <a:schemeClr val="tx1"/>
                </a:solidFill>
                <a:effectLst/>
                <a:latin typeface="Intel Clear"/>
                <a:ea typeface="+mn-ea"/>
                <a:cs typeface="+mn-cs"/>
              </a:rPr>
              <a:t>/abs/1506.02626</a:t>
            </a:r>
          </a:p>
          <a:p>
            <a:pPr lvl="1"/>
            <a:endParaRPr lang="en-US" sz="1200" b="0" i="0" u="none" kern="1200" dirty="0">
              <a:solidFill>
                <a:schemeClr val="tx1"/>
              </a:solidFill>
              <a:effectLst/>
              <a:latin typeface="Intel Clear"/>
              <a:ea typeface="+mn-ea"/>
              <a:cs typeface="+mn-cs"/>
            </a:endParaRPr>
          </a:p>
          <a:p>
            <a:pPr lvl="1"/>
            <a:r>
              <a:rPr lang="en-US" sz="1200" b="1" i="0" u="none" kern="1200" dirty="0">
                <a:solidFill>
                  <a:schemeClr val="tx1"/>
                </a:solidFill>
                <a:effectLst/>
                <a:latin typeface="Intel Clear"/>
                <a:ea typeface="+mn-ea"/>
                <a:cs typeface="+mn-cs"/>
              </a:rPr>
              <a:t>[2]</a:t>
            </a:r>
            <a:r>
              <a:rPr lang="en-US" sz="1200" b="0" i="0" u="none" kern="1200" dirty="0">
                <a:solidFill>
                  <a:schemeClr val="tx1"/>
                </a:solidFill>
                <a:effectLst/>
                <a:latin typeface="Intel Clear"/>
                <a:ea typeface="+mn-ea"/>
                <a:cs typeface="+mn-cs"/>
              </a:rPr>
              <a:t> </a:t>
            </a:r>
            <a:r>
              <a:rPr lang="en-US" sz="1200" b="1" i="0" kern="1200" dirty="0">
                <a:solidFill>
                  <a:schemeClr val="tx1"/>
                </a:solidFill>
                <a:effectLst/>
                <a:latin typeface="Intel Clear"/>
                <a:ea typeface="+mn-ea"/>
                <a:cs typeface="+mn-cs"/>
              </a:rPr>
              <a:t>Exploring the Regularity of Sparse Structure in Convolutional Neural Networks</a:t>
            </a:r>
          </a:p>
          <a:p>
            <a:pPr lvl="1"/>
            <a:r>
              <a:rPr lang="en-US" sz="1200" b="0" i="0" u="none" strike="noStrike" kern="1200" dirty="0">
                <a:solidFill>
                  <a:schemeClr val="tx1"/>
                </a:solidFill>
                <a:effectLst/>
                <a:latin typeface="Intel Clear"/>
                <a:ea typeface="+mn-ea"/>
                <a:cs typeface="+mn-cs"/>
                <a:hlinkClick r:id="rId7"/>
              </a:rPr>
              <a:t>Huizi Mao</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
              </a:rPr>
              <a:t>Song Han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Jeff Pool</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8"/>
              </a:rPr>
              <a:t>Wenshuo Li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Xingyu Liu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Yu 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William J. Dally</a:t>
            </a:r>
            <a:endParaRPr lang="en-US" sz="1200" b="0" i="0" u="none" strike="noStrike" kern="1200" dirty="0">
              <a:solidFill>
                <a:schemeClr val="tx1"/>
              </a:solidFill>
              <a:effectLst/>
              <a:latin typeface="Intel Clear"/>
              <a:ea typeface="+mn-ea"/>
              <a:cs typeface="+mn-cs"/>
            </a:endParaRPr>
          </a:p>
          <a:p>
            <a:pPr lvl="1"/>
            <a:r>
              <a:rPr lang="en-US" sz="1200" b="0" i="0" u="none" strike="noStrike" kern="1200" dirty="0">
                <a:solidFill>
                  <a:schemeClr val="tx1"/>
                </a:solidFill>
                <a:effectLst/>
                <a:latin typeface="Intel Clear"/>
                <a:ea typeface="+mn-ea"/>
                <a:cs typeface="+mn-cs"/>
              </a:rPr>
              <a:t>2017</a:t>
            </a: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/abs/1705.08922</a:t>
            </a:r>
          </a:p>
          <a:p>
            <a:pPr lvl="1"/>
            <a:endParaRPr lang="en-US" sz="1200" b="0" i="0" u="none" kern="1200" dirty="0">
              <a:solidFill>
                <a:schemeClr val="tx1"/>
              </a:solidFill>
              <a:effectLst/>
              <a:latin typeface="Intel Clear"/>
              <a:ea typeface="+mn-ea"/>
              <a:cs typeface="+mn-cs"/>
            </a:endParaRP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2814767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network pruning inherits knowledge from the bigger and cumbersome network.” – from [5]</a:t>
            </a:r>
          </a:p>
          <a:p>
            <a:endParaRPr lang="en-US" dirty="0"/>
          </a:p>
          <a:p>
            <a:r>
              <a:rPr lang="en-US" sz="1200" b="1" kern="1200" dirty="0">
                <a:solidFill>
                  <a:schemeClr val="tx1"/>
                </a:solidFill>
                <a:effectLst/>
                <a:latin typeface="Intel Clear"/>
                <a:ea typeface="+mn-ea"/>
                <a:cs typeface="+mn-cs"/>
              </a:rPr>
              <a:t>[1]: </a:t>
            </a:r>
            <a:r>
              <a:rPr lang="en-US" sz="1200" kern="1200" dirty="0">
                <a:solidFill>
                  <a:schemeClr val="tx1"/>
                </a:solidFill>
                <a:effectLst/>
                <a:latin typeface="Intel Clear"/>
                <a:ea typeface="+mn-ea"/>
                <a:cs typeface="+mn-cs"/>
              </a:rPr>
              <a:t>there are two strategies to solve this problem: prune once and retrain or prune and retrain iteratively</a:t>
            </a:r>
          </a:p>
          <a:p>
            <a:r>
              <a:rPr lang="en-US" sz="1200" b="1" i="0" kern="1200" dirty="0">
                <a:solidFill>
                  <a:schemeClr val="tx1"/>
                </a:solidFill>
                <a:effectLst/>
                <a:latin typeface="Intel Clear"/>
                <a:ea typeface="+mn-ea"/>
                <a:cs typeface="+mn-cs"/>
              </a:rPr>
              <a:t>[6]</a:t>
            </a:r>
            <a:r>
              <a:rPr lang="en-US" sz="1200" b="1" i="1" kern="1200" dirty="0">
                <a:solidFill>
                  <a:schemeClr val="tx1"/>
                </a:solidFill>
                <a:effectLst/>
                <a:latin typeface="Intel Clear"/>
                <a:ea typeface="+mn-ea"/>
                <a:cs typeface="+mn-cs"/>
              </a:rPr>
              <a:t>: </a:t>
            </a:r>
            <a:r>
              <a:rPr lang="en-US" sz="1200" kern="1200" dirty="0">
                <a:solidFill>
                  <a:schemeClr val="tx1"/>
                </a:solidFill>
                <a:effectLst/>
                <a:latin typeface="Intel Clear"/>
                <a:ea typeface="+mn-ea"/>
                <a:cs typeface="+mn-cs"/>
              </a:rPr>
              <a:t>”We demonstrate in our experiments that the former strategy (</a:t>
            </a:r>
            <a:r>
              <a:rPr lang="en-US" sz="1200" b="1" kern="1200" dirty="0">
                <a:solidFill>
                  <a:schemeClr val="tx1"/>
                </a:solidFill>
                <a:effectLst/>
                <a:latin typeface="Intel Clear"/>
                <a:ea typeface="+mn-ea"/>
                <a:cs typeface="+mn-cs"/>
              </a:rPr>
              <a:t>prune once</a:t>
            </a:r>
            <a:r>
              <a:rPr lang="en-US" sz="1200" kern="1200" dirty="0">
                <a:solidFill>
                  <a:schemeClr val="tx1"/>
                </a:solidFill>
                <a:effectLst/>
                <a:latin typeface="Intel Clear"/>
                <a:ea typeface="+mn-ea"/>
                <a:cs typeface="+mn-cs"/>
              </a:rPr>
              <a:t>) is not feasible since pruning too many layers may drop the accuracy significantly. Once the performance is heavily damaged, it cannot be regained by fine-tuning the pruned model.</a:t>
            </a:r>
          </a:p>
          <a:p>
            <a:r>
              <a:rPr lang="en-US" sz="1200" kern="1200" dirty="0">
                <a:solidFill>
                  <a:schemeClr val="tx1"/>
                </a:solidFill>
                <a:effectLst/>
                <a:latin typeface="Intel Clear"/>
                <a:ea typeface="+mn-ea"/>
                <a:cs typeface="+mn-cs"/>
              </a:rPr>
              <a:t>The latter strategy, however, requires too many epochs to fine-tune the whole network, especially when the network is very deep.</a:t>
            </a:r>
          </a:p>
          <a:p>
            <a:endParaRPr lang="en-US" sz="1200" kern="1200" dirty="0">
              <a:solidFill>
                <a:schemeClr val="tx1"/>
              </a:solidFill>
              <a:effectLst/>
              <a:latin typeface="Intel Clear"/>
              <a:ea typeface="+mn-ea"/>
              <a:cs typeface="+mn-cs"/>
            </a:endParaRPr>
          </a:p>
          <a:p>
            <a:r>
              <a:rPr lang="en-US" sz="1200" b="1" kern="1200" dirty="0">
                <a:solidFill>
                  <a:schemeClr val="tx1"/>
                </a:solidFill>
                <a:effectLst/>
                <a:latin typeface="Intel Clear"/>
                <a:ea typeface="+mn-ea"/>
                <a:cs typeface="+mn-cs"/>
              </a:rPr>
              <a:t>(for filter pruning) [</a:t>
            </a:r>
            <a:r>
              <a:rPr lang="en-US" sz="1200" b="1" i="0" kern="1200" dirty="0">
                <a:solidFill>
                  <a:schemeClr val="tx1"/>
                </a:solidFill>
                <a:effectLst/>
                <a:latin typeface="Intel Clear"/>
                <a:ea typeface="+mn-ea"/>
                <a:cs typeface="+mn-cs"/>
              </a:rPr>
              <a:t>6]</a:t>
            </a:r>
            <a:r>
              <a:rPr lang="en-US" sz="1200" b="1" i="1" kern="1200" dirty="0">
                <a:solidFill>
                  <a:schemeClr val="tx1"/>
                </a:solidFill>
                <a:effectLst/>
                <a:latin typeface="Intel Clear"/>
                <a:ea typeface="+mn-ea"/>
                <a:cs typeface="+mn-cs"/>
              </a:rPr>
              <a:t>: </a:t>
            </a:r>
            <a:r>
              <a:rPr lang="en-US" sz="1200" b="1" kern="1200" dirty="0">
                <a:solidFill>
                  <a:schemeClr val="tx1"/>
                </a:solidFill>
                <a:effectLst/>
                <a:latin typeface="Intel Clear"/>
                <a:ea typeface="+mn-ea"/>
                <a:cs typeface="+mn-cs"/>
              </a:rPr>
              <a:t>“</a:t>
            </a:r>
            <a:r>
              <a:rPr lang="en-US" sz="1200" kern="1200" dirty="0">
                <a:solidFill>
                  <a:schemeClr val="tx1"/>
                </a:solidFill>
                <a:effectLst/>
                <a:latin typeface="Intel Clear"/>
                <a:ea typeface="+mn-ea"/>
                <a:cs typeface="+mn-cs"/>
              </a:rPr>
              <a:t>In this paper, we propose a novel learning schedule to trade-off between training speed and accuracy. Whenever one layer is pruned, the whole network is fine-tuned with one or two epochs to recover its performance slightly. Of course, this performance is not yet optimal, but is approaching to</a:t>
            </a:r>
          </a:p>
          <a:p>
            <a:r>
              <a:rPr lang="en-US" sz="1200" kern="1200" dirty="0">
                <a:solidFill>
                  <a:schemeClr val="tx1"/>
                </a:solidFill>
                <a:effectLst/>
                <a:latin typeface="Intel Clear"/>
                <a:ea typeface="+mn-ea"/>
                <a:cs typeface="+mn-cs"/>
              </a:rPr>
              <a:t>it closely. Only after the final layer has been pruned, the network is fine-tuned carefully with many epochs. Using such a learning schedule, the overall training time can be reduced dramatically. But more importantly, this strategy would prevent the fine-tuned network from sinking into bad local minima in the early learning stage. Because the training</a:t>
            </a:r>
          </a:p>
          <a:p>
            <a:r>
              <a:rPr lang="en-US" sz="1200" kern="1200" dirty="0">
                <a:solidFill>
                  <a:schemeClr val="tx1"/>
                </a:solidFill>
                <a:effectLst/>
                <a:latin typeface="Intel Clear"/>
                <a:ea typeface="+mn-ea"/>
                <a:cs typeface="+mn-cs"/>
              </a:rPr>
              <a:t>process of deep neural networks is a highly non-convex, if we always fine-tuned the network until convergence after pruning every layer, the network is likely to be attracted to a set of poor values in the early stage.”</a:t>
            </a:r>
          </a:p>
          <a:p>
            <a:r>
              <a:rPr lang="en-US" sz="1200" kern="1200" dirty="0">
                <a:solidFill>
                  <a:schemeClr val="tx1"/>
                </a:solidFill>
                <a:effectLst/>
                <a:latin typeface="Intel Clear"/>
                <a:ea typeface="+mn-ea"/>
                <a:cs typeface="+mn-cs"/>
              </a:rPr>
              <a:t> </a:t>
            </a:r>
          </a:p>
          <a:p>
            <a:r>
              <a:rPr lang="en-US" sz="1200" b="1" kern="1200" dirty="0">
                <a:solidFill>
                  <a:schemeClr val="tx1"/>
                </a:solidFill>
                <a:effectLst/>
                <a:latin typeface="Intel Clear"/>
                <a:ea typeface="+mn-ea"/>
                <a:cs typeface="+mn-cs"/>
              </a:rPr>
              <a:t>[3]:</a:t>
            </a:r>
            <a:r>
              <a:rPr lang="en-US" sz="1200" kern="1200" dirty="0">
                <a:solidFill>
                  <a:schemeClr val="tx1"/>
                </a:solidFill>
                <a:effectLst/>
                <a:latin typeface="Intel Clear"/>
                <a:ea typeface="+mn-ea"/>
                <a:cs typeface="+mn-cs"/>
              </a:rPr>
              <a:t>  “For all experiments we prune a single feature map  at every pruning iteration, allowing fine-tuning and re-evaluation of the criterion to account for dependency between parameters”</a:t>
            </a:r>
            <a:br>
              <a:rPr lang="en-US" sz="1200" kern="1200" dirty="0">
                <a:solidFill>
                  <a:schemeClr val="tx1"/>
                </a:solidFill>
                <a:effectLst/>
                <a:latin typeface="Intel Clear"/>
                <a:ea typeface="+mn-ea"/>
                <a:cs typeface="+mn-cs"/>
              </a:rPr>
            </a:br>
            <a:endParaRPr lang="en-US" sz="1200" kern="1200" dirty="0">
              <a:solidFill>
                <a:schemeClr val="tx1"/>
              </a:solidFill>
              <a:effectLst/>
              <a:latin typeface="Intel Clear"/>
              <a:ea typeface="+mn-ea"/>
              <a:cs typeface="+mn-cs"/>
            </a:endParaRPr>
          </a:p>
          <a:p>
            <a:r>
              <a:rPr lang="en-US" sz="1200" b="1" kern="1200" dirty="0">
                <a:solidFill>
                  <a:schemeClr val="tx1"/>
                </a:solidFill>
                <a:effectLst/>
                <a:latin typeface="Intel Clear"/>
                <a:ea typeface="+mn-ea"/>
                <a:cs typeface="+mn-cs"/>
              </a:rPr>
              <a:t>[3]: </a:t>
            </a:r>
            <a:r>
              <a:rPr lang="en-US" sz="1200" kern="1200" dirty="0">
                <a:solidFill>
                  <a:schemeClr val="tx1"/>
                </a:solidFill>
                <a:effectLst/>
                <a:latin typeface="Intel Clear"/>
                <a:ea typeface="+mn-ea"/>
                <a:cs typeface="+mn-cs"/>
              </a:rPr>
              <a:t>“Varying the number of minibatch updates between pruning iterations with Fig. 6 shows pruning with the Taylor technique and a varying number of fine-tuning updates between pruning iterations. Increasing the number of updates results in higher accuracy, but at the cost of additional runtime of the pruning procedure.</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a:t>
            </a:r>
          </a:p>
          <a:p>
            <a:r>
              <a:rPr lang="en-US" sz="1200" kern="1200" dirty="0">
                <a:solidFill>
                  <a:schemeClr val="tx1"/>
                </a:solidFill>
                <a:effectLst/>
                <a:latin typeface="Intel Clear"/>
                <a:ea typeface="+mn-ea"/>
                <a:cs typeface="+mn-cs"/>
              </a:rPr>
              <a:t>For a second experiment, we prune a trained VGG-16 network with the same parameters as before, except enabling FLOPs regularization. </a:t>
            </a:r>
            <a:r>
              <a:rPr lang="en-US" sz="1200" b="1" kern="1200" dirty="0">
                <a:solidFill>
                  <a:schemeClr val="tx1"/>
                </a:solidFill>
                <a:effectLst/>
                <a:latin typeface="Intel Clear"/>
                <a:ea typeface="+mn-ea"/>
                <a:cs typeface="+mn-cs"/>
              </a:rPr>
              <a:t>We stop pruning at two points, 11.5  and 8.0  GFLOPs, and</a:t>
            </a:r>
            <a:r>
              <a:rPr lang="en-US" sz="1200" b="0" kern="1200" dirty="0">
                <a:solidFill>
                  <a:schemeClr val="tx1"/>
                </a:solidFill>
                <a:effectLst/>
                <a:latin typeface="Intel Clear"/>
                <a:ea typeface="+mn-ea"/>
                <a:cs typeface="+mn-cs"/>
              </a:rPr>
              <a:t> </a:t>
            </a:r>
            <a:r>
              <a:rPr lang="en-US" sz="1200" b="1" kern="1200" dirty="0">
                <a:solidFill>
                  <a:schemeClr val="tx1"/>
                </a:solidFill>
                <a:effectLst/>
                <a:latin typeface="Intel Clear"/>
                <a:ea typeface="+mn-ea"/>
                <a:cs typeface="+mn-cs"/>
              </a:rPr>
              <a:t>fine-tune both models for an additional five epochs with learning rate 10−4</a:t>
            </a:r>
            <a:r>
              <a:rPr lang="en-US" sz="1200" kern="1200" dirty="0">
                <a:solidFill>
                  <a:schemeClr val="tx1"/>
                </a:solidFill>
                <a:effectLst/>
                <a:latin typeface="Intel Clear"/>
                <a:ea typeface="+mn-ea"/>
                <a:cs typeface="+mn-cs"/>
              </a:rPr>
              <a:t> . Fine-tuning after pruning significantly improves results: the network pruned to 11.5  GFLOPs improves from 83%  to 87%  top-5 validation accuracy, and the network pruned to 8.0  GFLOPs improves from 77.8%  to 84.5%.”</a:t>
            </a:r>
          </a:p>
          <a:p>
            <a:endParaRPr lang="en-US" dirty="0"/>
          </a:p>
          <a:p>
            <a:r>
              <a:rPr lang="en-US" sz="1200" b="1" kern="1200" dirty="0">
                <a:solidFill>
                  <a:schemeClr val="tx1"/>
                </a:solidFill>
                <a:effectLst/>
                <a:latin typeface="Intel Clear"/>
                <a:ea typeface="+mn-ea"/>
                <a:cs typeface="+mn-cs"/>
              </a:rPr>
              <a:t>[4]: </a:t>
            </a:r>
            <a:r>
              <a:rPr lang="en-US" sz="1200" b="0" kern="1200" dirty="0">
                <a:solidFill>
                  <a:schemeClr val="tx1"/>
                </a:solidFill>
                <a:effectLst/>
                <a:latin typeface="Intel Clear"/>
                <a:ea typeface="+mn-ea"/>
                <a:cs typeface="+mn-cs"/>
              </a:rPr>
              <a:t>“</a:t>
            </a:r>
            <a:r>
              <a:rPr lang="en-US" sz="1200" kern="1200" dirty="0">
                <a:solidFill>
                  <a:schemeClr val="tx1"/>
                </a:solidFill>
                <a:effectLst/>
                <a:latin typeface="Intel Clear"/>
                <a:ea typeface="+mn-ea"/>
                <a:cs typeface="+mn-cs"/>
              </a:rPr>
              <a:t>We further propose a new CNN pruning algorithm with the goal to minimize overall energy consumption with marginal accuracy degradation. Unlike the previous pruning</a:t>
            </a:r>
          </a:p>
          <a:p>
            <a:r>
              <a:rPr lang="en-US" sz="1200" kern="1200" dirty="0">
                <a:solidFill>
                  <a:schemeClr val="tx1"/>
                </a:solidFill>
                <a:effectLst/>
                <a:latin typeface="Intel Clear"/>
                <a:ea typeface="+mn-ea"/>
                <a:cs typeface="+mn-cs"/>
              </a:rPr>
              <a:t>methods, it directly minimizes the changes to the output feature maps as opposed to the changes to the filters and achieves a higher compression ratio (</a:t>
            </a:r>
            <a:r>
              <a:rPr lang="en-US" sz="1200" kern="1200" dirty="0" err="1">
                <a:solidFill>
                  <a:schemeClr val="tx1"/>
                </a:solidFill>
                <a:effectLst/>
                <a:latin typeface="Intel Clear"/>
                <a:ea typeface="+mn-ea"/>
                <a:cs typeface="+mn-cs"/>
              </a:rPr>
              <a:t>i.e</a:t>
            </a:r>
            <a:r>
              <a:rPr lang="en-US" sz="1200" kern="1200" dirty="0">
                <a:solidFill>
                  <a:schemeClr val="tx1"/>
                </a:solidFill>
                <a:effectLst/>
                <a:latin typeface="Intel Clear"/>
                <a:ea typeface="+mn-ea"/>
                <a:cs typeface="+mn-cs"/>
              </a:rPr>
              <a:t> ., the number of</a:t>
            </a:r>
          </a:p>
          <a:p>
            <a:r>
              <a:rPr lang="en-US" sz="1200" kern="1200" dirty="0">
                <a:solidFill>
                  <a:schemeClr val="tx1"/>
                </a:solidFill>
                <a:effectLst/>
                <a:latin typeface="Intel Clear"/>
                <a:ea typeface="+mn-ea"/>
                <a:cs typeface="+mn-cs"/>
              </a:rPr>
              <a:t>removed weights divided by the number of total weights).  With the ability to directly estimate the energy consumption of a CNN, the proposed pruning method identifies the parts</a:t>
            </a:r>
          </a:p>
          <a:p>
            <a:r>
              <a:rPr lang="en-US" sz="1200" kern="1200" dirty="0">
                <a:solidFill>
                  <a:schemeClr val="tx1"/>
                </a:solidFill>
                <a:effectLst/>
                <a:latin typeface="Intel Clear"/>
                <a:ea typeface="+mn-ea"/>
                <a:cs typeface="+mn-cs"/>
              </a:rPr>
              <a:t>of a CNN where pruning can maximally reduce the energy cost, and prunes the weights more aggressively than previously proposed methods to maximize the energy reduction.</a:t>
            </a:r>
          </a:p>
          <a:p>
            <a:pPr marL="171450" indent="-171450">
              <a:buFont typeface="Arial" panose="020B0604020202020204" pitchFamily="34" charset="0"/>
              <a:buChar char="•"/>
            </a:pPr>
            <a:r>
              <a:rPr lang="en-US" sz="1200" kern="1200" dirty="0">
                <a:solidFill>
                  <a:schemeClr val="tx1"/>
                </a:solidFill>
                <a:effectLst/>
                <a:latin typeface="Intel Clear"/>
                <a:ea typeface="+mn-ea"/>
                <a:cs typeface="+mn-cs"/>
              </a:rPr>
              <a:t>Fine grained method</a:t>
            </a:r>
          </a:p>
          <a:p>
            <a:pPr marL="171450" indent="-171450">
              <a:buFont typeface="Arial" panose="020B0604020202020204" pitchFamily="34" charset="0"/>
              <a:buChar char="•"/>
            </a:pPr>
            <a:r>
              <a:rPr lang="en-US" sz="1200" kern="1200" dirty="0">
                <a:solidFill>
                  <a:schemeClr val="tx1"/>
                </a:solidFill>
                <a:effectLst/>
                <a:latin typeface="Intel Clear"/>
                <a:ea typeface="+mn-ea"/>
                <a:cs typeface="+mn-cs"/>
              </a:rPr>
              <a:t>In Step 1 , the pruning order of the layers is determined based on the energy as described in Sec. 2. Step 2, 3 and 4 removes, restores and locally fine-tunes weights, respectively,</a:t>
            </a:r>
          </a:p>
          <a:p>
            <a:r>
              <a:rPr lang="en-US" sz="1200" kern="1200" dirty="0">
                <a:solidFill>
                  <a:schemeClr val="tx1"/>
                </a:solidFill>
                <a:effectLst/>
                <a:latin typeface="Intel Clear"/>
                <a:ea typeface="+mn-ea"/>
                <a:cs typeface="+mn-cs"/>
              </a:rPr>
              <a:t>for one layer in the network; this inner loop is repeated for each layer in the network”</a:t>
            </a:r>
          </a:p>
          <a:p>
            <a:endParaRPr lang="en-US" dirty="0"/>
          </a:p>
          <a:p>
            <a:r>
              <a:rPr lang="en-US" sz="1200" b="1" kern="1200" dirty="0">
                <a:solidFill>
                  <a:schemeClr val="tx1"/>
                </a:solidFill>
                <a:effectLst/>
                <a:latin typeface="Intel Clear"/>
                <a:ea typeface="+mn-ea"/>
                <a:cs typeface="+mn-cs"/>
              </a:rPr>
              <a:t>Pruning by objective (guided pruning)</a:t>
            </a:r>
          </a:p>
          <a:p>
            <a:r>
              <a:rPr lang="en-US" sz="1200" kern="1200" dirty="0">
                <a:solidFill>
                  <a:schemeClr val="tx1"/>
                </a:solidFill>
                <a:effectLst/>
                <a:latin typeface="Intel Clear"/>
                <a:ea typeface="+mn-ea"/>
                <a:cs typeface="+mn-cs"/>
              </a:rPr>
              <a:t>From [3]: “One of the main reasons to apply pruning is to reduce number of operations in the network. Feature maps from different layers require different amounts of computation due the number and sizes of input feature maps and convolution kernels.”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[1] Pruning filters for efficient </a:t>
            </a:r>
            <a:r>
              <a:rPr lang="en-US" sz="1200" b="1" kern="1200" dirty="0" err="1">
                <a:solidFill>
                  <a:schemeClr val="tx1"/>
                </a:solidFill>
                <a:effectLst/>
                <a:latin typeface="Intel Clear"/>
                <a:ea typeface="+mn-ea"/>
                <a:cs typeface="+mn-cs"/>
              </a:rPr>
              <a:t>ConvNets</a:t>
            </a:r>
            <a:r>
              <a:rPr lang="en-US" sz="1200" b="1" kern="1200" dirty="0">
                <a:solidFill>
                  <a:schemeClr val="tx1"/>
                </a:solidFill>
                <a:effectLst/>
                <a:latin typeface="Intel Clear"/>
                <a:ea typeface="+mn-ea"/>
                <a:cs typeface="+mn-cs"/>
              </a:rPr>
              <a:t>. </a:t>
            </a:r>
            <a:endParaRPr lang="en-US" dirty="0"/>
          </a:p>
          <a:p>
            <a:pPr lvl="1"/>
            <a:r>
              <a:rPr lang="en-US" sz="1200" kern="1200" dirty="0">
                <a:solidFill>
                  <a:schemeClr val="tx1"/>
                </a:solidFill>
                <a:effectLst/>
                <a:latin typeface="Intel Clear"/>
                <a:ea typeface="+mn-ea"/>
                <a:cs typeface="+mn-cs"/>
              </a:rPr>
              <a:t>H. Li, A. </a:t>
            </a:r>
            <a:r>
              <a:rPr lang="en-US" sz="1200" kern="1200" dirty="0" err="1">
                <a:solidFill>
                  <a:schemeClr val="tx1"/>
                </a:solidFill>
                <a:effectLst/>
                <a:latin typeface="Intel Clear"/>
                <a:ea typeface="+mn-ea"/>
                <a:cs typeface="+mn-cs"/>
              </a:rPr>
              <a:t>Kadav</a:t>
            </a:r>
            <a:r>
              <a:rPr lang="en-US" sz="1200" kern="1200" dirty="0">
                <a:solidFill>
                  <a:schemeClr val="tx1"/>
                </a:solidFill>
                <a:effectLst/>
                <a:latin typeface="Intel Clear"/>
                <a:ea typeface="+mn-ea"/>
                <a:cs typeface="+mn-cs"/>
              </a:rPr>
              <a:t>, I. </a:t>
            </a:r>
            <a:r>
              <a:rPr lang="en-US" sz="1200" kern="1200" dirty="0" err="1">
                <a:solidFill>
                  <a:schemeClr val="tx1"/>
                </a:solidFill>
                <a:effectLst/>
                <a:latin typeface="Intel Clear"/>
                <a:ea typeface="+mn-ea"/>
                <a:cs typeface="+mn-cs"/>
              </a:rPr>
              <a:t>Durdanovic</a:t>
            </a:r>
            <a:r>
              <a:rPr lang="en-US" sz="1200" kern="1200" dirty="0">
                <a:solidFill>
                  <a:schemeClr val="tx1"/>
                </a:solidFill>
                <a:effectLst/>
                <a:latin typeface="Intel Clear"/>
                <a:ea typeface="+mn-ea"/>
                <a:cs typeface="+mn-cs"/>
              </a:rPr>
              <a:t>, H. </a:t>
            </a:r>
            <a:r>
              <a:rPr lang="en-US" sz="1200" kern="1200" dirty="0" err="1">
                <a:solidFill>
                  <a:schemeClr val="tx1"/>
                </a:solidFill>
                <a:effectLst/>
                <a:latin typeface="Intel Clear"/>
                <a:ea typeface="+mn-ea"/>
                <a:cs typeface="+mn-cs"/>
              </a:rPr>
              <a:t>Samet</a:t>
            </a:r>
            <a:r>
              <a:rPr lang="en-US" sz="1200" kern="1200" dirty="0">
                <a:solidFill>
                  <a:schemeClr val="tx1"/>
                </a:solidFill>
                <a:effectLst/>
                <a:latin typeface="Intel Clear"/>
                <a:ea typeface="+mn-ea"/>
                <a:cs typeface="+mn-cs"/>
              </a:rPr>
              <a:t>, and H. P. Graf.</a:t>
            </a:r>
          </a:p>
          <a:p>
            <a:pPr lvl="1"/>
            <a:r>
              <a:rPr lang="en-US" sz="1200" kern="1200" dirty="0">
                <a:solidFill>
                  <a:schemeClr val="tx1"/>
                </a:solidFill>
                <a:effectLst/>
                <a:latin typeface="Intel Clear"/>
                <a:ea typeface="+mn-ea"/>
                <a:cs typeface="+mn-cs"/>
              </a:rPr>
              <a:t>arXiv:1608.08710, 2016.</a:t>
            </a:r>
          </a:p>
          <a:p>
            <a:pPr lvl="1"/>
            <a:endParaRPr lang="en-US" dirty="0"/>
          </a:p>
          <a:p>
            <a:pPr lvl="1"/>
            <a:r>
              <a:rPr lang="en-US" sz="1200" b="1" i="0" kern="1200" dirty="0">
                <a:solidFill>
                  <a:schemeClr val="tx1"/>
                </a:solidFill>
                <a:effectLst/>
                <a:latin typeface="Intel Clear"/>
                <a:ea typeface="+mn-ea"/>
                <a:cs typeface="+mn-cs"/>
              </a:rPr>
              <a:t>[2] To prune, or not to prune: exploring the efficacy of pruning for model compression</a:t>
            </a:r>
          </a:p>
          <a:p>
            <a:pPr lvl="1"/>
            <a:r>
              <a:rPr lang="en-US" sz="1200" b="0" i="0" u="none" strike="noStrike" kern="1200" dirty="0">
                <a:solidFill>
                  <a:schemeClr val="tx1"/>
                </a:solidFill>
                <a:effectLst/>
                <a:latin typeface="Intel Clear"/>
                <a:ea typeface="+mn-ea"/>
                <a:cs typeface="+mn-cs"/>
                <a:hlinkClick r:id="rId3"/>
              </a:rPr>
              <a:t>Michael Zhu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Suyog Gupta</a:t>
            </a:r>
            <a:endParaRPr lang="en-US" sz="1200" b="0" i="0" kern="1200" dirty="0">
              <a:solidFill>
                <a:schemeClr val="tx1"/>
              </a:solidFill>
              <a:effectLst/>
              <a:latin typeface="Intel Clear"/>
              <a:ea typeface="+mn-ea"/>
              <a:cs typeface="+mn-cs"/>
            </a:endParaRPr>
          </a:p>
          <a:p>
            <a:pPr lvl="1"/>
            <a:r>
              <a:rPr lang="en-US" dirty="0"/>
              <a:t>2017</a:t>
            </a:r>
          </a:p>
          <a:p>
            <a:pPr lvl="1"/>
            <a:r>
              <a:rPr lang="en-US" dirty="0"/>
              <a:t>https://</a:t>
            </a:r>
            <a:r>
              <a:rPr lang="en-US" dirty="0" err="1"/>
              <a:t>arxiv.org</a:t>
            </a:r>
            <a:r>
              <a:rPr lang="en-US" dirty="0"/>
              <a:t>/abs/1710.01878</a:t>
            </a:r>
          </a:p>
          <a:p>
            <a:pPr lvl="1"/>
            <a:endParaRPr lang="en-US" dirty="0"/>
          </a:p>
          <a:p>
            <a:pPr lvl="1"/>
            <a:r>
              <a:rPr lang="en-US" sz="1200" b="1" i="0" kern="1200" dirty="0">
                <a:solidFill>
                  <a:schemeClr val="tx1"/>
                </a:solidFill>
                <a:effectLst/>
                <a:latin typeface="Intel Clear"/>
                <a:ea typeface="+mn-ea"/>
                <a:cs typeface="+mn-cs"/>
              </a:rPr>
              <a:t>[3] Pruning Convolutional Neural Networks for Resource Efficient Inference</a:t>
            </a:r>
          </a:p>
          <a:p>
            <a:pPr lvl="1"/>
            <a:r>
              <a:rPr lang="en-US" sz="1200" b="0" i="0" u="none" strike="noStrike" kern="1200" dirty="0">
                <a:solidFill>
                  <a:schemeClr val="tx1"/>
                </a:solidFill>
                <a:effectLst/>
                <a:latin typeface="Intel Clear"/>
                <a:ea typeface="+mn-ea"/>
                <a:cs typeface="+mn-cs"/>
                <a:hlinkClick r:id="rId5"/>
              </a:rPr>
              <a:t>Pavlo Molchanov</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Stephen Tyree</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7"/>
              </a:rPr>
              <a:t>Tero Karras</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8"/>
              </a:rPr>
              <a:t>Timo Aila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Jan Kautz</a:t>
            </a:r>
            <a:endParaRPr lang="en-US" sz="1200" b="0" i="0" kern="1200" dirty="0">
              <a:solidFill>
                <a:schemeClr val="tx1"/>
              </a:solidFill>
              <a:effectLst/>
              <a:latin typeface="Intel Clear"/>
              <a:ea typeface="+mn-ea"/>
              <a:cs typeface="+mn-cs"/>
            </a:endParaRPr>
          </a:p>
          <a:p>
            <a:pPr lvl="1"/>
            <a:r>
              <a:rPr lang="en-US" sz="1200" b="0" i="0" u="none" kern="1200" dirty="0">
                <a:solidFill>
                  <a:schemeClr val="tx1"/>
                </a:solidFill>
                <a:effectLst/>
                <a:latin typeface="Intel Clear"/>
                <a:ea typeface="+mn-ea"/>
                <a:cs typeface="+mn-cs"/>
              </a:rPr>
              <a:t>ICLR 2017</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/abs/1611.06440</a:t>
            </a:r>
          </a:p>
          <a:p>
            <a:pPr lvl="1"/>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[4] </a:t>
            </a:r>
            <a:r>
              <a:rPr lang="en-US" sz="1200" b="1" i="0" kern="1200" dirty="0">
                <a:solidFill>
                  <a:schemeClr val="tx1"/>
                </a:solidFill>
                <a:effectLst/>
                <a:latin typeface="Intel Clear"/>
                <a:ea typeface="+mn-ea"/>
                <a:cs typeface="+mn-cs"/>
              </a:rPr>
              <a:t>Designing Energy-Efficient Convolutional Neural Networks using Energy-Aware Pruning</a:t>
            </a:r>
          </a:p>
          <a:p>
            <a:pPr lvl="1"/>
            <a:r>
              <a:rPr lang="en-US" sz="1200" b="0" i="0" u="none" strike="noStrike" kern="1200" dirty="0">
                <a:solidFill>
                  <a:schemeClr val="tx1"/>
                </a:solidFill>
                <a:effectLst/>
                <a:latin typeface="Intel Clear"/>
                <a:ea typeface="+mn-ea"/>
                <a:cs typeface="+mn-cs"/>
                <a:hlinkClick r:id="rId10"/>
              </a:rPr>
              <a:t>Tien-Ju Yang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1"/>
              </a:rPr>
              <a:t>Yu-Hsin Chen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2"/>
              </a:rPr>
              <a:t>Vivienne Sze</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2016</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/abs/1611.05128</a:t>
            </a:r>
          </a:p>
          <a:p>
            <a:pPr lvl="1"/>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[5] </a:t>
            </a:r>
            <a:r>
              <a:rPr lang="en-US" sz="1200" b="1" i="0" kern="1200" dirty="0">
                <a:solidFill>
                  <a:schemeClr val="tx1"/>
                </a:solidFill>
                <a:effectLst/>
                <a:latin typeface="Intel Clear"/>
                <a:ea typeface="+mn-ea"/>
                <a:cs typeface="+mn-cs"/>
              </a:rPr>
              <a:t>Structured Pruning of Deep Convolutional Neural Networks</a:t>
            </a:r>
          </a:p>
          <a:p>
            <a:pPr lvl="1"/>
            <a:r>
              <a:rPr lang="en-US" sz="1200" b="0" i="0" u="none" strike="noStrike" kern="1200" dirty="0">
                <a:solidFill>
                  <a:schemeClr val="tx1"/>
                </a:solidFill>
                <a:effectLst/>
                <a:latin typeface="Intel Clear"/>
                <a:ea typeface="+mn-ea"/>
                <a:cs typeface="+mn-cs"/>
                <a:hlinkClick r:id="rId13"/>
              </a:rPr>
              <a:t>Sajid Anwar</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4"/>
              </a:rPr>
              <a:t>Kyuyeon Hwang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5"/>
              </a:rPr>
              <a:t>Wonyong Sung</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2015</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/abs/1512.08571</a:t>
            </a:r>
          </a:p>
          <a:p>
            <a:pPr lvl="1"/>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[6] </a:t>
            </a:r>
            <a:r>
              <a:rPr lang="en-US" sz="1200" b="1" i="0" kern="1200" dirty="0">
                <a:solidFill>
                  <a:schemeClr val="tx1"/>
                </a:solidFill>
                <a:effectLst/>
                <a:latin typeface="Intel Clear"/>
                <a:ea typeface="+mn-ea"/>
                <a:cs typeface="+mn-cs"/>
              </a:rPr>
              <a:t>An Entropy-based Pruning Method for CNN Compression</a:t>
            </a:r>
          </a:p>
          <a:p>
            <a:pPr lvl="1"/>
            <a:r>
              <a:rPr lang="en-US" sz="1200" b="0" i="0" u="none" strike="noStrike" kern="1200" dirty="0">
                <a:solidFill>
                  <a:schemeClr val="tx1"/>
                </a:solidFill>
                <a:effectLst/>
                <a:latin typeface="Intel Clear"/>
                <a:ea typeface="+mn-ea"/>
                <a:cs typeface="+mn-cs"/>
                <a:hlinkClick r:id="rId16"/>
              </a:rPr>
              <a:t>Jian-Hao Luo</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7"/>
              </a:rPr>
              <a:t>Jianxin Wu</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2016</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/abs/1706.05791</a:t>
            </a:r>
          </a:p>
          <a:p>
            <a:pPr lvl="1"/>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213291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Like Learning Rate decay, we can use a mathematical formula to schedule the sparsity at each epoch.</a:t>
            </a:r>
          </a:p>
          <a:p>
            <a:r>
              <a:rPr lang="en-US" dirty="0"/>
              <a:t>AGP uses sparsity-level pruning in which at each pruning step the weights are pruned to a certain sparsity level.  Instead of using thresholds as hyper-parameters (i.e. in Magnitude Threshold), AGP uses a few other parameters to create the schedule curve of the pruning process.  Using sparsity-levels is easier than raw thresholds because the level does not depend on the distribution of the tensor.  We can use the same pruner (i.e. set of AGP hyperparameters) on a group of several tensors, which reduces the number of hyperparameters we need to configure.</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dirty="0"/>
          </a:p>
          <a:p>
            <a:pPr lvl="1"/>
            <a:r>
              <a:rPr lang="en-US" sz="1200" b="1" i="0" kern="1200" dirty="0">
                <a:solidFill>
                  <a:schemeClr val="tx1"/>
                </a:solidFill>
                <a:effectLst/>
                <a:latin typeface="Intel Clear"/>
                <a:ea typeface="+mn-ea"/>
                <a:cs typeface="+mn-cs"/>
              </a:rPr>
              <a:t>[1] To prune, or not to prune: exploring the efficacy of pruning for model compression</a:t>
            </a:r>
          </a:p>
          <a:p>
            <a:pPr lvl="1"/>
            <a:r>
              <a:rPr lang="en-US" sz="1200" b="0" i="0" u="none" strike="noStrike" kern="1200" dirty="0">
                <a:solidFill>
                  <a:schemeClr val="tx1"/>
                </a:solidFill>
                <a:effectLst/>
                <a:latin typeface="Intel Clear"/>
                <a:ea typeface="+mn-ea"/>
                <a:cs typeface="+mn-cs"/>
                <a:hlinkClick r:id="rId3"/>
              </a:rPr>
              <a:t>Michael Zhu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Suyog Gupta</a:t>
            </a:r>
            <a:endParaRPr lang="en-US" sz="1200" b="0" i="0" kern="1200" dirty="0">
              <a:solidFill>
                <a:schemeClr val="tx1"/>
              </a:solidFill>
              <a:effectLst/>
              <a:latin typeface="Intel Clear"/>
              <a:ea typeface="+mn-ea"/>
              <a:cs typeface="+mn-cs"/>
            </a:endParaRPr>
          </a:p>
          <a:p>
            <a:pPr lvl="1"/>
            <a:r>
              <a:rPr lang="en-US" dirty="0"/>
              <a:t>2017</a:t>
            </a:r>
          </a:p>
          <a:p>
            <a:pPr lvl="1"/>
            <a:r>
              <a:rPr lang="en-US" dirty="0"/>
              <a:t>https://</a:t>
            </a:r>
            <a:r>
              <a:rPr lang="en-US" dirty="0" err="1"/>
              <a:t>arxiv.org</a:t>
            </a:r>
            <a:r>
              <a:rPr lang="en-US" dirty="0"/>
              <a:t>/abs/1710.01878</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76800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Intel Clear"/>
                <a:ea typeface="+mn-ea"/>
                <a:cs typeface="+mn-cs"/>
              </a:rPr>
              <a:t>The terminology here might be confusing because sometimes we say that we prune feature-maps, and sometimes we say that we prune in/out parameter channels.</a:t>
            </a:r>
            <a:endParaRPr lang="en-US" dirty="0"/>
          </a:p>
          <a:p>
            <a:pPr marL="171450" indent="-171450">
              <a:buFont typeface="Arial" panose="020B0604020202020204" pitchFamily="34" charset="0"/>
              <a:buChar char="•"/>
            </a:pPr>
            <a:r>
              <a:rPr lang="en-US" dirty="0"/>
              <a:t>Regularity is HW specific but dense structure pruning is likely to speed up evaluation (inference) on embedded devices without customized optimization.</a:t>
            </a:r>
          </a:p>
          <a:p>
            <a:pPr marL="457200" lvl="1" indent="0">
              <a:buFont typeface="Arial" panose="020B0604020202020204" pitchFamily="34" charset="0"/>
              <a:buNone/>
            </a:pPr>
            <a:r>
              <a:rPr lang="en-US" sz="1200" kern="1200" dirty="0">
                <a:solidFill>
                  <a:schemeClr val="tx1"/>
                </a:solidFill>
                <a:effectLst/>
                <a:latin typeface="Intel Clear"/>
                <a:ea typeface="+mn-ea"/>
                <a:cs typeface="+mn-cs"/>
                <a:sym typeface="Wingdings" pitchFamily="2" charset="2"/>
              </a:rPr>
              <a:t> </a:t>
            </a:r>
            <a:r>
              <a:rPr lang="en-US" sz="1200" kern="1200" dirty="0">
                <a:solidFill>
                  <a:schemeClr val="tx1"/>
                </a:solidFill>
                <a:effectLst/>
                <a:latin typeface="Intel Clear"/>
                <a:ea typeface="+mn-ea"/>
                <a:cs typeface="+mn-cs"/>
              </a:rPr>
              <a:t>prune entire feature maps</a:t>
            </a:r>
            <a:endParaRPr lang="en-US" dirty="0"/>
          </a:p>
          <a:p>
            <a:pPr marL="171450" indent="-171450">
              <a:buFont typeface="Arial" panose="020B0604020202020204" pitchFamily="34" charset="0"/>
              <a:buChar char="•"/>
            </a:pPr>
            <a:r>
              <a:rPr lang="en-US" sz="1200" kern="1200" dirty="0">
                <a:solidFill>
                  <a:schemeClr val="tx1"/>
                </a:solidFill>
                <a:effectLst/>
                <a:latin typeface="Intel Clear"/>
                <a:ea typeface="+mn-ea"/>
                <a:cs typeface="+mn-cs"/>
              </a:rPr>
              <a:t>“Coarse-grained sparsity not only reduces the number of parameters but also constrains the positions of parameters, which is an even stronger </a:t>
            </a:r>
            <a:r>
              <a:rPr lang="en-US" sz="1200" kern="1200" dirty="0" err="1">
                <a:solidFill>
                  <a:schemeClr val="tx1"/>
                </a:solidFill>
                <a:effectLst/>
                <a:latin typeface="Intel Clear"/>
                <a:ea typeface="+mn-ea"/>
                <a:cs typeface="+mn-cs"/>
              </a:rPr>
              <a:t>regularizer</a:t>
            </a:r>
            <a:r>
              <a:rPr lang="en-US" sz="1200" kern="1200" dirty="0">
                <a:solidFill>
                  <a:schemeClr val="tx1"/>
                </a:solidFill>
                <a:effectLst/>
                <a:latin typeface="Intel Clear"/>
                <a:ea typeface="+mn-ea"/>
                <a:cs typeface="+mn-cs"/>
              </a:rPr>
              <a: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sz="1200" b="1" u="none" kern="1200" baseline="0" dirty="0">
                <a:solidFill>
                  <a:schemeClr val="tx1"/>
                </a:solidFill>
                <a:effectLst/>
                <a:latin typeface="Intel Clear"/>
                <a:ea typeface="+mn-ea"/>
                <a:cs typeface="+mn-cs"/>
              </a:rPr>
              <a:t>[4]: “</a:t>
            </a:r>
            <a:r>
              <a:rPr lang="en-US" sz="1200" kern="1200" dirty="0">
                <a:solidFill>
                  <a:schemeClr val="tx1"/>
                </a:solidFill>
                <a:effectLst/>
                <a:latin typeface="Intel Clear"/>
                <a:ea typeface="+mn-ea"/>
                <a:cs typeface="+mn-cs"/>
              </a:rPr>
              <a:t>Sparsity helps reducing the computation complexity of DNNs by skipping the multiplication with zeros. The granularity of sparsity affects the efficiency of hardware architecture and the prediction accuracy. In this paper we quantitatively measure the accuracy-sparsity relationship with different granularity. Coarse-grained sparsity brings more regular sparsity pattern, making it easier for hardware acceleration, and our experimental results show that </a:t>
            </a:r>
            <a:r>
              <a:rPr lang="en-US" sz="1200" kern="1200" dirty="0" err="1">
                <a:solidFill>
                  <a:schemeClr val="tx1"/>
                </a:solidFill>
                <a:effectLst/>
                <a:latin typeface="Intel Clear"/>
                <a:ea typeface="+mn-ea"/>
                <a:cs typeface="+mn-cs"/>
              </a:rPr>
              <a:t>coarsegrained</a:t>
            </a:r>
            <a:r>
              <a:rPr lang="en-US" sz="1200" kern="1200" dirty="0">
                <a:solidFill>
                  <a:schemeClr val="tx1"/>
                </a:solidFill>
                <a:effectLst/>
                <a:latin typeface="Intel Clear"/>
                <a:ea typeface="+mn-ea"/>
                <a:cs typeface="+mn-cs"/>
              </a:rPr>
              <a:t> sparsity have very small impact on the sparsity ratio given no loss of accuracy. Moreover, due to the index saving effect, coarse-grained sparsity is able to obtain similar or even better compression rates than fine-grained sparsity at the same accuracy threshold. Our analysis, which is based on the framework of a recent sparse convolutional neural network (SCNN) accelerator, further demonstrates that it saves 30%− 35% of memory references compared with fine-grained sparsity.”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sz="1200" b="1" kern="1200" dirty="0">
                <a:solidFill>
                  <a:schemeClr val="tx1"/>
                </a:solidFill>
                <a:effectLst/>
                <a:latin typeface="Intel Clear"/>
                <a:ea typeface="+mn-ea"/>
                <a:cs typeface="+mn-cs"/>
              </a:rPr>
              <a:t>[3]: </a:t>
            </a:r>
            <a:r>
              <a:rPr lang="en-US" sz="1200" kern="1200" dirty="0">
                <a:solidFill>
                  <a:schemeClr val="tx1"/>
                </a:solidFill>
                <a:effectLst/>
                <a:latin typeface="Intel Clear"/>
                <a:ea typeface="+mn-ea"/>
                <a:cs typeface="+mn-cs"/>
              </a:rPr>
              <a:t>Group-wise pruning (tiled sparsity) and compute using convolution lowering (im2col)</a:t>
            </a:r>
          </a:p>
          <a:p>
            <a:pPr marL="171450" indent="-171450">
              <a:buFont typeface="Arial" panose="020B0604020202020204" pitchFamily="34" charset="0"/>
              <a:buChar char="•"/>
            </a:pPr>
            <a:endParaRPr lang="en-US" sz="1200" kern="1200" dirty="0">
              <a:solidFill>
                <a:schemeClr val="tx1"/>
              </a:solidFill>
              <a:effectLst/>
              <a:latin typeface="Intel Clear"/>
              <a:ea typeface="+mn-ea"/>
              <a:cs typeface="+mn-cs"/>
            </a:endParaRPr>
          </a:p>
          <a:p>
            <a:br>
              <a:rPr lang="en-US" sz="1200" b="1" i="0" kern="1200" dirty="0">
                <a:solidFill>
                  <a:schemeClr val="tx1"/>
                </a:solidFill>
                <a:effectLst/>
                <a:latin typeface="Intel Clear"/>
                <a:ea typeface="+mn-ea"/>
                <a:cs typeface="+mn-cs"/>
              </a:rPr>
            </a:b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dirty="0"/>
          </a:p>
          <a:p>
            <a:pPr lvl="1"/>
            <a:r>
              <a:rPr lang="en-US" sz="1200" kern="1200" dirty="0">
                <a:solidFill>
                  <a:schemeClr val="tx1"/>
                </a:solidFill>
                <a:effectLst/>
                <a:latin typeface="Intel Clear"/>
                <a:ea typeface="+mn-ea"/>
                <a:cs typeface="+mn-cs"/>
              </a:rPr>
              <a:t>[1] </a:t>
            </a:r>
            <a:r>
              <a:rPr lang="en-US" sz="1200" b="1" i="0" kern="1200" dirty="0">
                <a:solidFill>
                  <a:schemeClr val="tx1"/>
                </a:solidFill>
                <a:effectLst/>
                <a:latin typeface="Intel Clear"/>
                <a:ea typeface="+mn-ea"/>
                <a:cs typeface="+mn-cs"/>
              </a:rPr>
              <a:t>Block-Sparse Recurrent Neural Networks</a:t>
            </a:r>
          </a:p>
          <a:p>
            <a:pPr lvl="1"/>
            <a:r>
              <a:rPr lang="en-US" sz="1200" b="0" i="0" u="none" strike="noStrike" kern="1200" dirty="0">
                <a:solidFill>
                  <a:schemeClr val="tx1"/>
                </a:solidFill>
                <a:effectLst/>
                <a:latin typeface="Intel Clear"/>
                <a:ea typeface="+mn-ea"/>
                <a:cs typeface="+mn-cs"/>
                <a:hlinkClick r:id="rId3"/>
              </a:rPr>
              <a:t>Sharan Narang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Eric Undersander</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Gregory Diamos</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2017</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/abs/1711.02782</a:t>
            </a:r>
          </a:p>
          <a:p>
            <a:pPr lvl="1"/>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 </a:t>
            </a:r>
            <a:r>
              <a:rPr lang="en-US" sz="1200" b="1" i="0" kern="1200" dirty="0">
                <a:solidFill>
                  <a:schemeClr val="tx1"/>
                </a:solidFill>
                <a:effectLst/>
                <a:latin typeface="Intel Clear"/>
                <a:ea typeface="+mn-ea"/>
                <a:cs typeface="+mn-cs"/>
              </a:rPr>
              <a:t>Recent Advances in Efficient Computation of Deep Convolutional Neural Networks</a:t>
            </a:r>
          </a:p>
          <a:p>
            <a:pPr lvl="1"/>
            <a:r>
              <a:rPr lang="en-US" sz="1200" b="0" i="0" u="none" strike="noStrike" kern="1200" dirty="0">
                <a:solidFill>
                  <a:schemeClr val="tx1"/>
                </a:solidFill>
                <a:effectLst/>
                <a:latin typeface="Intel Clear"/>
                <a:ea typeface="+mn-ea"/>
                <a:cs typeface="+mn-cs"/>
                <a:hlinkClick r:id="rId6"/>
              </a:rPr>
              <a:t>Jian Cheng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7"/>
              </a:rPr>
              <a:t>Peisong 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8"/>
              </a:rPr>
              <a:t>Gang Li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Qinghao Hu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Hanqing Lu</a:t>
            </a:r>
            <a:endParaRPr lang="en-US" sz="1200" b="0" i="0" kern="1200" dirty="0">
              <a:solidFill>
                <a:schemeClr val="tx1"/>
              </a:solidFill>
              <a:effectLst/>
              <a:latin typeface="Intel Clear"/>
              <a:ea typeface="+mn-ea"/>
              <a:cs typeface="+mn-cs"/>
            </a:endParaRPr>
          </a:p>
          <a:p>
            <a:pPr marL="457200" lvl="1" indent="0">
              <a:buFont typeface="Arial" panose="020B0604020202020204" pitchFamily="34" charset="0"/>
              <a:buNone/>
            </a:pPr>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/abs/1802.00939</a:t>
            </a:r>
          </a:p>
          <a:p>
            <a:pPr marL="457200" lvl="1" indent="0">
              <a:buFont typeface="Arial" panose="020B0604020202020204" pitchFamily="34" charset="0"/>
              <a:buNone/>
            </a:pPr>
            <a:endParaRPr lang="en-US" sz="1200" kern="1200" dirty="0">
              <a:solidFill>
                <a:schemeClr val="tx1"/>
              </a:solidFill>
              <a:effectLst/>
              <a:latin typeface="Intel Clear"/>
              <a:ea typeface="+mn-ea"/>
              <a:cs typeface="+mn-cs"/>
            </a:endParaRPr>
          </a:p>
          <a:p>
            <a:pPr lvl="1"/>
            <a:r>
              <a:rPr lang="en-US" dirty="0"/>
              <a:t>[3] </a:t>
            </a:r>
            <a:r>
              <a:rPr lang="en-US" b="1" dirty="0"/>
              <a:t>Fast </a:t>
            </a:r>
            <a:r>
              <a:rPr lang="en-US" b="1" dirty="0" err="1"/>
              <a:t>ConvNets</a:t>
            </a:r>
            <a:r>
              <a:rPr lang="en-US" b="1" dirty="0"/>
              <a:t> Using Group-wise Brain Damage</a:t>
            </a:r>
          </a:p>
          <a:p>
            <a:pPr lvl="1"/>
            <a:r>
              <a:rPr lang="en-US" sz="1200" b="0" i="0" u="sng" kern="1200" dirty="0">
                <a:solidFill>
                  <a:schemeClr val="tx1"/>
                </a:solidFill>
                <a:effectLst/>
                <a:latin typeface="Intel Clear"/>
                <a:ea typeface="+mn-ea"/>
                <a:cs typeface="+mn-cs"/>
                <a:hlinkClick r:id="rId11"/>
              </a:rPr>
              <a:t>Vadim Lebedev</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2"/>
              </a:rPr>
              <a:t>Victor Lempitsky</a:t>
            </a:r>
            <a:endParaRPr lang="en-US" sz="1200" b="0" i="0" u="none" strike="noStrike"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/abs/1506.02515</a:t>
            </a:r>
          </a:p>
          <a:p>
            <a:pPr marL="457200" lvl="1" indent="0">
              <a:buFont typeface="Arial" panose="020B0604020202020204" pitchFamily="34" charset="0"/>
              <a:buNone/>
            </a:pPr>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[4] </a:t>
            </a:r>
            <a:r>
              <a:rPr lang="en-US" sz="1200" b="1" kern="1200" dirty="0">
                <a:solidFill>
                  <a:schemeClr val="tx1"/>
                </a:solidFill>
                <a:latin typeface="Intel Clear"/>
                <a:ea typeface="+mn-ea"/>
                <a:cs typeface="+mn-cs"/>
                <a:hlinkClick r:id="rId13">
                  <a:extLst>
                    <a:ext uri="{A12FA001-AC4F-418D-AE19-62706E023703}">
                      <ahyp:hlinkClr xmlns:ahyp="http://schemas.microsoft.com/office/drawing/2018/hyperlinkcolor" val="tx"/>
                    </a:ext>
                  </a:extLst>
                </a:hlinkClick>
              </a:rPr>
              <a:t>Exploring the regularity of sparse structure in convolutional neural networks</a:t>
            </a:r>
            <a:endParaRPr lang="en-US" sz="1200" b="1" kern="1200" dirty="0">
              <a:solidFill>
                <a:schemeClr val="tx1"/>
              </a:solidFill>
              <a:latin typeface="Intel Clear"/>
              <a:ea typeface="+mn-ea"/>
              <a:cs typeface="+mn-cs"/>
            </a:endParaRPr>
          </a:p>
          <a:p>
            <a:pPr lvl="1"/>
            <a:r>
              <a:rPr lang="en-US" sz="1200" kern="1200" dirty="0">
                <a:solidFill>
                  <a:schemeClr val="tx1"/>
                </a:solidFill>
                <a:effectLst/>
                <a:latin typeface="Intel Clear"/>
                <a:ea typeface="+mn-ea"/>
                <a:cs typeface="+mn-cs"/>
              </a:rPr>
              <a:t>H Mao, S Han, J Pool, W Li, X Liu, Y Wang, WJ Dally.  </a:t>
            </a:r>
          </a:p>
          <a:p>
            <a:pPr lvl="1"/>
            <a:r>
              <a:rPr lang="en-US" sz="1200" kern="1200" dirty="0">
                <a:solidFill>
                  <a:schemeClr val="tx1"/>
                </a:solidFill>
                <a:effectLst/>
                <a:latin typeface="Intel Clear"/>
                <a:ea typeface="+mn-ea"/>
                <a:cs typeface="+mn-cs"/>
              </a:rPr>
              <a:t>arXiv:1705.08922, 2017</a:t>
            </a:r>
          </a:p>
          <a:p>
            <a:pPr lvl="1"/>
            <a:endParaRPr lang="en-US" sz="120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[5] </a:t>
            </a:r>
            <a:r>
              <a:rPr lang="en-US" sz="1200" b="1" i="0" kern="1200" dirty="0">
                <a:solidFill>
                  <a:schemeClr val="tx1"/>
                </a:solidFill>
                <a:effectLst/>
                <a:latin typeface="Intel Clear"/>
                <a:ea typeface="+mn-ea"/>
                <a:cs typeface="+mn-cs"/>
              </a:rPr>
              <a:t>Structured Pruning of Deep Convolutional Neural Networks</a:t>
            </a:r>
          </a:p>
          <a:p>
            <a:pPr lvl="1"/>
            <a:r>
              <a:rPr lang="en-US" sz="1200" b="0" i="0" u="none" strike="noStrike" kern="1200" dirty="0">
                <a:solidFill>
                  <a:schemeClr val="tx1"/>
                </a:solidFill>
                <a:effectLst/>
                <a:latin typeface="Intel Clear"/>
                <a:ea typeface="+mn-ea"/>
                <a:cs typeface="+mn-cs"/>
                <a:hlinkClick r:id="rId14"/>
              </a:rPr>
              <a:t>Sajid Anwar</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5"/>
              </a:rPr>
              <a:t>Kyuyeon Hwang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6"/>
              </a:rPr>
              <a:t>Wonyong Sung</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2015</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/abs/1512.08571</a:t>
            </a:r>
          </a:p>
          <a:p>
            <a:pPr lvl="1"/>
            <a:endParaRPr lang="en-US" sz="1200" kern="1200" dirty="0">
              <a:solidFill>
                <a:schemeClr val="tx1"/>
              </a:solidFill>
              <a:effectLst/>
              <a:latin typeface="Intel Clear"/>
              <a:ea typeface="+mn-ea"/>
              <a:cs typeface="+mn-cs"/>
            </a:endParaRPr>
          </a:p>
          <a:p>
            <a:pPr lvl="1"/>
            <a:r>
              <a:rPr lang="en-US" sz="1200" b="1" kern="1200" dirty="0">
                <a:solidFill>
                  <a:schemeClr val="tx1"/>
                </a:solidFill>
                <a:effectLst/>
                <a:latin typeface="Intel Clear"/>
                <a:ea typeface="+mn-ea"/>
                <a:cs typeface="+mn-cs"/>
              </a:rPr>
              <a:t>[6] </a:t>
            </a:r>
            <a:r>
              <a:rPr lang="en-US" b="1" dirty="0"/>
              <a:t>GPU Kernels for Block-Sparse Weights</a:t>
            </a:r>
            <a:endParaRPr lang="en-US" sz="1200" b="1" kern="1200" dirty="0">
              <a:solidFill>
                <a:schemeClr val="tx1"/>
              </a:solidFill>
              <a:effectLst/>
              <a:latin typeface="Intel Clear"/>
              <a:ea typeface="+mn-ea"/>
              <a:cs typeface="+mn-cs"/>
            </a:endParaRPr>
          </a:p>
          <a:p>
            <a:pPr lvl="1"/>
            <a:r>
              <a:rPr lang="en-US" dirty="0"/>
              <a:t>Scott Gray, Alec Radford and </a:t>
            </a:r>
            <a:r>
              <a:rPr lang="en-US" dirty="0" err="1"/>
              <a:t>Diederik</a:t>
            </a:r>
            <a:r>
              <a:rPr lang="en-US" dirty="0"/>
              <a:t> P. </a:t>
            </a:r>
            <a:r>
              <a:rPr lang="en-US" dirty="0" err="1"/>
              <a:t>Kingma</a:t>
            </a:r>
            <a:endParaRPr lang="en-US" dirty="0"/>
          </a:p>
          <a:p>
            <a:pPr lvl="1"/>
            <a:r>
              <a:rPr lang="en-US" dirty="0"/>
              <a:t>https://</a:t>
            </a:r>
            <a:r>
              <a:rPr lang="en-US" dirty="0" err="1"/>
              <a:t>blog.openai.com</a:t>
            </a:r>
            <a:r>
              <a:rPr lang="en-US" dirty="0"/>
              <a:t>/block-sparse-</a:t>
            </a:r>
            <a:r>
              <a:rPr lang="en-US" dirty="0" err="1"/>
              <a:t>gpu</a:t>
            </a:r>
            <a:r>
              <a:rPr lang="en-US"/>
              <a:t>-kernels/</a:t>
            </a:r>
            <a:endParaRPr lang="en-US" dirty="0"/>
          </a:p>
          <a:p>
            <a:endParaRPr lang="en-US" sz="1200" kern="1200" dirty="0">
              <a:solidFill>
                <a:schemeClr val="tx1"/>
              </a:solidFill>
              <a:effectLst/>
              <a:latin typeface="Intel Clear"/>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Intel Clear"/>
              <a:ea typeface="+mn-ea"/>
              <a:cs typeface="+mn-cs"/>
            </a:endParaRPr>
          </a:p>
        </p:txBody>
      </p:sp>
      <p:sp>
        <p:nvSpPr>
          <p:cNvPr id="4" name="Slide Number Placeholder 3"/>
          <p:cNvSpPr>
            <a:spLocks noGrp="1"/>
          </p:cNvSpPr>
          <p:nvPr>
            <p:ph type="sldNum" sz="quarter" idx="5"/>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341702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Intel Clear"/>
                <a:ea typeface="+mn-ea"/>
                <a:cs typeface="+mn-cs"/>
              </a:rPr>
              <a:t>[5]:</a:t>
            </a:r>
          </a:p>
          <a:p>
            <a:r>
              <a:rPr lang="en-US" sz="1200" b="1" kern="1200" dirty="0">
                <a:solidFill>
                  <a:schemeClr val="tx1"/>
                </a:solidFill>
                <a:effectLst/>
                <a:latin typeface="Intel Clear"/>
                <a:ea typeface="+mn-ea"/>
                <a:cs typeface="+mn-cs"/>
              </a:rPr>
              <a:t>• </a:t>
            </a:r>
            <a:r>
              <a:rPr lang="en-US" sz="1200" kern="1200" dirty="0">
                <a:solidFill>
                  <a:schemeClr val="tx1"/>
                </a:solidFill>
                <a:effectLst/>
                <a:latin typeface="Intel Clear"/>
                <a:ea typeface="+mn-ea"/>
                <a:cs typeface="+mn-cs"/>
              </a:rPr>
              <a:t>A greedy structural compression scheme that prunes filters in a trained CNN. We define a filter importance index equal to the classification accuracy reduction (</a:t>
            </a:r>
            <a:r>
              <a:rPr lang="en-US" sz="1200" b="1" kern="1200" dirty="0">
                <a:solidFill>
                  <a:schemeClr val="tx1"/>
                </a:solidFill>
                <a:effectLst/>
                <a:latin typeface="Intel Clear"/>
                <a:ea typeface="+mn-ea"/>
                <a:cs typeface="+mn-cs"/>
              </a:rPr>
              <a:t>CAR</a:t>
            </a:r>
            <a:r>
              <a:rPr lang="en-US" sz="1200" kern="1200" dirty="0">
                <a:solidFill>
                  <a:schemeClr val="tx1"/>
                </a:solidFill>
                <a:effectLst/>
                <a:latin typeface="Intel Clear"/>
                <a:ea typeface="+mn-ea"/>
                <a:cs typeface="+mn-cs"/>
              </a:rPr>
              <a:t>) of the network after pruning that filter (similarly defined as RAR for regression). We then iteratively prune filters based on the CAR index.</a:t>
            </a:r>
          </a:p>
          <a:p>
            <a:r>
              <a:rPr lang="en-US" sz="1200" b="1" kern="1200" dirty="0">
                <a:solidFill>
                  <a:schemeClr val="tx1"/>
                </a:solidFill>
                <a:effectLst/>
                <a:latin typeface="Intel Clear"/>
                <a:ea typeface="+mn-ea"/>
                <a:cs typeface="+mn-cs"/>
              </a:rPr>
              <a:t>• </a:t>
            </a:r>
            <a:r>
              <a:rPr lang="en-US" sz="1200" kern="1200" dirty="0">
                <a:solidFill>
                  <a:schemeClr val="tx1"/>
                </a:solidFill>
                <a:effectLst/>
                <a:latin typeface="Intel Clear"/>
                <a:ea typeface="+mn-ea"/>
                <a:cs typeface="+mn-cs"/>
              </a:rPr>
              <a:t>this is the first reported result on the connection between compression and interpretability of CNNs: we demonstrate the interpretability of CAR-compressed CNNs by showing that our algorithm prunes filters with visually redundant functionalities</a:t>
            </a:r>
          </a:p>
          <a:p>
            <a:endParaRPr lang="en-US" sz="1200" b="1" kern="1200" dirty="0">
              <a:solidFill>
                <a:schemeClr val="tx1"/>
              </a:solidFill>
              <a:effectLst/>
              <a:latin typeface="Intel Clear"/>
              <a:ea typeface="+mn-ea"/>
              <a:cs typeface="+mn-cs"/>
            </a:endParaRPr>
          </a:p>
          <a:p>
            <a:r>
              <a:rPr lang="en-US" sz="1200" b="1" kern="1200" dirty="0">
                <a:solidFill>
                  <a:schemeClr val="tx1"/>
                </a:solidFill>
                <a:effectLst/>
                <a:latin typeface="Intel Clear"/>
                <a:ea typeface="+mn-ea"/>
                <a:cs typeface="+mn-cs"/>
              </a:rPr>
              <a:t>[4]: “</a:t>
            </a:r>
            <a:r>
              <a:rPr lang="en-US" sz="1200" kern="1200" dirty="0">
                <a:solidFill>
                  <a:schemeClr val="tx1"/>
                </a:solidFill>
                <a:effectLst/>
                <a:latin typeface="Intel Clear"/>
                <a:ea typeface="+mn-ea"/>
                <a:cs typeface="+mn-cs"/>
              </a:rPr>
              <a:t>We further propose a new CNN pruning algorithm with the goal to minimize overall energy consumption with marginal accuracy degradation. Unlike the previous pruning methods, it directly minimizes the changes to the output feature maps as opposed to the changes to the filters and achieves a higher compression ratio (</a:t>
            </a:r>
            <a:r>
              <a:rPr lang="en-US" sz="1200" kern="1200" dirty="0" err="1">
                <a:solidFill>
                  <a:schemeClr val="tx1"/>
                </a:solidFill>
                <a:effectLst/>
                <a:latin typeface="Intel Clear"/>
                <a:ea typeface="+mn-ea"/>
                <a:cs typeface="+mn-cs"/>
              </a:rPr>
              <a:t>i.e</a:t>
            </a:r>
            <a:r>
              <a:rPr lang="en-US" sz="1200" kern="1200" dirty="0">
                <a:solidFill>
                  <a:schemeClr val="tx1"/>
                </a:solidFill>
                <a:effectLst/>
                <a:latin typeface="Intel Clear"/>
                <a:ea typeface="+mn-ea"/>
                <a:cs typeface="+mn-cs"/>
              </a:rPr>
              <a:t> ., the number of removed weights divided by the number of total weights).</a:t>
            </a:r>
          </a:p>
          <a:p>
            <a:r>
              <a:rPr lang="en-US" sz="1200" kern="1200" dirty="0">
                <a:solidFill>
                  <a:schemeClr val="tx1"/>
                </a:solidFill>
                <a:effectLst/>
                <a:latin typeface="Intel Clear"/>
                <a:ea typeface="+mn-ea"/>
                <a:cs typeface="+mn-cs"/>
              </a:rPr>
              <a:t>With the ability to directly estimate the energy consumption of a CNN, the proposed pruning method identifies the parts of a CNN where pruning can maximally reduce the energy cost, and prunes the weights more aggressively than previously proposed methods to maximize the energy reduction.</a:t>
            </a:r>
          </a:p>
          <a:p>
            <a:endParaRPr lang="en-US" sz="1200" kern="1200" dirty="0">
              <a:solidFill>
                <a:schemeClr val="tx1"/>
              </a:solidFill>
              <a:effectLst/>
              <a:latin typeface="Intel Clear"/>
              <a:ea typeface="+mn-ea"/>
              <a:cs typeface="+mn-cs"/>
            </a:endParaRPr>
          </a:p>
          <a:p>
            <a:r>
              <a:rPr lang="en-US" sz="1200" b="1" kern="1200" dirty="0">
                <a:solidFill>
                  <a:schemeClr val="tx1"/>
                </a:solidFill>
                <a:effectLst/>
                <a:latin typeface="Intel Clear"/>
                <a:ea typeface="+mn-ea"/>
                <a:cs typeface="+mn-cs"/>
              </a:rPr>
              <a:t>[3]: </a:t>
            </a:r>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 Filter pruning using activations</a:t>
            </a:r>
          </a:p>
          <a:p>
            <a:r>
              <a:rPr lang="en-US" sz="1200" kern="1200" dirty="0">
                <a:solidFill>
                  <a:schemeClr val="tx1"/>
                </a:solidFill>
                <a:effectLst/>
                <a:latin typeface="Intel Clear"/>
                <a:ea typeface="+mn-ea"/>
                <a:cs typeface="+mn-cs"/>
              </a:rPr>
              <a:t>• Filter importance pruning criteria: entropy (information) -  </a:t>
            </a:r>
          </a:p>
          <a:p>
            <a:r>
              <a:rPr lang="en-US" sz="1200" kern="1200" dirty="0">
                <a:solidFill>
                  <a:schemeClr val="tx1"/>
                </a:solidFill>
                <a:effectLst/>
                <a:latin typeface="Intel Clear"/>
                <a:ea typeface="+mn-ea"/>
                <a:cs typeface="+mn-cs"/>
              </a:rPr>
              <a:t>“Our main insight is that, if the activation output of a specific filter contains less information, this filter seems less important, thus should be removed to get a small network. We propose an entropy-based channel selection metric to evaluate the importance of each filter, and prune several weak filters.</a:t>
            </a:r>
          </a:p>
          <a:p>
            <a:r>
              <a:rPr lang="en-US" sz="1200" kern="1200" dirty="0">
                <a:solidFill>
                  <a:schemeClr val="tx1"/>
                </a:solidFill>
                <a:effectLst/>
                <a:latin typeface="Intel Clear"/>
                <a:ea typeface="+mn-ea"/>
                <a:cs typeface="+mn-cs"/>
              </a:rPr>
              <a:t>For a specific layer that we want to prune (</a:t>
            </a:r>
            <a:r>
              <a:rPr lang="en-US" sz="1200" kern="1200" dirty="0" err="1">
                <a:solidFill>
                  <a:schemeClr val="tx1"/>
                </a:solidFill>
                <a:effectLst/>
                <a:latin typeface="Intel Clear"/>
                <a:ea typeface="+mn-ea"/>
                <a:cs typeface="+mn-cs"/>
              </a:rPr>
              <a:t>i.e</a:t>
            </a:r>
            <a:r>
              <a:rPr lang="en-US" sz="1200" kern="1200" dirty="0">
                <a:solidFill>
                  <a:schemeClr val="tx1"/>
                </a:solidFill>
                <a:effectLst/>
                <a:latin typeface="Intel Clear"/>
                <a:ea typeface="+mn-ea"/>
                <a:cs typeface="+mn-cs"/>
              </a:rPr>
              <a:t> ., layer </a:t>
            </a:r>
            <a:r>
              <a:rPr lang="en-US" sz="1200" kern="1200" dirty="0" err="1">
                <a:solidFill>
                  <a:schemeClr val="tx1"/>
                </a:solidFill>
                <a:effectLst/>
                <a:latin typeface="Intel Clear"/>
                <a:ea typeface="+mn-ea"/>
                <a:cs typeface="+mn-cs"/>
              </a:rPr>
              <a:t>i</a:t>
            </a:r>
            <a:r>
              <a:rPr lang="en-US" sz="1200" kern="1200" dirty="0">
                <a:solidFill>
                  <a:schemeClr val="tx1"/>
                </a:solidFill>
                <a:effectLst/>
                <a:latin typeface="Intel Clear"/>
                <a:ea typeface="+mn-ea"/>
                <a:cs typeface="+mn-cs"/>
              </a:rPr>
              <a:t>), we first focus on its activation tensor. If several channels of its activation tensor are weak enough (</a:t>
            </a:r>
            <a:r>
              <a:rPr lang="en-US" sz="1200" kern="1200" dirty="0" err="1">
                <a:solidFill>
                  <a:schemeClr val="tx1"/>
                </a:solidFill>
                <a:effectLst/>
                <a:latin typeface="Intel Clear"/>
                <a:ea typeface="+mn-ea"/>
                <a:cs typeface="+mn-cs"/>
              </a:rPr>
              <a:t>e.g</a:t>
            </a:r>
            <a:r>
              <a:rPr lang="en-US" sz="1200" kern="1200" dirty="0">
                <a:solidFill>
                  <a:schemeClr val="tx1"/>
                </a:solidFill>
                <a:effectLst/>
                <a:latin typeface="Intel Clear"/>
                <a:ea typeface="+mn-ea"/>
                <a:cs typeface="+mn-cs"/>
              </a:rPr>
              <a:t> ., all elements have the same value), we have enough confidence to believe that the corresponding filters are also less important, which could be pruned. We proposed an entropy-based metric to evaluate the weakness of each channel.</a:t>
            </a:r>
          </a:p>
          <a:p>
            <a:r>
              <a:rPr lang="en-US" sz="1200" kern="1200" dirty="0">
                <a:solidFill>
                  <a:schemeClr val="tx1"/>
                </a:solidFill>
                <a:effectLst/>
                <a:latin typeface="Intel Clear"/>
                <a:ea typeface="+mn-ea"/>
                <a:cs typeface="+mn-cs"/>
              </a:rPr>
              <a:t>In this paper, we propose an entropy-based metric to evaluate the importance of each filter. Entropy is a commonly used metric to measure the disorder or uncertainty in information</a:t>
            </a:r>
          </a:p>
          <a:p>
            <a:r>
              <a:rPr lang="en-US" sz="1200" kern="1200" dirty="0">
                <a:solidFill>
                  <a:schemeClr val="tx1"/>
                </a:solidFill>
                <a:effectLst/>
                <a:latin typeface="Intel Clear"/>
                <a:ea typeface="+mn-ea"/>
                <a:cs typeface="+mn-cs"/>
              </a:rPr>
              <a:t>theory. A larger entropy value means the system contains more information. In our filter pruning scenario, if a channel of activation tensor contains less information, its corresponding filter is less important, thus could be dropped.”</a:t>
            </a:r>
          </a:p>
          <a:p>
            <a:endParaRPr lang="en-US" sz="1200" kern="1200" dirty="0">
              <a:solidFill>
                <a:schemeClr val="tx1"/>
              </a:solidFill>
              <a:effectLst/>
              <a:latin typeface="Intel Clear"/>
              <a:ea typeface="+mn-ea"/>
              <a:cs typeface="+mn-cs"/>
            </a:endParaRPr>
          </a:p>
          <a:p>
            <a:endParaRPr lang="en-US" sz="1200" kern="1200" dirty="0">
              <a:solidFill>
                <a:schemeClr val="tx1"/>
              </a:solidFill>
              <a:effectLst/>
              <a:latin typeface="Intel Clear"/>
              <a:ea typeface="+mn-ea"/>
              <a:cs typeface="+mn-cs"/>
            </a:endParaRPr>
          </a:p>
          <a:p>
            <a:r>
              <a:rPr lang="en-US" sz="1200" b="1" i="0" kern="1200" dirty="0">
                <a:solidFill>
                  <a:schemeClr val="tx1"/>
                </a:solidFill>
                <a:effectLst/>
                <a:latin typeface="Intel Clear"/>
                <a:ea typeface="+mn-ea"/>
                <a:cs typeface="+mn-cs"/>
              </a:rPr>
              <a:t>[1]: </a:t>
            </a:r>
            <a:r>
              <a:rPr lang="en-US" sz="1200" b="0" i="0" kern="1200" dirty="0">
                <a:solidFill>
                  <a:schemeClr val="tx1"/>
                </a:solidFill>
                <a:effectLst/>
                <a:latin typeface="Intel Clear"/>
                <a:ea typeface="+mn-ea"/>
                <a:cs typeface="+mn-cs"/>
              </a:rPr>
              <a:t>Very cool paper and technique.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Intel Clear"/>
                <a:ea typeface="+mn-ea"/>
                <a:cs typeface="+mn-cs"/>
              </a:rPr>
              <a:t>Add small layers that learn which filters to use per input sample, and then enforces that during inference (</a:t>
            </a:r>
            <a:r>
              <a:rPr lang="en-US" sz="1200" kern="1200" dirty="0">
                <a:solidFill>
                  <a:schemeClr val="tx1"/>
                </a:solidFill>
                <a:effectLst/>
                <a:latin typeface="Intel Clear"/>
                <a:ea typeface="+mn-ea"/>
                <a:cs typeface="+mn-cs"/>
              </a:rPr>
              <a:t>LKAM module).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Intel Clear"/>
                <a:ea typeface="+mn-ea"/>
                <a:cs typeface="+mn-cs"/>
              </a:rPr>
              <a:t>“</a:t>
            </a:r>
            <a:r>
              <a:rPr lang="en-US" sz="1200" kern="1200" dirty="0">
                <a:solidFill>
                  <a:schemeClr val="tx1"/>
                </a:solidFill>
                <a:effectLst/>
                <a:latin typeface="Intel Clear"/>
                <a:ea typeface="+mn-ea"/>
                <a:cs typeface="+mn-cs"/>
              </a:rPr>
              <a:t>Past the end of the training phase, a simple statistical analysis of the kernel activations throughout</a:t>
            </a:r>
          </a:p>
          <a:p>
            <a:pPr lvl="1"/>
            <a:r>
              <a:rPr lang="en-US" sz="1200" kern="1200" dirty="0">
                <a:solidFill>
                  <a:schemeClr val="tx1"/>
                </a:solidFill>
                <a:effectLst/>
                <a:latin typeface="Intel Clear"/>
                <a:ea typeface="+mn-ea"/>
                <a:cs typeface="+mn-cs"/>
              </a:rPr>
              <a:t>the dataset can reveal kernels with </a:t>
            </a:r>
            <a:r>
              <a:rPr lang="en-US" sz="1200" b="1" kern="1200" dirty="0">
                <a:solidFill>
                  <a:schemeClr val="tx1"/>
                </a:solidFill>
                <a:effectLst/>
                <a:latin typeface="Intel Clear"/>
                <a:ea typeface="+mn-ea"/>
                <a:cs typeface="+mn-cs"/>
              </a:rPr>
              <a:t>very low contribution</a:t>
            </a:r>
            <a:r>
              <a:rPr lang="en-US" sz="1200" kern="1200" dirty="0">
                <a:solidFill>
                  <a:schemeClr val="tx1"/>
                </a:solidFill>
                <a:effectLst/>
                <a:latin typeface="Intel Clear"/>
                <a:ea typeface="+mn-ea"/>
                <a:cs typeface="+mn-cs"/>
              </a:rPr>
              <a:t>, characterized by zero or near-zero</a:t>
            </a:r>
          </a:p>
          <a:p>
            <a:pPr lvl="1"/>
            <a:r>
              <a:rPr lang="en-US" sz="1200" kern="1200" dirty="0">
                <a:solidFill>
                  <a:schemeClr val="tx1"/>
                </a:solidFill>
                <a:effectLst/>
                <a:latin typeface="Intel Clear"/>
                <a:ea typeface="+mn-ea"/>
                <a:cs typeface="+mn-cs"/>
              </a:rPr>
              <a:t>utilization. Such kernels can safely be considered redundant and pruned from the model along with</a:t>
            </a:r>
          </a:p>
          <a:p>
            <a:pPr lvl="1"/>
            <a:r>
              <a:rPr lang="en-US" sz="1200" kern="1200" dirty="0">
                <a:solidFill>
                  <a:schemeClr val="tx1"/>
                </a:solidFill>
                <a:effectLst/>
                <a:latin typeface="Intel Clear"/>
                <a:ea typeface="+mn-ea"/>
                <a:cs typeface="+mn-cs"/>
              </a:rPr>
              <a:t>their corresponding filters in the LKA modules.”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Intel Clear"/>
              <a:ea typeface="+mn-ea"/>
              <a:cs typeface="+mn-cs"/>
            </a:endParaRPr>
          </a:p>
          <a:p>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dirty="0"/>
          </a:p>
          <a:p>
            <a:pPr lvl="1"/>
            <a:r>
              <a:rPr lang="en-US" sz="1200" b="1" i="0" kern="1200" dirty="0">
                <a:solidFill>
                  <a:schemeClr val="tx1"/>
                </a:solidFill>
                <a:effectLst/>
                <a:latin typeface="Intel Clear"/>
                <a:ea typeface="+mn-ea"/>
                <a:cs typeface="+mn-cs"/>
              </a:rPr>
              <a:t>[1]</a:t>
            </a:r>
            <a:r>
              <a:rPr lang="en-US" sz="1200" b="0" i="0" kern="1200" dirty="0">
                <a:solidFill>
                  <a:schemeClr val="tx1"/>
                </a:solidFill>
                <a:effectLst/>
                <a:latin typeface="Intel Clear"/>
                <a:ea typeface="+mn-ea"/>
                <a:cs typeface="+mn-cs"/>
              </a:rPr>
              <a:t> </a:t>
            </a:r>
            <a:r>
              <a:rPr lang="en-US" sz="1200" b="1" kern="1200" dirty="0">
                <a:solidFill>
                  <a:schemeClr val="tx1"/>
                </a:solidFill>
                <a:effectLst/>
                <a:latin typeface="Intel Clear"/>
                <a:ea typeface="+mn-ea"/>
                <a:cs typeface="+mn-cs"/>
              </a:rPr>
              <a:t>Parsimonious Inference on Convolutional Neural Networks: Learning and applying on-line kernel activation rules</a:t>
            </a:r>
          </a:p>
          <a:p>
            <a:pPr lvl="1"/>
            <a:r>
              <a:rPr lang="en-US" sz="1200" b="0" kern="1200" dirty="0">
                <a:solidFill>
                  <a:schemeClr val="tx1"/>
                </a:solidFill>
                <a:effectLst/>
                <a:latin typeface="Intel Clear"/>
                <a:ea typeface="+mn-ea"/>
                <a:cs typeface="+mn-cs"/>
              </a:rPr>
              <a:t>I.</a:t>
            </a:r>
            <a:r>
              <a:rPr lang="en-US" sz="1200" b="1"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Theodorakopoulos</a:t>
            </a:r>
            <a:r>
              <a:rPr lang="en-US" sz="1200" kern="1200" dirty="0">
                <a:solidFill>
                  <a:schemeClr val="tx1"/>
                </a:solidFill>
                <a:effectLst/>
                <a:latin typeface="Intel Clear"/>
                <a:ea typeface="+mn-ea"/>
                <a:cs typeface="+mn-cs"/>
              </a:rPr>
              <a:t>, V. </a:t>
            </a:r>
            <a:r>
              <a:rPr lang="en-US" sz="1200" kern="1200" dirty="0" err="1">
                <a:solidFill>
                  <a:schemeClr val="tx1"/>
                </a:solidFill>
                <a:effectLst/>
                <a:latin typeface="Intel Clear"/>
                <a:ea typeface="+mn-ea"/>
                <a:cs typeface="+mn-cs"/>
              </a:rPr>
              <a:t>Pothos</a:t>
            </a:r>
            <a:r>
              <a:rPr lang="en-US" sz="1200" kern="1200" dirty="0">
                <a:solidFill>
                  <a:schemeClr val="tx1"/>
                </a:solidFill>
                <a:effectLst/>
                <a:latin typeface="Intel Clear"/>
                <a:ea typeface="+mn-ea"/>
                <a:cs typeface="+mn-cs"/>
              </a:rPr>
              <a:t>, D. </a:t>
            </a:r>
            <a:r>
              <a:rPr lang="en-US" sz="1200" kern="1200" dirty="0" err="1">
                <a:solidFill>
                  <a:schemeClr val="tx1"/>
                </a:solidFill>
                <a:effectLst/>
                <a:latin typeface="Intel Clear"/>
                <a:ea typeface="+mn-ea"/>
                <a:cs typeface="+mn-cs"/>
              </a:rPr>
              <a:t>Kastaniotis</a:t>
            </a:r>
            <a:r>
              <a:rPr lang="en-US" sz="1200" kern="1200" dirty="0">
                <a:solidFill>
                  <a:schemeClr val="tx1"/>
                </a:solidFill>
                <a:effectLst/>
                <a:latin typeface="Intel Clear"/>
                <a:ea typeface="+mn-ea"/>
                <a:cs typeface="+mn-cs"/>
              </a:rPr>
              <a:t> and N. Fragoulis1, </a:t>
            </a:r>
            <a:r>
              <a:rPr lang="en-US" sz="1200" kern="1200" dirty="0" err="1">
                <a:solidFill>
                  <a:schemeClr val="tx1"/>
                </a:solidFill>
                <a:effectLst/>
                <a:latin typeface="Intel Clear"/>
                <a:ea typeface="+mn-ea"/>
                <a:cs typeface="+mn-cs"/>
              </a:rPr>
              <a:t>Irida</a:t>
            </a:r>
            <a:r>
              <a:rPr lang="en-US" sz="1200" kern="1200" dirty="0">
                <a:solidFill>
                  <a:schemeClr val="tx1"/>
                </a:solidFill>
                <a:effectLst/>
                <a:latin typeface="Intel Clear"/>
                <a:ea typeface="+mn-ea"/>
                <a:cs typeface="+mn-cs"/>
              </a:rPr>
              <a:t> Labs S.A, January 2017</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[2] Pruning filters for efficient </a:t>
            </a:r>
            <a:r>
              <a:rPr lang="en-US" sz="1200" b="1" kern="1200" dirty="0" err="1">
                <a:solidFill>
                  <a:schemeClr val="tx1"/>
                </a:solidFill>
                <a:effectLst/>
                <a:latin typeface="Intel Clear"/>
                <a:ea typeface="+mn-ea"/>
                <a:cs typeface="+mn-cs"/>
              </a:rPr>
              <a:t>ConvNets</a:t>
            </a:r>
            <a:r>
              <a:rPr lang="en-US" sz="1200" b="1" kern="1200" dirty="0">
                <a:solidFill>
                  <a:schemeClr val="tx1"/>
                </a:solidFill>
                <a:effectLst/>
                <a:latin typeface="Intel Clear"/>
                <a:ea typeface="+mn-ea"/>
                <a:cs typeface="+mn-cs"/>
              </a:rPr>
              <a:t>. </a:t>
            </a:r>
            <a:endParaRPr lang="en-US" dirty="0"/>
          </a:p>
          <a:p>
            <a:pPr lvl="1"/>
            <a:r>
              <a:rPr lang="en-US" sz="1200" kern="1200" dirty="0">
                <a:solidFill>
                  <a:schemeClr val="tx1"/>
                </a:solidFill>
                <a:effectLst/>
                <a:latin typeface="Intel Clear"/>
                <a:ea typeface="+mn-ea"/>
                <a:cs typeface="+mn-cs"/>
              </a:rPr>
              <a:t>H. Li, A. </a:t>
            </a:r>
            <a:r>
              <a:rPr lang="en-US" sz="1200" kern="1200" dirty="0" err="1">
                <a:solidFill>
                  <a:schemeClr val="tx1"/>
                </a:solidFill>
                <a:effectLst/>
                <a:latin typeface="Intel Clear"/>
                <a:ea typeface="+mn-ea"/>
                <a:cs typeface="+mn-cs"/>
              </a:rPr>
              <a:t>Kadav</a:t>
            </a:r>
            <a:r>
              <a:rPr lang="en-US" sz="1200" kern="1200" dirty="0">
                <a:solidFill>
                  <a:schemeClr val="tx1"/>
                </a:solidFill>
                <a:effectLst/>
                <a:latin typeface="Intel Clear"/>
                <a:ea typeface="+mn-ea"/>
                <a:cs typeface="+mn-cs"/>
              </a:rPr>
              <a:t>, I. </a:t>
            </a:r>
            <a:r>
              <a:rPr lang="en-US" sz="1200" kern="1200" dirty="0" err="1">
                <a:solidFill>
                  <a:schemeClr val="tx1"/>
                </a:solidFill>
                <a:effectLst/>
                <a:latin typeface="Intel Clear"/>
                <a:ea typeface="+mn-ea"/>
                <a:cs typeface="+mn-cs"/>
              </a:rPr>
              <a:t>Durdanovic</a:t>
            </a:r>
            <a:r>
              <a:rPr lang="en-US" sz="1200" kern="1200" dirty="0">
                <a:solidFill>
                  <a:schemeClr val="tx1"/>
                </a:solidFill>
                <a:effectLst/>
                <a:latin typeface="Intel Clear"/>
                <a:ea typeface="+mn-ea"/>
                <a:cs typeface="+mn-cs"/>
              </a:rPr>
              <a:t>, H. </a:t>
            </a:r>
            <a:r>
              <a:rPr lang="en-US" sz="1200" kern="1200" dirty="0" err="1">
                <a:solidFill>
                  <a:schemeClr val="tx1"/>
                </a:solidFill>
                <a:effectLst/>
                <a:latin typeface="Intel Clear"/>
                <a:ea typeface="+mn-ea"/>
                <a:cs typeface="+mn-cs"/>
              </a:rPr>
              <a:t>Samet</a:t>
            </a:r>
            <a:r>
              <a:rPr lang="en-US" sz="1200" kern="1200" dirty="0">
                <a:solidFill>
                  <a:schemeClr val="tx1"/>
                </a:solidFill>
                <a:effectLst/>
                <a:latin typeface="Intel Clear"/>
                <a:ea typeface="+mn-ea"/>
                <a:cs typeface="+mn-cs"/>
              </a:rPr>
              <a:t>, and H. P. Graf.</a:t>
            </a:r>
          </a:p>
          <a:p>
            <a:pPr lvl="1"/>
            <a:r>
              <a:rPr lang="en-US" sz="1200" kern="1200" dirty="0">
                <a:solidFill>
                  <a:schemeClr val="tx1"/>
                </a:solidFill>
                <a:effectLst/>
                <a:latin typeface="Intel Clear"/>
                <a:ea typeface="+mn-ea"/>
                <a:cs typeface="+mn-cs"/>
              </a:rPr>
              <a:t>arXiv:1608.08710, 2016.</a:t>
            </a:r>
          </a:p>
          <a:p>
            <a:pPr lvl="1"/>
            <a:endParaRPr lang="en-US" sz="1200" kern="1200" dirty="0">
              <a:solidFill>
                <a:schemeClr val="tx1"/>
              </a:solidFill>
              <a:effectLst/>
              <a:latin typeface="Intel Clear"/>
              <a:ea typeface="+mn-ea"/>
              <a:cs typeface="+mn-cs"/>
            </a:endParaRPr>
          </a:p>
          <a:p>
            <a:pPr lvl="1"/>
            <a:r>
              <a:rPr lang="en-US" sz="1200" b="1" kern="1200" dirty="0">
                <a:solidFill>
                  <a:schemeClr val="tx1"/>
                </a:solidFill>
                <a:effectLst/>
                <a:latin typeface="Intel Clear"/>
                <a:ea typeface="+mn-ea"/>
                <a:cs typeface="+mn-cs"/>
              </a:rPr>
              <a:t>[3] </a:t>
            </a:r>
            <a:r>
              <a:rPr lang="en-US" sz="1200" b="1" i="0" kern="1200" dirty="0">
                <a:solidFill>
                  <a:schemeClr val="tx1"/>
                </a:solidFill>
                <a:effectLst/>
                <a:latin typeface="Intel Clear"/>
                <a:ea typeface="+mn-ea"/>
                <a:cs typeface="+mn-cs"/>
              </a:rPr>
              <a:t>An Entropy-based Pruning Method for CNN Compression</a:t>
            </a:r>
          </a:p>
          <a:p>
            <a:pPr lvl="1"/>
            <a:r>
              <a:rPr lang="en-US" sz="1200" b="0" i="0" u="none" strike="noStrike" kern="1200" dirty="0">
                <a:solidFill>
                  <a:schemeClr val="tx1"/>
                </a:solidFill>
                <a:effectLst/>
                <a:latin typeface="Intel Clear"/>
                <a:ea typeface="+mn-ea"/>
                <a:cs typeface="+mn-cs"/>
                <a:hlinkClick r:id="rId3"/>
              </a:rPr>
              <a:t>Jian-Hao Luo</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Jianxin Wu</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2016</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/abs/1706.05791</a:t>
            </a:r>
          </a:p>
          <a:p>
            <a:pPr lvl="1"/>
            <a:endParaRPr lang="en-US" sz="1200" kern="1200" dirty="0">
              <a:solidFill>
                <a:schemeClr val="tx1"/>
              </a:solidFill>
              <a:effectLst/>
              <a:latin typeface="Intel Clear"/>
              <a:ea typeface="+mn-ea"/>
              <a:cs typeface="+mn-cs"/>
            </a:endParaRPr>
          </a:p>
          <a:p>
            <a:pPr lvl="1"/>
            <a:r>
              <a:rPr lang="en-US" sz="1200" b="1" kern="1200" dirty="0">
                <a:solidFill>
                  <a:schemeClr val="tx1"/>
                </a:solidFill>
                <a:effectLst/>
                <a:latin typeface="Intel Clear"/>
                <a:ea typeface="+mn-ea"/>
                <a:cs typeface="+mn-cs"/>
              </a:rPr>
              <a:t>[4] </a:t>
            </a:r>
            <a:r>
              <a:rPr lang="en-US" sz="1200" b="1" i="0" kern="1200" dirty="0">
                <a:solidFill>
                  <a:schemeClr val="tx1"/>
                </a:solidFill>
                <a:effectLst/>
                <a:latin typeface="Intel Clear"/>
                <a:ea typeface="+mn-ea"/>
                <a:cs typeface="+mn-cs"/>
              </a:rPr>
              <a:t>Designing Energy-Efficient Convolutional Neural Networks using Energy-Aware Pruning</a:t>
            </a:r>
          </a:p>
          <a:p>
            <a:pPr lvl="1"/>
            <a:r>
              <a:rPr lang="en-US" sz="1200" b="0" i="0" u="none" strike="noStrike" kern="1200" dirty="0">
                <a:solidFill>
                  <a:schemeClr val="tx1"/>
                </a:solidFill>
                <a:effectLst/>
                <a:latin typeface="Intel Clear"/>
                <a:ea typeface="+mn-ea"/>
                <a:cs typeface="+mn-cs"/>
                <a:hlinkClick r:id="rId5"/>
              </a:rPr>
              <a:t>Tien-Ju Yang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Yu-Hsin Chen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7"/>
              </a:rPr>
              <a:t>Vivienne Sze</a:t>
            </a:r>
            <a:endParaRPr lang="en-US" sz="1200" b="0" i="0" kern="1200" dirty="0">
              <a:solidFill>
                <a:schemeClr val="tx1"/>
              </a:solidFill>
              <a:effectLst/>
              <a:latin typeface="Intel Clear"/>
              <a:ea typeface="+mn-ea"/>
              <a:cs typeface="+mn-cs"/>
            </a:endParaRPr>
          </a:p>
          <a:p>
            <a:pPr lvl="1"/>
            <a:r>
              <a:rPr lang="en-US" sz="1200" kern="1200" dirty="0">
                <a:solidFill>
                  <a:schemeClr val="tx1"/>
                </a:solidFill>
                <a:effectLst/>
                <a:latin typeface="Intel Clear"/>
                <a:ea typeface="+mn-ea"/>
                <a:cs typeface="+mn-cs"/>
              </a:rPr>
              <a:t>2016</a:t>
            </a:r>
          </a:p>
          <a:p>
            <a:pPr lvl="1"/>
            <a:r>
              <a:rPr lang="en-US" sz="1200" kern="1200" dirty="0">
                <a:solidFill>
                  <a:schemeClr val="tx1"/>
                </a:solidFill>
                <a:effectLst/>
                <a:latin typeface="Intel Clear"/>
                <a:ea typeface="+mn-ea"/>
                <a:cs typeface="+mn-cs"/>
              </a:rPr>
              <a:t>https://</a:t>
            </a:r>
            <a:r>
              <a:rPr lang="en-US" sz="1200" kern="1200" dirty="0" err="1">
                <a:solidFill>
                  <a:schemeClr val="tx1"/>
                </a:solidFill>
                <a:effectLst/>
                <a:latin typeface="Intel Clear"/>
                <a:ea typeface="+mn-ea"/>
                <a:cs typeface="+mn-cs"/>
              </a:rPr>
              <a:t>arxiv.org</a:t>
            </a:r>
            <a:r>
              <a:rPr lang="en-US" sz="1200" kern="1200" dirty="0">
                <a:solidFill>
                  <a:schemeClr val="tx1"/>
                </a:solidFill>
                <a:effectLst/>
                <a:latin typeface="Intel Clear"/>
                <a:ea typeface="+mn-ea"/>
                <a:cs typeface="+mn-cs"/>
              </a:rPr>
              <a:t>/abs/1611.05128</a:t>
            </a:r>
          </a:p>
          <a:p>
            <a:pPr lvl="1"/>
            <a:endParaRPr lang="en-US" sz="1200" kern="1200" dirty="0">
              <a:solidFill>
                <a:schemeClr val="tx1"/>
              </a:solidFill>
              <a:effectLst/>
              <a:latin typeface="Intel Clear"/>
              <a:ea typeface="+mn-ea"/>
              <a:cs typeface="+mn-cs"/>
            </a:endParaRPr>
          </a:p>
          <a:p>
            <a:pPr lvl="1"/>
            <a:r>
              <a:rPr lang="en-US" sz="1200" b="1" kern="1200" dirty="0">
                <a:solidFill>
                  <a:schemeClr val="tx1"/>
                </a:solidFill>
                <a:effectLst/>
                <a:latin typeface="Intel Clear"/>
                <a:ea typeface="+mn-ea"/>
                <a:cs typeface="+mn-cs"/>
              </a:rPr>
              <a:t>[5] </a:t>
            </a:r>
            <a:r>
              <a:rPr lang="en-US" sz="1200" b="1" i="0" kern="1200" dirty="0">
                <a:solidFill>
                  <a:schemeClr val="tx1"/>
                </a:solidFill>
                <a:effectLst/>
                <a:latin typeface="Intel Clear"/>
                <a:ea typeface="+mn-ea"/>
                <a:cs typeface="+mn-cs"/>
              </a:rPr>
              <a:t>Structural Compression of Convolutional Neural Networks Based on Greedy Filter Pruning</a:t>
            </a:r>
          </a:p>
          <a:p>
            <a:pPr lvl="1"/>
            <a:r>
              <a:rPr lang="en-US" sz="1200" b="0" i="0" u="none" strike="noStrike" kern="1200" dirty="0">
                <a:solidFill>
                  <a:schemeClr val="tx1"/>
                </a:solidFill>
                <a:effectLst/>
                <a:latin typeface="Intel Clear"/>
                <a:ea typeface="+mn-ea"/>
                <a:cs typeface="+mn-cs"/>
                <a:hlinkClick r:id="rId8"/>
              </a:rPr>
              <a:t>Reza Abbasi-Asl</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Bin Yu</a:t>
            </a:r>
            <a:endParaRPr lang="en-US" sz="1200" b="0" i="0" u="none" strike="noStrike" kern="1200" dirty="0">
              <a:solidFill>
                <a:schemeClr val="tx1"/>
              </a:solidFill>
              <a:effectLst/>
              <a:latin typeface="Intel Clear"/>
              <a:ea typeface="+mn-ea"/>
              <a:cs typeface="+mn-cs"/>
            </a:endParaRPr>
          </a:p>
          <a:p>
            <a:pPr lvl="1"/>
            <a:r>
              <a:rPr lang="en-US" sz="1200" b="0" i="0" u="none" strike="noStrike" kern="1200" dirty="0">
                <a:solidFill>
                  <a:schemeClr val="tx1"/>
                </a:solidFill>
                <a:effectLst/>
                <a:latin typeface="Intel Clear"/>
                <a:ea typeface="+mn-ea"/>
                <a:cs typeface="+mn-cs"/>
              </a:rPr>
              <a:t>2017</a:t>
            </a:r>
            <a:endParaRPr lang="en-US" sz="1200" b="1" kern="1200" dirty="0">
              <a:solidFill>
                <a:schemeClr val="tx1"/>
              </a:solidFill>
              <a:effectLst/>
              <a:latin typeface="Intel Clear"/>
              <a:ea typeface="+mn-ea"/>
              <a:cs typeface="+mn-cs"/>
            </a:endParaRPr>
          </a:p>
          <a:p>
            <a:pPr lvl="1"/>
            <a:r>
              <a:rPr lang="en-US" sz="1200" u="none" kern="1200" dirty="0">
                <a:solidFill>
                  <a:schemeClr val="tx1"/>
                </a:solidFill>
                <a:effectLst/>
                <a:latin typeface="Intel Clear"/>
                <a:ea typeface="+mn-ea"/>
                <a:cs typeface="+mn-cs"/>
              </a:rPr>
              <a:t>https://</a:t>
            </a:r>
            <a:r>
              <a:rPr lang="en-US" sz="1200" u="none" kern="1200" dirty="0" err="1">
                <a:solidFill>
                  <a:schemeClr val="tx1"/>
                </a:solidFill>
                <a:effectLst/>
                <a:latin typeface="Intel Clear"/>
                <a:ea typeface="+mn-ea"/>
                <a:cs typeface="+mn-cs"/>
              </a:rPr>
              <a:t>arxiv.org</a:t>
            </a:r>
            <a:r>
              <a:rPr lang="en-US" sz="1200" u="none" kern="1200" dirty="0">
                <a:solidFill>
                  <a:schemeClr val="tx1"/>
                </a:solidFill>
                <a:effectLst/>
                <a:latin typeface="Intel Clear"/>
                <a:ea typeface="+mn-ea"/>
                <a:cs typeface="+mn-cs"/>
              </a:rPr>
              <a:t>/abs/1705.07356</a:t>
            </a:r>
          </a:p>
        </p:txBody>
      </p:sp>
      <p:sp>
        <p:nvSpPr>
          <p:cNvPr id="4" name="Slide Number Placeholder 3"/>
          <p:cNvSpPr>
            <a:spLocks noGrp="1"/>
          </p:cNvSpPr>
          <p:nvPr>
            <p:ph type="sldNum" sz="quarter" idx="5"/>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361257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Distiller was designed to be familiar and immediately approachable so practitioners of PyTorch, so it has only a few abstractions.</a:t>
            </a:r>
          </a:p>
          <a:p>
            <a:r>
              <a:rPr lang="en-US" b="1" dirty="0"/>
              <a:t>Our goal is to simplify it further.</a:t>
            </a:r>
          </a:p>
        </p:txBody>
      </p:sp>
      <p:sp>
        <p:nvSpPr>
          <p:cNvPr id="4" name="Slide Number Placeholder 3"/>
          <p:cNvSpPr>
            <a:spLocks noGrp="1"/>
          </p:cNvSpPr>
          <p:nvPr>
            <p:ph type="sldNum" sz="quarter" idx="5"/>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105732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the canonical </a:t>
            </a:r>
            <a:r>
              <a:rPr lang="en-US" b="1" dirty="0" err="1"/>
              <a:t>Pytorch</a:t>
            </a:r>
            <a:r>
              <a:rPr lang="en-US" b="1" dirty="0"/>
              <a:t> training loop.</a:t>
            </a:r>
          </a:p>
          <a:p>
            <a:r>
              <a:rPr lang="en-US" b="1" dirty="0"/>
              <a:t>We sprinkle scheduler callbacks.  The scheduler knows how to compress and when to compress.</a:t>
            </a:r>
          </a:p>
          <a:p>
            <a:endParaRPr lang="en-US" b="1" dirty="0"/>
          </a:p>
          <a:p>
            <a:r>
              <a:rPr lang="en-US" b="1" dirty="0"/>
              <a:t>Resources: </a:t>
            </a:r>
          </a:p>
          <a:p>
            <a:pPr marL="171450" indent="-171450">
              <a:buFont typeface="Arial" panose="020B0604020202020204" pitchFamily="34" charset="0"/>
              <a:buChar char="•"/>
            </a:pPr>
            <a:r>
              <a:rPr lang="en-US" b="0" dirty="0"/>
              <a:t>see https://</a:t>
            </a:r>
            <a:r>
              <a:rPr lang="en-US" b="0" dirty="0" err="1"/>
              <a:t>nervanasystems.github.io</a:t>
            </a:r>
            <a:r>
              <a:rPr lang="en-US" b="0" dirty="0"/>
              <a:t>/distiller/schedule/</a:t>
            </a:r>
            <a:r>
              <a:rPr lang="en-US" b="0" dirty="0" err="1"/>
              <a:t>index.html</a:t>
            </a:r>
            <a:endParaRPr lang="en-US" b="0"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18</a:t>
            </a:fld>
            <a:endParaRPr lang="en-US" dirty="0"/>
          </a:p>
        </p:txBody>
      </p:sp>
    </p:spTree>
    <p:extLst>
      <p:ext uri="{BB962C8B-B14F-4D97-AF65-F5344CB8AC3E}">
        <p14:creationId xmlns:p14="http://schemas.microsoft.com/office/powerpoint/2010/main" val="195747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scheduler learns about the algorithms, their arguments and the schedule from a configuration structure, that can be read from a YAML file.</a:t>
            </a:r>
          </a:p>
          <a:p>
            <a:r>
              <a:rPr lang="en-US" b="1" dirty="0"/>
              <a:t>The YAML file decouples the application from the algorithm, so you can try several algorithms and schedules on the same application.</a:t>
            </a:r>
          </a:p>
        </p:txBody>
      </p:sp>
      <p:sp>
        <p:nvSpPr>
          <p:cNvPr id="4" name="Slide Number Placeholder 3"/>
          <p:cNvSpPr>
            <a:spLocks noGrp="1"/>
          </p:cNvSpPr>
          <p:nvPr>
            <p:ph type="sldNum" sz="quarter" idx="5"/>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206535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This presentation provides an overview of Distiller - a DNN compression research library, and surveys the DNN compression landscape to get familiarized with the terminology, concepts and main algorithm families.</a:t>
            </a:r>
          </a:p>
          <a:p>
            <a:r>
              <a:rPr lang="en-US" sz="1200" kern="1200" dirty="0">
                <a:solidFill>
                  <a:schemeClr val="tx1"/>
                </a:solidFill>
                <a:effectLst/>
                <a:latin typeface="Intel Clear"/>
                <a:ea typeface="+mn-ea"/>
                <a:cs typeface="+mn-cs"/>
              </a:rPr>
              <a:t>This is a very high-level review of both Distiller and the DNN compression landscape, so many details are missing or might be summarized for the sake of brevity.</a:t>
            </a:r>
          </a:p>
          <a:p>
            <a:r>
              <a:rPr lang="en-US" sz="1200" kern="1200" dirty="0">
                <a:solidFill>
                  <a:schemeClr val="tx1"/>
                </a:solidFill>
                <a:effectLst/>
                <a:latin typeface="Intel Clear"/>
                <a:ea typeface="+mn-ea"/>
                <a:cs typeface="+mn-cs"/>
              </a:rPr>
              <a:t>Included in the notes section, are references to important papers relevant to the slides.</a:t>
            </a:r>
          </a:p>
          <a:p>
            <a:endParaRPr lang="en-US" dirty="0"/>
          </a:p>
          <a:p>
            <a:r>
              <a:rPr lang="en-US" sz="1200" b="1" kern="1200" dirty="0">
                <a:solidFill>
                  <a:schemeClr val="tx1"/>
                </a:solidFill>
                <a:latin typeface="Intel Clear"/>
                <a:ea typeface="+mn-ea"/>
                <a:cs typeface="+mn-cs"/>
              </a:rPr>
              <a:t>Distiller resources:</a:t>
            </a:r>
          </a:p>
          <a:p>
            <a:endParaRPr lang="en-US" sz="1200" b="1" kern="1200" dirty="0">
              <a:solidFill>
                <a:schemeClr val="tx1"/>
              </a:solidFill>
              <a:latin typeface="Intel Clear"/>
              <a:ea typeface="+mn-ea"/>
              <a:cs typeface="+mn-cs"/>
            </a:endParaRPr>
          </a:p>
          <a:p>
            <a:pPr marL="171450" indent="-171450">
              <a:buFont typeface="Arial" panose="020B0604020202020204" pitchFamily="34" charset="0"/>
              <a:buChar char="•"/>
            </a:pPr>
            <a:r>
              <a:rPr lang="en-US" sz="1200" b="1" kern="1200" dirty="0">
                <a:solidFill>
                  <a:schemeClr val="tx1"/>
                </a:solidFill>
                <a:latin typeface="Intel Clear"/>
                <a:ea typeface="+mn-ea"/>
                <a:cs typeface="+mn-cs"/>
              </a:rPr>
              <a:t>Blog: https://</a:t>
            </a:r>
            <a:r>
              <a:rPr lang="en-US" sz="1200" b="1" kern="1200" dirty="0" err="1">
                <a:solidFill>
                  <a:schemeClr val="tx1"/>
                </a:solidFill>
                <a:latin typeface="Intel Clear"/>
                <a:ea typeface="+mn-ea"/>
                <a:cs typeface="+mn-cs"/>
              </a:rPr>
              <a:t>ai.intel.com</a:t>
            </a:r>
            <a:r>
              <a:rPr lang="en-US" sz="1200" b="1" kern="1200" dirty="0">
                <a:solidFill>
                  <a:schemeClr val="tx1"/>
                </a:solidFill>
                <a:latin typeface="Intel Clear"/>
                <a:ea typeface="+mn-ea"/>
                <a:cs typeface="+mn-cs"/>
              </a:rPr>
              <a:t>/compressing-deep-learning-models-with-neural-network-distiller</a:t>
            </a:r>
          </a:p>
          <a:p>
            <a:pPr marL="171450" indent="-171450">
              <a:buFont typeface="Arial" panose="020B0604020202020204" pitchFamily="34" charset="0"/>
              <a:buChar char="•"/>
            </a:pPr>
            <a:r>
              <a:rPr lang="en-US" sz="1200" b="1" u="none" kern="1200" dirty="0">
                <a:solidFill>
                  <a:schemeClr val="tx1"/>
                </a:solidFill>
                <a:latin typeface="Intel Clear"/>
                <a:ea typeface="+mn-ea"/>
                <a:cs typeface="+mn-cs"/>
              </a:rPr>
              <a:t>Documentation: https://</a:t>
            </a:r>
            <a:r>
              <a:rPr lang="en-US" sz="1200" b="1" u="none" kern="1200" dirty="0" err="1">
                <a:solidFill>
                  <a:schemeClr val="tx1"/>
                </a:solidFill>
                <a:latin typeface="Intel Clear"/>
                <a:ea typeface="+mn-ea"/>
                <a:cs typeface="+mn-cs"/>
              </a:rPr>
              <a:t>nervanasystems.github.io</a:t>
            </a:r>
            <a:r>
              <a:rPr lang="en-US" sz="1200" b="1" u="none" kern="1200" dirty="0">
                <a:solidFill>
                  <a:schemeClr val="tx1"/>
                </a:solidFill>
                <a:latin typeface="Intel Clear"/>
                <a:ea typeface="+mn-ea"/>
                <a:cs typeface="+mn-cs"/>
              </a:rPr>
              <a:t>/distiller/</a:t>
            </a:r>
            <a:r>
              <a:rPr lang="en-US" sz="1200" b="1" u="none" kern="1200" dirty="0" err="1">
                <a:solidFill>
                  <a:schemeClr val="tx1"/>
                </a:solidFill>
                <a:latin typeface="Intel Clear"/>
                <a:ea typeface="+mn-ea"/>
                <a:cs typeface="+mn-cs"/>
              </a:rPr>
              <a:t>index.html</a:t>
            </a:r>
            <a:endParaRPr lang="en-US" sz="1200" b="1" u="none" kern="1200" dirty="0">
              <a:solidFill>
                <a:schemeClr val="tx1"/>
              </a:solidFill>
              <a:latin typeface="Intel Clear"/>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none" kern="1200" dirty="0">
                <a:solidFill>
                  <a:schemeClr val="tx1"/>
                </a:solidFill>
                <a:latin typeface="Intel Clear"/>
                <a:ea typeface="+mn-ea"/>
                <a:cs typeface="+mn-cs"/>
                <a:hlinkClick r:id="rId3">
                  <a:extLst>
                    <a:ext uri="{A12FA001-AC4F-418D-AE19-62706E023703}">
                      <ahyp:hlinkClr xmlns:ahyp="http://schemas.microsoft.com/office/drawing/2018/hyperlinkcolor" val="tx"/>
                    </a:ext>
                  </a:extLst>
                </a:hlinkClick>
              </a:rPr>
              <a:t>Github: https://github.com/NervanaSystems/distiller</a:t>
            </a:r>
            <a:endParaRPr lang="en-US" sz="1200" b="1" u="none" kern="1200" dirty="0">
              <a:solidFill>
                <a:schemeClr val="tx1"/>
              </a:solidFill>
              <a:latin typeface="Intel Clear"/>
              <a:ea typeface="+mn-ea"/>
              <a:cs typeface="+mn-cs"/>
            </a:endParaRP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346029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288726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2937496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Contour</a:t>
            </a:r>
            <a:r>
              <a:rPr lang="en-US" dirty="0"/>
              <a:t> diagram created in Distiller’s </a:t>
            </a:r>
            <a:r>
              <a:rPr lang="en-US" dirty="0" err="1"/>
              <a:t>Jupyter</a:t>
            </a:r>
            <a:r>
              <a:rPr lang="en-US" dirty="0"/>
              <a:t> notebook: https://</a:t>
            </a:r>
            <a:r>
              <a:rPr lang="en-US" dirty="0" err="1"/>
              <a:t>github.com</a:t>
            </a:r>
            <a:r>
              <a:rPr lang="en-US" dirty="0"/>
              <a:t>/</a:t>
            </a:r>
            <a:r>
              <a:rPr lang="en-US" dirty="0" err="1"/>
              <a:t>NervanaSystems</a:t>
            </a:r>
            <a:r>
              <a:rPr lang="en-US" dirty="0"/>
              <a:t>/distiller/blob/master/</a:t>
            </a:r>
            <a:r>
              <a:rPr lang="en-US" dirty="0" err="1"/>
              <a:t>jupyter</a:t>
            </a:r>
            <a:r>
              <a:rPr lang="en-US" dirty="0"/>
              <a:t>/L1-regularization.ipynb</a:t>
            </a:r>
          </a:p>
          <a:p>
            <a:endParaRPr lang="en-US" dirty="0"/>
          </a:p>
          <a:p>
            <a:r>
              <a:rPr lang="en-US" dirty="0"/>
              <a:t>The formula in the “How” section is actually an Elastic Net.</a:t>
            </a:r>
          </a:p>
        </p:txBody>
      </p:sp>
      <p:sp>
        <p:nvSpPr>
          <p:cNvPr id="4" name="Slide Number Placeholder 3"/>
          <p:cNvSpPr>
            <a:spLocks noGrp="1"/>
          </p:cNvSpPr>
          <p:nvPr>
            <p:ph type="sldNum" sz="quarter" idx="5"/>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2141144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Sparse Group Lasso regularization, and a sample YAML schedule file.</a:t>
            </a:r>
          </a:p>
        </p:txBody>
      </p:sp>
      <p:sp>
        <p:nvSpPr>
          <p:cNvPr id="4" name="Slide Number Placeholder 3"/>
          <p:cNvSpPr>
            <a:spLocks noGrp="1"/>
          </p:cNvSpPr>
          <p:nvPr>
            <p:ph type="sldNum" sz="quarter" idx="5"/>
          </p:nvPr>
        </p:nvSpPr>
        <p:spPr/>
        <p:txBody>
          <a:bodyPr/>
          <a:lstStyle/>
          <a:p>
            <a:fld id="{D61C8689-8455-3546-ADF9-3B7273760F66}" type="slidenum">
              <a:rPr lang="en-US" smtClean="0"/>
              <a:pPr/>
              <a:t>23</a:t>
            </a:fld>
            <a:endParaRPr lang="en-US" dirty="0"/>
          </a:p>
        </p:txBody>
      </p:sp>
    </p:spTree>
    <p:extLst>
      <p:ext uri="{BB962C8B-B14F-4D97-AF65-F5344CB8AC3E}">
        <p14:creationId xmlns:p14="http://schemas.microsoft.com/office/powerpoint/2010/main" val="142961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24</a:t>
            </a:fld>
            <a:endParaRPr lang="en-US" dirty="0"/>
          </a:p>
        </p:txBody>
      </p:sp>
    </p:spTree>
    <p:extLst>
      <p:ext uri="{BB962C8B-B14F-4D97-AF65-F5344CB8AC3E}">
        <p14:creationId xmlns:p14="http://schemas.microsoft.com/office/powerpoint/2010/main" val="143369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Quantization is a sophisticated rounding function: The trick is not to accumulate errors despite the many multiplications and additions</a:t>
            </a:r>
          </a:p>
          <a:p>
            <a:pPr marL="171450" indent="-171450">
              <a:buFont typeface="Arial" panose="020B0604020202020204" pitchFamily="34" charset="0"/>
              <a:buChar char="•"/>
            </a:pPr>
            <a:r>
              <a:rPr lang="en-US" b="1" baseline="0" dirty="0"/>
              <a:t>Quantizing is like projecting a “continuous” high-precision space to a discreet, finite space</a:t>
            </a:r>
          </a:p>
          <a:p>
            <a:endParaRPr lang="en-US" baseline="30000" dirty="0"/>
          </a:p>
          <a:p>
            <a:endParaRPr lang="en-US" baseline="30000" dirty="0"/>
          </a:p>
          <a:p>
            <a:r>
              <a:rPr lang="en-US" baseline="30000" dirty="0"/>
              <a:t>[1] </a:t>
            </a:r>
            <a:r>
              <a:rPr lang="en-US" dirty="0"/>
              <a:t>https://</a:t>
            </a:r>
            <a:r>
              <a:rPr lang="en-US" dirty="0" err="1"/>
              <a:t>lemire.me</a:t>
            </a:r>
            <a:r>
              <a:rPr lang="en-US" dirty="0"/>
              <a:t>/blog/2017/02/28/how-many-floating-point-numbers-are-in-the-interval-01/</a:t>
            </a:r>
          </a:p>
          <a:p>
            <a:endParaRPr lang="en-US" dirty="0"/>
          </a:p>
          <a:p>
            <a:r>
              <a:rPr lang="en-US" sz="1200" b="0" i="0" kern="1200" dirty="0">
                <a:solidFill>
                  <a:schemeClr val="tx1"/>
                </a:solidFill>
                <a:effectLst/>
                <a:latin typeface="Intel Clear"/>
                <a:ea typeface="+mn-ea"/>
                <a:cs typeface="+mn-cs"/>
              </a:rPr>
              <a:t>Another reason to quantize is to reduce the computational resources you need to do the inference calculations, by running them entirely with eight-bit inputs and outputs. This is a lot more difficult since it requires changes everywhere you do calculations, but offers a lot of potential rewards. Fetching eight-bit values only requires 25% of the memory bandwidth of floats, so you’ll make much better use of caches and avoid bottlenecking on RAM access. You can also typically use SIMD operations that do many more operations per clock cycle.</a:t>
            </a:r>
            <a:endParaRPr lang="en-US" dirty="0"/>
          </a:p>
          <a:p>
            <a:endParaRPr lang="en-US" dirty="0"/>
          </a:p>
          <a:p>
            <a:pPr marL="171450" indent="-171450">
              <a:buFont typeface="Arial" panose="020B0604020202020204" pitchFamily="34" charset="0"/>
              <a:buChar char="•"/>
            </a:pPr>
            <a:r>
              <a:rPr lang="en-US" dirty="0"/>
              <a:t>Need to make sure accumulation of low precision numbers does not overflow, by allocating enough bits in the accumulator</a:t>
            </a:r>
          </a:p>
          <a:p>
            <a:pPr marL="171450" indent="-171450">
              <a:buFont typeface="Arial" panose="020B0604020202020204" pitchFamily="34" charset="0"/>
              <a:buChar char="•"/>
            </a:pPr>
            <a:r>
              <a:rPr lang="en-US" dirty="0"/>
              <a:t>Challenges:</a:t>
            </a:r>
          </a:p>
          <a:p>
            <a:pPr marL="628650" lvl="1" indent="-171450">
              <a:buFont typeface="Arial" panose="020B0604020202020204" pitchFamily="34" charset="0"/>
              <a:buChar char="•"/>
            </a:pPr>
            <a:r>
              <a:rPr lang="en-US" dirty="0"/>
              <a:t>Mixed precision models might be required</a:t>
            </a:r>
          </a:p>
          <a:p>
            <a:pPr marL="628650" lvl="1" indent="-171450">
              <a:buFont typeface="Arial" panose="020B0604020202020204" pitchFamily="34" charset="0"/>
              <a:buChar char="•"/>
            </a:pPr>
            <a:r>
              <a:rPr lang="en-US" dirty="0"/>
              <a:t>Integration</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Quantize tensor:</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“basic” linear quantization – more complex methods </a:t>
            </a:r>
            <a:r>
              <a:rPr lang="en-US" dirty="0" err="1"/>
              <a:t>inc.</a:t>
            </a:r>
            <a:r>
              <a:rPr lang="en-US" dirty="0"/>
              <a:t> non-linear quantization exist</a:t>
            </a:r>
          </a:p>
          <a:p>
            <a:pPr marL="628650" lvl="1" indent="-171450">
              <a:buFont typeface="Arial" panose="020B0604020202020204" pitchFamily="34" charset="0"/>
              <a:buChar char="•"/>
            </a:pPr>
            <a:r>
              <a:rPr lang="en-US" dirty="0"/>
              <a:t>Clip and Shift are optional.</a:t>
            </a:r>
          </a:p>
          <a:p>
            <a:pPr marL="628650" lvl="1" indent="-171450">
              <a:buFont typeface="Arial" panose="020B0604020202020204" pitchFamily="34" charset="0"/>
              <a:buChar char="•"/>
            </a:pPr>
            <a:r>
              <a:rPr lang="en-US" dirty="0"/>
              <a:t>Clip – to remove outliers. Can get by without clipping in some 8-bit scenarios, must clip &lt; 8-bits. Clipping methods:</a:t>
            </a:r>
          </a:p>
          <a:p>
            <a:pPr marL="1085850" lvl="2" indent="-171450">
              <a:buFont typeface="Arial" panose="020B0604020202020204" pitchFamily="34" charset="0"/>
              <a:buChar char="•"/>
            </a:pPr>
            <a:r>
              <a:rPr lang="en-US" dirty="0"/>
              <a:t>Using statistics (percentiles) </a:t>
            </a:r>
          </a:p>
          <a:p>
            <a:pPr marL="1085850" lvl="2" indent="-171450">
              <a:buFont typeface="Arial" panose="020B0604020202020204" pitchFamily="34" charset="0"/>
              <a:buChar char="•"/>
            </a:pPr>
            <a:r>
              <a:rPr lang="en-US" dirty="0"/>
              <a:t>Using information-loss criteria (e.g. KL-Divergence)</a:t>
            </a:r>
          </a:p>
          <a:p>
            <a:pPr marL="1085850" lvl="2" indent="-171450">
              <a:buFont typeface="Arial" panose="020B0604020202020204" pitchFamily="34" charset="0"/>
              <a:buChar char="•"/>
            </a:pPr>
            <a:r>
              <a:rPr lang="en-US" dirty="0"/>
              <a:t>Using pre-defined value</a:t>
            </a:r>
          </a:p>
          <a:p>
            <a:pPr marL="1085850" lvl="2" indent="-171450">
              <a:buFont typeface="Arial" panose="020B0604020202020204" pitchFamily="34" charset="0"/>
              <a:buChar char="•"/>
            </a:pPr>
            <a:r>
              <a:rPr lang="en-US" dirty="0"/>
              <a:t>Learn clip value (in quantization-aware training setting)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Quantize model:</a:t>
            </a:r>
          </a:p>
          <a:p>
            <a:pPr marL="628650" lvl="1" indent="-171450">
              <a:buFont typeface="Arial" panose="020B0604020202020204" pitchFamily="34" charset="0"/>
              <a:buChar char="•"/>
            </a:pPr>
            <a:r>
              <a:rPr lang="en-US" dirty="0"/>
              <a:t>Single-shot: Good enough for INT8 in many cases (but not all!). Doesn’t work &lt; 8-bits for anything but the most trivial models.</a:t>
            </a:r>
          </a:p>
          <a:p>
            <a:pPr marL="628650" lvl="1" indent="-171450">
              <a:buFont typeface="Arial" panose="020B0604020202020204" pitchFamily="34" charset="0"/>
              <a:buChar char="•"/>
            </a:pPr>
            <a:r>
              <a:rPr lang="en-US" dirty="0"/>
              <a:t>Quantization-aware training: Simulate quantization during training, so optimizer sees effects of quantization</a:t>
            </a:r>
          </a:p>
          <a:p>
            <a:pPr marL="628650" lvl="1" indent="-171450">
              <a:buFont typeface="Arial" panose="020B0604020202020204" pitchFamily="34" charset="0"/>
              <a:buChar char="•"/>
            </a:pPr>
            <a:r>
              <a:rPr lang="en-US" dirty="0"/>
              <a:t>Iterative – Not supported in Distiller yet:</a:t>
            </a:r>
          </a:p>
          <a:p>
            <a:pPr marL="1085850" lvl="2" indent="-171450">
              <a:buFont typeface="Arial" panose="020B0604020202020204" pitchFamily="34" charset="0"/>
              <a:buChar char="•"/>
            </a:pPr>
            <a:r>
              <a:rPr lang="en-US" dirty="0"/>
              <a:t>1. Quantize some weights according to some criteria</a:t>
            </a:r>
          </a:p>
          <a:p>
            <a:pPr marL="1085850" lvl="2" indent="-171450">
              <a:buFont typeface="Arial" panose="020B0604020202020204" pitchFamily="34" charset="0"/>
              <a:buChar char="•"/>
            </a:pPr>
            <a:r>
              <a:rPr lang="en-US" dirty="0">
                <a:sym typeface="Wingdings" pitchFamily="2" charset="2"/>
              </a:rPr>
              <a:t>2. Fine-tune</a:t>
            </a:r>
          </a:p>
          <a:p>
            <a:pPr marL="1085850" lvl="2" indent="-171450">
              <a:buFont typeface="Arial" panose="020B0604020202020204" pitchFamily="34" charset="0"/>
              <a:buChar char="•"/>
            </a:pPr>
            <a:r>
              <a:rPr lang="en-US" dirty="0">
                <a:sym typeface="Wingdings" pitchFamily="2" charset="2"/>
              </a:rPr>
              <a:t>3. Back to 1 (until all weights quantized)</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2209104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173283-4AC9-0B47-9AAA-83D2F40D5CCA}"/>
              </a:ext>
            </a:extLst>
          </p:cNvPr>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exact graph transform might vary based on the actual quantization method and the availability of quantized operations. In Distiller each quantization method defines the transformations it requires (e.g. replace conv2d with q_conv2d). Once defined, that method can be applied to any model automatically.</a:t>
            </a:r>
            <a:endParaRPr lang="en-US" b="1" dirty="0"/>
          </a:p>
          <a:p>
            <a:pPr marL="171450" indent="-171450">
              <a:buFont typeface="Arial" panose="020B0604020202020204" pitchFamily="34" charset="0"/>
              <a:buChar char="•"/>
            </a:pPr>
            <a:r>
              <a:rPr lang="en-US" b="1" dirty="0"/>
              <a:t>Re-scaling:</a:t>
            </a:r>
            <a:br>
              <a:rPr lang="en-US" dirty="0"/>
            </a:br>
            <a:r>
              <a:rPr lang="en-US" dirty="0"/>
              <a:t>Inputs, weights and output of an op will most likely have different distributions and hence different scales. The scales must be matched (normalized) for the quantized op to be correct. This is commonly called “re-scaling”. This might happen before or after the actual quantized op – depends on the operation itself. If after, then it’s actually the accumulator that is re-scaled, not the inputs/weights.</a:t>
            </a:r>
            <a:br>
              <a:rPr lang="en-US" dirty="0"/>
            </a:br>
            <a:r>
              <a:rPr lang="en-US" dirty="0"/>
              <a:t>Bias isn’t shown here but of course the same applies.</a:t>
            </a:r>
          </a:p>
        </p:txBody>
      </p:sp>
    </p:spTree>
    <p:extLst>
      <p:ext uri="{BB962C8B-B14F-4D97-AF65-F5344CB8AC3E}">
        <p14:creationId xmlns:p14="http://schemas.microsoft.com/office/powerpoint/2010/main" val="3838432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27</a:t>
            </a:fld>
            <a:endParaRPr lang="en-US" dirty="0"/>
          </a:p>
        </p:txBody>
      </p:sp>
    </p:spTree>
    <p:extLst>
      <p:ext uri="{BB962C8B-B14F-4D97-AF65-F5344CB8AC3E}">
        <p14:creationId xmlns:p14="http://schemas.microsoft.com/office/powerpoint/2010/main" val="470594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Knowledge distillation </a:t>
            </a:r>
            <a:r>
              <a:rPr lang="en-US" dirty="0"/>
              <a:t>can be regarded as a kind of transfer learning, which aims to transform the knowledge learned by a cumbersome model to a simple model. The original cumbersome model plays the role of a teacher, and a small model is trained to mimic the performance of the teacher. With the guidance from the teacher model, the student model can even outperform this teacher [27]</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dirty="0"/>
          </a:p>
          <a:p>
            <a:pPr lvl="1"/>
            <a:r>
              <a:rPr lang="en-US" sz="1200" b="1" i="0" kern="1200" dirty="0">
                <a:solidFill>
                  <a:schemeClr val="tx1"/>
                </a:solidFill>
                <a:effectLst/>
                <a:latin typeface="Intel Clear"/>
                <a:ea typeface="+mn-ea"/>
                <a:cs typeface="+mn-cs"/>
              </a:rPr>
              <a:t>Distilling the Knowledge in a Neural Network</a:t>
            </a:r>
          </a:p>
          <a:p>
            <a:pPr lvl="1"/>
            <a:r>
              <a:rPr lang="en-US" sz="1200" b="0" i="0" u="none" strike="noStrike" kern="1200" dirty="0">
                <a:solidFill>
                  <a:schemeClr val="tx1"/>
                </a:solidFill>
                <a:effectLst/>
                <a:latin typeface="Intel Clear"/>
                <a:ea typeface="+mn-ea"/>
                <a:cs typeface="+mn-cs"/>
                <a:hlinkClick r:id="rId3"/>
              </a:rPr>
              <a:t>Geoffrey Hinton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Oriol Vinyals</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Jeff Dean</a:t>
            </a:r>
            <a:endParaRPr lang="en-US" dirty="0"/>
          </a:p>
          <a:p>
            <a:pPr lvl="1"/>
            <a:r>
              <a:rPr lang="en-US" dirty="0"/>
              <a:t>https://</a:t>
            </a:r>
            <a:r>
              <a:rPr lang="en-US" dirty="0" err="1"/>
              <a:t>arxiv.org</a:t>
            </a:r>
            <a:r>
              <a:rPr lang="en-US" dirty="0"/>
              <a:t>/abs/1503.02531v1 - 2015</a:t>
            </a:r>
          </a:p>
          <a:p>
            <a:pPr lvl="1"/>
            <a:endParaRPr lang="en-US" dirty="0"/>
          </a:p>
          <a:p>
            <a:pPr lvl="1"/>
            <a:r>
              <a:rPr lang="en-US" sz="1200" b="1" i="0" u="none" strike="noStrike" kern="1200" dirty="0">
                <a:solidFill>
                  <a:schemeClr val="tx1"/>
                </a:solidFill>
                <a:effectLst/>
                <a:latin typeface="Intel Clear"/>
                <a:ea typeface="+mn-ea"/>
                <a:cs typeface="+mn-cs"/>
              </a:rPr>
              <a:t>Model compression via distillation and quantization</a:t>
            </a:r>
            <a:r>
              <a:rPr lang="en-US" sz="1200" b="1" i="0" kern="1200" dirty="0">
                <a:solidFill>
                  <a:schemeClr val="tx1"/>
                </a:solidFill>
                <a:effectLst/>
                <a:latin typeface="Intel Clear"/>
                <a:ea typeface="+mn-ea"/>
                <a:cs typeface="+mn-cs"/>
              </a:rPr>
              <a:t> </a:t>
            </a:r>
          </a:p>
          <a:p>
            <a:pPr lvl="1"/>
            <a:r>
              <a:rPr lang="en-US" sz="1200" b="0" i="1" u="none" strike="noStrike" kern="1200" dirty="0">
                <a:solidFill>
                  <a:schemeClr val="tx1"/>
                </a:solidFill>
                <a:effectLst/>
                <a:latin typeface="Intel Clear"/>
                <a:ea typeface="+mn-ea"/>
                <a:cs typeface="+mn-cs"/>
                <a:hlinkClick r:id="rId6"/>
              </a:rPr>
              <a:t>Antonio Polino</a:t>
            </a:r>
            <a:r>
              <a:rPr lang="en-US" sz="1200" b="0" i="1" kern="1200" dirty="0">
                <a:solidFill>
                  <a:schemeClr val="tx1"/>
                </a:solidFill>
                <a:effectLst/>
                <a:latin typeface="Intel Clear"/>
                <a:ea typeface="+mn-ea"/>
                <a:cs typeface="+mn-cs"/>
              </a:rPr>
              <a:t>, </a:t>
            </a:r>
            <a:r>
              <a:rPr lang="en-US" sz="1200" b="0" i="1" u="none" strike="noStrike" kern="1200" dirty="0">
                <a:solidFill>
                  <a:schemeClr val="tx1"/>
                </a:solidFill>
                <a:effectLst/>
                <a:latin typeface="Intel Clear"/>
                <a:ea typeface="+mn-ea"/>
                <a:cs typeface="+mn-cs"/>
                <a:hlinkClick r:id="rId7"/>
              </a:rPr>
              <a:t>Razvan Pascanu</a:t>
            </a:r>
            <a:r>
              <a:rPr lang="en-US" sz="1200" b="0" i="1" kern="1200" dirty="0">
                <a:solidFill>
                  <a:schemeClr val="tx1"/>
                </a:solidFill>
                <a:effectLst/>
                <a:latin typeface="Intel Clear"/>
                <a:ea typeface="+mn-ea"/>
                <a:cs typeface="+mn-cs"/>
              </a:rPr>
              <a:t>, </a:t>
            </a:r>
            <a:r>
              <a:rPr lang="en-US" sz="1200" b="0" i="1" u="sng" kern="1200" dirty="0">
                <a:solidFill>
                  <a:schemeClr val="tx1"/>
                </a:solidFill>
                <a:effectLst/>
                <a:latin typeface="Intel Clear"/>
                <a:ea typeface="+mn-ea"/>
                <a:cs typeface="+mn-cs"/>
                <a:hlinkClick r:id="rId8"/>
              </a:rPr>
              <a:t>Dan Alistarh</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openreview.net</a:t>
            </a:r>
            <a:r>
              <a:rPr lang="en-US" sz="1200" b="0" i="0" kern="1200" dirty="0">
                <a:solidFill>
                  <a:schemeClr val="tx1"/>
                </a:solidFill>
                <a:effectLst/>
                <a:latin typeface="Intel Clear"/>
                <a:ea typeface="+mn-ea"/>
                <a:cs typeface="+mn-cs"/>
              </a:rPr>
              <a:t>/</a:t>
            </a:r>
            <a:r>
              <a:rPr lang="en-US" sz="1200" b="0" i="0" kern="1200" dirty="0" err="1">
                <a:solidFill>
                  <a:schemeClr val="tx1"/>
                </a:solidFill>
                <a:effectLst/>
                <a:latin typeface="Intel Clear"/>
                <a:ea typeface="+mn-ea"/>
                <a:cs typeface="+mn-cs"/>
              </a:rPr>
              <a:t>forum?id</a:t>
            </a:r>
            <a:r>
              <a:rPr lang="en-US" sz="1200" b="0" i="0" kern="1200" dirty="0">
                <a:solidFill>
                  <a:schemeClr val="tx1"/>
                </a:solidFill>
                <a:effectLst/>
                <a:latin typeface="Intel Clear"/>
                <a:ea typeface="+mn-ea"/>
                <a:cs typeface="+mn-cs"/>
              </a:rPr>
              <a:t>=S1XolQbRW</a:t>
            </a:r>
          </a:p>
          <a:p>
            <a:pPr lvl="1"/>
            <a:endParaRPr lang="en-US" sz="1200" b="1"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blog.twitter.com</a:t>
            </a:r>
            <a:r>
              <a:rPr lang="en-US" sz="1200" b="0" i="0" kern="1200" dirty="0">
                <a:solidFill>
                  <a:schemeClr val="tx1"/>
                </a:solidFill>
                <a:effectLst/>
                <a:latin typeface="Intel Clear"/>
                <a:ea typeface="+mn-ea"/>
                <a:cs typeface="+mn-cs"/>
              </a:rPr>
              <a:t>/engineering/</a:t>
            </a:r>
            <a:r>
              <a:rPr lang="en-US" sz="1200" b="0" i="0" kern="1200" dirty="0" err="1">
                <a:solidFill>
                  <a:schemeClr val="tx1"/>
                </a:solidFill>
                <a:effectLst/>
                <a:latin typeface="Intel Clear"/>
                <a:ea typeface="+mn-ea"/>
                <a:cs typeface="+mn-cs"/>
              </a:rPr>
              <a:t>en_us</a:t>
            </a:r>
            <a:r>
              <a:rPr lang="en-US" sz="1200" b="0" i="0" kern="1200" dirty="0">
                <a:solidFill>
                  <a:schemeClr val="tx1"/>
                </a:solidFill>
                <a:effectLst/>
                <a:latin typeface="Intel Clear"/>
                <a:ea typeface="+mn-ea"/>
                <a:cs typeface="+mn-cs"/>
              </a:rPr>
              <a:t>/topics/infrastructure/2018/Smart-Auto-Cropping-of-</a:t>
            </a:r>
            <a:r>
              <a:rPr lang="en-US" sz="1200" b="0" i="0" kern="1200" dirty="0" err="1">
                <a:solidFill>
                  <a:schemeClr val="tx1"/>
                </a:solidFill>
                <a:effectLst/>
                <a:latin typeface="Intel Clear"/>
                <a:ea typeface="+mn-ea"/>
                <a:cs typeface="+mn-cs"/>
              </a:rPr>
              <a:t>Images.html</a:t>
            </a:r>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Faster gaze prediction with dense networks and Fisher pruning</a:t>
            </a:r>
          </a:p>
          <a:p>
            <a:pPr lvl="1"/>
            <a:r>
              <a:rPr lang="en-US" sz="1200" b="0" i="0" u="none" strike="noStrike" kern="1200" dirty="0">
                <a:solidFill>
                  <a:schemeClr val="tx1"/>
                </a:solidFill>
                <a:effectLst/>
                <a:latin typeface="Intel Clear"/>
                <a:ea typeface="+mn-ea"/>
                <a:cs typeface="+mn-cs"/>
                <a:hlinkClick r:id="rId9"/>
              </a:rPr>
              <a:t>Lucas Theis</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Iryna Korshunova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1"/>
              </a:rPr>
              <a:t>Alykhan Tejani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2"/>
              </a:rPr>
              <a:t>Ferenc Huszár</a:t>
            </a:r>
            <a:endParaRPr lang="en-US" dirty="0"/>
          </a:p>
          <a:p>
            <a:pPr lvl="1"/>
            <a:r>
              <a:rPr lang="en-US" dirty="0"/>
              <a:t>https://</a:t>
            </a:r>
            <a:r>
              <a:rPr lang="en-US" dirty="0" err="1"/>
              <a:t>arxiv.org</a:t>
            </a:r>
            <a:r>
              <a:rPr lang="en-US" dirty="0"/>
              <a:t>/abs/1801.05787</a:t>
            </a:r>
          </a:p>
          <a:p>
            <a:pPr lvl="1"/>
            <a:endParaRPr lang="en-US" dirty="0"/>
          </a:p>
          <a:p>
            <a:pPr lvl="1"/>
            <a:r>
              <a:rPr lang="en-US" sz="1200" b="1" i="0" u="none" strike="noStrike" kern="1200" dirty="0">
                <a:solidFill>
                  <a:schemeClr val="tx1"/>
                </a:solidFill>
                <a:effectLst/>
                <a:latin typeface="Intel Clear"/>
                <a:ea typeface="+mn-ea"/>
                <a:cs typeface="+mn-cs"/>
              </a:rPr>
              <a:t>Apprentice: Using Knowledge Distillation Techniques To Improve Low-Precision Network Accuracy</a:t>
            </a:r>
            <a:r>
              <a:rPr lang="en-US" sz="1200" b="1" i="0" kern="1200" dirty="0">
                <a:solidFill>
                  <a:schemeClr val="tx1"/>
                </a:solidFill>
                <a:effectLst/>
                <a:latin typeface="Intel Clear"/>
                <a:ea typeface="+mn-ea"/>
                <a:cs typeface="+mn-cs"/>
              </a:rPr>
              <a:t> </a:t>
            </a:r>
          </a:p>
          <a:p>
            <a:pPr lvl="1"/>
            <a:r>
              <a:rPr lang="en-US" sz="1200" b="0" i="1" u="none" strike="noStrike" kern="1200" dirty="0">
                <a:solidFill>
                  <a:schemeClr val="tx1"/>
                </a:solidFill>
                <a:effectLst/>
                <a:latin typeface="Intel Clear"/>
                <a:ea typeface="+mn-ea"/>
                <a:cs typeface="+mn-cs"/>
                <a:hlinkClick r:id="rId13"/>
              </a:rPr>
              <a:t>Asit Mishra</a:t>
            </a:r>
            <a:r>
              <a:rPr lang="en-US" sz="1200" b="0" i="1" kern="1200" dirty="0">
                <a:solidFill>
                  <a:schemeClr val="tx1"/>
                </a:solidFill>
                <a:effectLst/>
                <a:latin typeface="Intel Clear"/>
                <a:ea typeface="+mn-ea"/>
                <a:cs typeface="+mn-cs"/>
              </a:rPr>
              <a:t>, </a:t>
            </a:r>
            <a:r>
              <a:rPr lang="en-US" sz="1200" b="0" i="1" u="none" strike="noStrike" kern="1200" dirty="0">
                <a:solidFill>
                  <a:schemeClr val="tx1"/>
                </a:solidFill>
                <a:effectLst/>
                <a:latin typeface="Intel Clear"/>
                <a:ea typeface="+mn-ea"/>
                <a:cs typeface="+mn-cs"/>
                <a:hlinkClick r:id="rId14"/>
              </a:rPr>
              <a:t>Debbie Marr</a:t>
            </a:r>
            <a:endParaRPr lang="en-US" sz="1200" b="0" i="0" kern="1200" dirty="0">
              <a:solidFill>
                <a:schemeClr val="tx1"/>
              </a:solidFill>
              <a:effectLst/>
              <a:latin typeface="Intel Clear"/>
              <a:ea typeface="+mn-ea"/>
              <a:cs typeface="+mn-cs"/>
            </a:endParaRPr>
          </a:p>
          <a:p>
            <a:pPr lvl="1"/>
            <a:r>
              <a:rPr lang="en-US" dirty="0"/>
              <a:t>https://</a:t>
            </a:r>
            <a:r>
              <a:rPr lang="en-US" dirty="0" err="1"/>
              <a:t>openreview.net</a:t>
            </a:r>
            <a:r>
              <a:rPr lang="en-US" dirty="0"/>
              <a:t>/</a:t>
            </a:r>
            <a:r>
              <a:rPr lang="en-US" dirty="0" err="1"/>
              <a:t>forum?id</a:t>
            </a:r>
            <a:r>
              <a:rPr lang="en-US" dirty="0"/>
              <a:t>=B1ae1lZRb</a:t>
            </a:r>
          </a:p>
        </p:txBody>
      </p:sp>
      <p:sp>
        <p:nvSpPr>
          <p:cNvPr id="4" name="Slide Number Placeholder 3"/>
          <p:cNvSpPr>
            <a:spLocks noGrp="1"/>
          </p:cNvSpPr>
          <p:nvPr>
            <p:ph type="sldNum" sz="quarter" idx="5"/>
          </p:nvPr>
        </p:nvSpPr>
        <p:spPr/>
        <p:txBody>
          <a:bodyPr/>
          <a:lstStyle/>
          <a:p>
            <a:fld id="{D61C8689-8455-3546-ADF9-3B7273760F66}" type="slidenum">
              <a:rPr lang="en-US" smtClean="0"/>
              <a:pPr/>
              <a:t>28</a:t>
            </a:fld>
            <a:endParaRPr lang="en-US" dirty="0"/>
          </a:p>
        </p:txBody>
      </p:sp>
    </p:spTree>
    <p:extLst>
      <p:ext uri="{BB962C8B-B14F-4D97-AF65-F5344CB8AC3E}">
        <p14:creationId xmlns:p14="http://schemas.microsoft.com/office/powerpoint/2010/main" val="3518323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29</a:t>
            </a:fld>
            <a:endParaRPr lang="en-US" dirty="0"/>
          </a:p>
        </p:txBody>
      </p:sp>
    </p:spTree>
    <p:extLst>
      <p:ext uri="{BB962C8B-B14F-4D97-AF65-F5344CB8AC3E}">
        <p14:creationId xmlns:p14="http://schemas.microsoft.com/office/powerpoint/2010/main" val="87000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Distiller is currently for inference research only!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Distiller is </a:t>
            </a:r>
            <a:r>
              <a:rPr lang="en-US" dirty="0" err="1"/>
              <a:t>WiP</a:t>
            </a:r>
            <a:r>
              <a:rPr lang="en-US" dirty="0"/>
              <a:t> - </a:t>
            </a:r>
          </a:p>
          <a:p>
            <a:pPr marL="171450" indent="-171450">
              <a:buFont typeface="Arial" panose="020B0604020202020204" pitchFamily="34" charset="0"/>
              <a:buChar char="•"/>
            </a:pPr>
            <a:r>
              <a:rPr lang="en-US" dirty="0"/>
              <a:t>This presentation covers some algorithms that are already implemented in Distiller, and some that may get implemented.</a:t>
            </a:r>
          </a:p>
          <a:p>
            <a:endParaRPr lang="en-US" b="1" dirty="0"/>
          </a:p>
          <a:p>
            <a:r>
              <a:rPr lang="en-US" b="1" dirty="0"/>
              <a:t>About Distiller:</a:t>
            </a:r>
          </a:p>
          <a:p>
            <a:r>
              <a:rPr lang="en-US" sz="1200" b="0" i="1" kern="1200" dirty="0">
                <a:solidFill>
                  <a:schemeClr val="tx1"/>
                </a:solidFill>
                <a:effectLst/>
                <a:latin typeface="Intel Clear"/>
                <a:ea typeface="+mn-ea"/>
                <a:cs typeface="+mn-cs"/>
              </a:rPr>
              <a:t>Our goal is to try to implement many different types of compression schemes and to compare them on many different tasks (i.e. try out networks from different domains).  This is motivated by:</a:t>
            </a:r>
          </a:p>
          <a:p>
            <a:pPr marL="228600" indent="-228600">
              <a:buFont typeface="+mj-lt"/>
              <a:buAutoNum type="arabicPeriod"/>
            </a:pPr>
            <a:endParaRPr lang="en-US" sz="1200" b="0" i="1" kern="1200" dirty="0">
              <a:solidFill>
                <a:schemeClr val="tx1"/>
              </a:solidFill>
              <a:effectLst/>
              <a:latin typeface="Intel Clear"/>
              <a:ea typeface="+mn-ea"/>
              <a:cs typeface="+mn-cs"/>
            </a:endParaRPr>
          </a:p>
          <a:p>
            <a:pPr marL="228600" indent="-228600">
              <a:buFont typeface="+mj-lt"/>
              <a:buAutoNum type="arabicPeriod"/>
            </a:pPr>
            <a:r>
              <a:rPr lang="en-US" sz="1200" b="0" i="1" kern="1200" dirty="0">
                <a:solidFill>
                  <a:schemeClr val="tx1"/>
                </a:solidFill>
                <a:effectLst/>
                <a:latin typeface="Intel Clear"/>
                <a:ea typeface="+mn-ea"/>
                <a:cs typeface="+mn-cs"/>
              </a:rPr>
              <a:t>Reproducing papers is the sound way to compare different compression methods so we strive to create a community of interested people to create a rich set of implemented (and scrutinize) algorithms</a:t>
            </a:r>
          </a:p>
          <a:p>
            <a:pPr marL="228600" indent="-228600">
              <a:buFont typeface="+mj-lt"/>
              <a:buAutoNum type="arabicPeriod"/>
            </a:pPr>
            <a:r>
              <a:rPr lang="en-US" sz="1200" b="0" i="1" kern="1200" dirty="0">
                <a:solidFill>
                  <a:schemeClr val="tx1"/>
                </a:solidFill>
                <a:effectLst/>
                <a:latin typeface="Intel Clear"/>
                <a:ea typeface="+mn-ea"/>
                <a:cs typeface="+mn-cs"/>
              </a:rPr>
              <a:t>Once reproduced, different methods should be compared using the same datasets and architectures – and not necessarily the ones appearing in the original papers</a:t>
            </a:r>
          </a:p>
          <a:p>
            <a:pPr marL="228600" indent="-228600">
              <a:buFont typeface="+mj-lt"/>
              <a:buAutoNum type="arabicPeriod"/>
            </a:pPr>
            <a:r>
              <a:rPr lang="en-US" sz="1200" b="0" i="1" kern="1200" dirty="0">
                <a:solidFill>
                  <a:schemeClr val="tx1"/>
                </a:solidFill>
                <a:effectLst/>
                <a:latin typeface="Intel Clear"/>
                <a:ea typeface="+mn-ea"/>
                <a:cs typeface="+mn-cs"/>
              </a:rPr>
              <a:t>This comparison should serve the rest of the community (researchers and practitioners), and us, to understand which are the best methods for the different tasks (and why so)</a:t>
            </a:r>
          </a:p>
          <a:p>
            <a:pPr marL="228600" indent="-228600">
              <a:buFont typeface="+mj-lt"/>
              <a:buAutoNum type="arabicPeriod"/>
            </a:pPr>
            <a:r>
              <a:rPr lang="en-US" sz="1200" b="0" i="1" kern="1200" dirty="0">
                <a:solidFill>
                  <a:schemeClr val="tx1"/>
                </a:solidFill>
                <a:effectLst/>
                <a:latin typeface="Intel Clear"/>
                <a:ea typeface="+mn-ea"/>
                <a:cs typeface="+mn-cs"/>
              </a:rPr>
              <a:t>If researchers and practitioners adopt Distiller for their work, new compression methods will be readily reproducible and comparable</a:t>
            </a:r>
          </a:p>
          <a:p>
            <a:pPr marL="228600" indent="-228600">
              <a:buFont typeface="+mj-lt"/>
              <a:buAutoNum type="arabicPeriod"/>
            </a:pPr>
            <a:r>
              <a:rPr lang="en-US" sz="1200" b="0" i="1" kern="1200" dirty="0">
                <a:solidFill>
                  <a:schemeClr val="tx1"/>
                </a:solidFill>
                <a:effectLst/>
                <a:latin typeface="Intel Clear"/>
                <a:ea typeface="+mn-ea"/>
                <a:cs typeface="+mn-cs"/>
              </a:rPr>
              <a:t>We will tune some methods specifically for Intel HW and SW, to show how specific HW and SW influences the configuration of the algorithms.</a:t>
            </a:r>
            <a:endParaRPr lang="en-US" b="0"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253084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p>
          <a:p>
            <a:endParaRPr lang="en-US" sz="1200" b="1" i="0" kern="1200" dirty="0">
              <a:solidFill>
                <a:schemeClr val="tx1"/>
              </a:solidFill>
              <a:effectLst/>
              <a:latin typeface="Intel Clear"/>
              <a:ea typeface="+mn-ea"/>
              <a:cs typeface="+mn-cs"/>
            </a:endParaRPr>
          </a:p>
          <a:p>
            <a:pPr lvl="1"/>
            <a:r>
              <a:rPr lang="en-US" sz="1200" b="1" i="0" kern="1200" dirty="0" err="1">
                <a:solidFill>
                  <a:schemeClr val="tx1"/>
                </a:solidFill>
                <a:effectLst/>
                <a:latin typeface="Intel Clear"/>
                <a:ea typeface="+mn-ea"/>
                <a:cs typeface="+mn-cs"/>
              </a:rPr>
              <a:t>BranchyNet</a:t>
            </a:r>
            <a:r>
              <a:rPr lang="en-US" sz="1200" b="1" i="0" kern="1200" dirty="0">
                <a:solidFill>
                  <a:schemeClr val="tx1"/>
                </a:solidFill>
                <a:effectLst/>
                <a:latin typeface="Intel Clear"/>
                <a:ea typeface="+mn-ea"/>
                <a:cs typeface="+mn-cs"/>
              </a:rPr>
              <a:t>: Fast Inference via Early Exiting from Deep Neural Networks</a:t>
            </a:r>
          </a:p>
          <a:p>
            <a:pPr lvl="1"/>
            <a:r>
              <a:rPr lang="en-US" sz="1200" b="0" i="0" u="none" strike="noStrike" kern="1200" dirty="0">
                <a:solidFill>
                  <a:schemeClr val="tx1"/>
                </a:solidFill>
                <a:effectLst/>
                <a:latin typeface="Intel Clear"/>
                <a:ea typeface="+mn-ea"/>
                <a:cs typeface="+mn-cs"/>
                <a:hlinkClick r:id="rId3"/>
              </a:rPr>
              <a:t>Surat Teerapittayanon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Bradley McDanel</a:t>
            </a:r>
            <a:r>
              <a:rPr lang="en-US" sz="1200" b="0" i="0" kern="1200" dirty="0">
                <a:solidFill>
                  <a:schemeClr val="tx1"/>
                </a:solidFill>
                <a:effectLst/>
                <a:latin typeface="Intel Clear"/>
                <a:ea typeface="+mn-ea"/>
                <a:cs typeface="+mn-cs"/>
              </a:rPr>
              <a:t>, </a:t>
            </a:r>
            <a:r>
              <a:rPr lang="en-US" sz="1200" b="0" i="0" u="sng" kern="1200" dirty="0">
                <a:solidFill>
                  <a:schemeClr val="tx1"/>
                </a:solidFill>
                <a:effectLst/>
                <a:latin typeface="Intel Clear"/>
                <a:ea typeface="+mn-ea"/>
                <a:cs typeface="+mn-cs"/>
                <a:hlinkClick r:id="rId5"/>
              </a:rPr>
              <a:t>H.T. Kung</a:t>
            </a:r>
            <a:endParaRPr lang="en-US" sz="1200" b="0" i="0" u="sng"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/abs/1709.01686</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Intel Clear"/>
                <a:ea typeface="+mn-ea"/>
                <a:cs typeface="+mn-cs"/>
              </a:rPr>
              <a:t>Better suited for batch-1 </a:t>
            </a:r>
            <a:r>
              <a:rPr lang="en-US" sz="1200" b="0" kern="1200" dirty="0" err="1">
                <a:solidFill>
                  <a:schemeClr val="tx1"/>
                </a:solidFill>
                <a:effectLst/>
                <a:latin typeface="Intel Clear"/>
                <a:ea typeface="+mn-ea"/>
                <a:cs typeface="+mn-cs"/>
              </a:rPr>
              <a:t>realtime</a:t>
            </a:r>
            <a:r>
              <a:rPr lang="en-US" sz="1200" b="0" kern="1200" dirty="0">
                <a:solidFill>
                  <a:schemeClr val="tx1"/>
                </a:solidFill>
                <a:effectLst/>
                <a:latin typeface="Intel Clear"/>
                <a:ea typeface="+mn-ea"/>
                <a:cs typeface="+mn-cs"/>
              </a:rPr>
              <a:t> applications</a:t>
            </a:r>
          </a:p>
          <a:p>
            <a:pPr lvl="1"/>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Adaptive Neural Networks for Efficient Inference</a:t>
            </a:r>
          </a:p>
          <a:p>
            <a:pPr lvl="1"/>
            <a:r>
              <a:rPr lang="en-US" sz="1200" b="0" i="1" kern="1200" dirty="0" err="1">
                <a:solidFill>
                  <a:schemeClr val="tx1"/>
                </a:solidFill>
                <a:effectLst/>
                <a:latin typeface="Intel Clear"/>
                <a:ea typeface="+mn-ea"/>
                <a:cs typeface="+mn-cs"/>
              </a:rPr>
              <a:t>Tolga</a:t>
            </a:r>
            <a:r>
              <a:rPr lang="en-US" sz="1200" b="0" i="1" kern="1200" dirty="0">
                <a:solidFill>
                  <a:schemeClr val="tx1"/>
                </a:solidFill>
                <a:effectLst/>
                <a:latin typeface="Intel Clear"/>
                <a:ea typeface="+mn-ea"/>
                <a:cs typeface="+mn-cs"/>
              </a:rPr>
              <a:t> </a:t>
            </a:r>
            <a:r>
              <a:rPr lang="en-US" sz="1200" b="0" i="1" kern="1200" dirty="0" err="1">
                <a:solidFill>
                  <a:schemeClr val="tx1"/>
                </a:solidFill>
                <a:effectLst/>
                <a:latin typeface="Intel Clear"/>
                <a:ea typeface="+mn-ea"/>
                <a:cs typeface="+mn-cs"/>
              </a:rPr>
              <a:t>Bolukbasi</a:t>
            </a:r>
            <a:r>
              <a:rPr lang="en-US" sz="1200" b="0" i="1" kern="1200" dirty="0">
                <a:solidFill>
                  <a:schemeClr val="tx1"/>
                </a:solidFill>
                <a:effectLst/>
                <a:latin typeface="Intel Clear"/>
                <a:ea typeface="+mn-ea"/>
                <a:cs typeface="+mn-cs"/>
              </a:rPr>
              <a:t>, Joseph Wang, </a:t>
            </a:r>
            <a:r>
              <a:rPr lang="en-US" sz="1200" b="0" i="1" kern="1200" dirty="0" err="1">
                <a:solidFill>
                  <a:schemeClr val="tx1"/>
                </a:solidFill>
                <a:effectLst/>
                <a:latin typeface="Intel Clear"/>
                <a:ea typeface="+mn-ea"/>
                <a:cs typeface="+mn-cs"/>
              </a:rPr>
              <a:t>Ofer</a:t>
            </a:r>
            <a:r>
              <a:rPr lang="en-US" sz="1200" b="0" i="1" kern="1200" dirty="0">
                <a:solidFill>
                  <a:schemeClr val="tx1"/>
                </a:solidFill>
                <a:effectLst/>
                <a:latin typeface="Intel Clear"/>
                <a:ea typeface="+mn-ea"/>
                <a:cs typeface="+mn-cs"/>
              </a:rPr>
              <a:t> </a:t>
            </a:r>
            <a:r>
              <a:rPr lang="en-US" sz="1200" b="0" i="1" kern="1200" dirty="0" err="1">
                <a:solidFill>
                  <a:schemeClr val="tx1"/>
                </a:solidFill>
                <a:effectLst/>
                <a:latin typeface="Intel Clear"/>
                <a:ea typeface="+mn-ea"/>
                <a:cs typeface="+mn-cs"/>
              </a:rPr>
              <a:t>Dekel</a:t>
            </a:r>
            <a:r>
              <a:rPr lang="en-US" sz="1200" b="0" i="1" kern="1200" dirty="0">
                <a:solidFill>
                  <a:schemeClr val="tx1"/>
                </a:solidFill>
                <a:effectLst/>
                <a:latin typeface="Intel Clear"/>
                <a:ea typeface="+mn-ea"/>
                <a:cs typeface="+mn-cs"/>
              </a:rPr>
              <a:t>, Venkatesh </a:t>
            </a:r>
            <a:r>
              <a:rPr lang="en-US" sz="1200" b="0" i="1" kern="1200" dirty="0" err="1">
                <a:solidFill>
                  <a:schemeClr val="tx1"/>
                </a:solidFill>
                <a:effectLst/>
                <a:latin typeface="Intel Clear"/>
                <a:ea typeface="+mn-ea"/>
                <a:cs typeface="+mn-cs"/>
              </a:rPr>
              <a:t>Saligrama</a:t>
            </a:r>
            <a:r>
              <a:rPr lang="en-US" sz="1200" b="0" i="1" kern="1200" dirty="0">
                <a:solidFill>
                  <a:schemeClr val="tx1"/>
                </a:solidFill>
                <a:effectLst/>
                <a:latin typeface="Intel Clear"/>
                <a:ea typeface="+mn-ea"/>
                <a:cs typeface="+mn-cs"/>
              </a:rPr>
              <a:t> ; </a:t>
            </a:r>
          </a:p>
          <a:p>
            <a:pPr lvl="1"/>
            <a:r>
              <a:rPr lang="en-US" sz="1200" b="0" i="1" kern="1200" dirty="0">
                <a:solidFill>
                  <a:schemeClr val="tx1"/>
                </a:solidFill>
                <a:effectLst/>
                <a:latin typeface="Intel Clear"/>
                <a:ea typeface="+mn-ea"/>
                <a:cs typeface="+mn-cs"/>
              </a:rPr>
              <a:t>Proceedings of the 34th International Conference on Machine Learning, PMLR 70:527-536, 2017.</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Intel Clear"/>
                <a:ea typeface="+mn-ea"/>
                <a:cs typeface="+mn-cs"/>
                <a:hlinkClick r:id="rId6"/>
              </a:rPr>
              <a:t>http://proceedings.mlr.press/v70/bolukbasi17a/bolukbasi17a.pdf</a:t>
            </a:r>
            <a:endParaRPr lang="en-US" sz="1200" kern="1200" dirty="0">
              <a:solidFill>
                <a:schemeClr val="tx1"/>
              </a:solidFill>
              <a:effectLst/>
              <a:latin typeface="Intel Clear"/>
              <a:ea typeface="+mn-ea"/>
              <a:cs typeface="+mn-cs"/>
            </a:endParaRPr>
          </a:p>
          <a:p>
            <a:pPr lvl="1"/>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Outrageously Large Neural Networks: The Sparsely-Gated Mixture-of-Experts Layer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Intel Clear"/>
                <a:ea typeface="+mn-ea"/>
                <a:cs typeface="+mn-cs"/>
                <a:hlinkClick r:id="rId7"/>
              </a:rPr>
              <a:t>https://arxiv.org/abs/1701.06538</a:t>
            </a:r>
            <a:endParaRPr lang="en-US" sz="1200" kern="1200" dirty="0">
              <a:solidFill>
                <a:schemeClr val="tx1"/>
              </a:solidFill>
              <a:effectLst/>
              <a:latin typeface="Intel Clear"/>
              <a:ea typeface="+mn-ea"/>
              <a:cs typeface="+mn-cs"/>
            </a:endParaRPr>
          </a:p>
          <a:p>
            <a:pPr lvl="1"/>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Multi-Scale Dense Networks for Resource Efficient Image Classification</a:t>
            </a:r>
          </a:p>
          <a:p>
            <a:pPr lvl="1"/>
            <a:r>
              <a:rPr lang="en-US" sz="1200" b="0" i="0" u="none" strike="noStrike" kern="1200" dirty="0">
                <a:solidFill>
                  <a:schemeClr val="tx1"/>
                </a:solidFill>
                <a:effectLst/>
                <a:latin typeface="Intel Clear"/>
                <a:ea typeface="+mn-ea"/>
                <a:cs typeface="+mn-cs"/>
                <a:hlinkClick r:id="rId8"/>
              </a:rPr>
              <a:t>Gao Huang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Danlu Chen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Tianhong Li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1"/>
              </a:rPr>
              <a:t>Felix Wu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2"/>
              </a:rPr>
              <a:t>Laurens van der Maaten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3"/>
              </a:rPr>
              <a:t>Kilian Q. Weinberger</a:t>
            </a:r>
            <a:endParaRPr lang="en-US" sz="1200" b="0" i="0" u="none" strike="noStrike" kern="1200" dirty="0">
              <a:solidFill>
                <a:schemeClr val="tx1"/>
              </a:solidFill>
              <a:effectLst/>
              <a:latin typeface="Intel Clear"/>
              <a:ea typeface="+mn-ea"/>
              <a:cs typeface="+mn-cs"/>
            </a:endParaRPr>
          </a:p>
          <a:p>
            <a:pPr lvl="1"/>
            <a:endParaRPr lang="en-US" sz="1200" b="0" i="0" u="none" strike="noStrike" kern="1200" dirty="0">
              <a:solidFill>
                <a:schemeClr val="tx1"/>
              </a:solidFill>
              <a:effectLst/>
              <a:latin typeface="Intel Clear"/>
              <a:ea typeface="+mn-ea"/>
              <a:cs typeface="+mn-cs"/>
            </a:endParaRPr>
          </a:p>
          <a:p>
            <a:pPr lvl="1"/>
            <a:r>
              <a:rPr lang="en-US" sz="1200" b="1" kern="1200" dirty="0">
                <a:solidFill>
                  <a:schemeClr val="tx1"/>
                </a:solidFill>
                <a:effectLst/>
                <a:latin typeface="Intel Clear"/>
                <a:ea typeface="+mn-ea"/>
                <a:cs typeface="+mn-cs"/>
              </a:rPr>
              <a:t>Parsimonious Inference on Convolutional Neural Networks: Learning and applying on-line kernel activation rules</a:t>
            </a:r>
          </a:p>
          <a:p>
            <a:pPr lvl="1"/>
            <a:r>
              <a:rPr lang="en-US" sz="1200" b="0" kern="1200" dirty="0">
                <a:solidFill>
                  <a:schemeClr val="tx1"/>
                </a:solidFill>
                <a:effectLst/>
                <a:latin typeface="Intel Clear"/>
                <a:ea typeface="+mn-ea"/>
                <a:cs typeface="+mn-cs"/>
              </a:rPr>
              <a:t>I.</a:t>
            </a:r>
            <a:r>
              <a:rPr lang="en-US" sz="1200" b="1"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Theodorakopoulos</a:t>
            </a:r>
            <a:r>
              <a:rPr lang="en-US" sz="1200" kern="1200" dirty="0">
                <a:solidFill>
                  <a:schemeClr val="tx1"/>
                </a:solidFill>
                <a:effectLst/>
                <a:latin typeface="Intel Clear"/>
                <a:ea typeface="+mn-ea"/>
                <a:cs typeface="+mn-cs"/>
              </a:rPr>
              <a:t>, V. </a:t>
            </a:r>
            <a:r>
              <a:rPr lang="en-US" sz="1200" kern="1200" dirty="0" err="1">
                <a:solidFill>
                  <a:schemeClr val="tx1"/>
                </a:solidFill>
                <a:effectLst/>
                <a:latin typeface="Intel Clear"/>
                <a:ea typeface="+mn-ea"/>
                <a:cs typeface="+mn-cs"/>
              </a:rPr>
              <a:t>Pothos</a:t>
            </a:r>
            <a:r>
              <a:rPr lang="en-US" sz="1200" kern="1200" dirty="0">
                <a:solidFill>
                  <a:schemeClr val="tx1"/>
                </a:solidFill>
                <a:effectLst/>
                <a:latin typeface="Intel Clear"/>
                <a:ea typeface="+mn-ea"/>
                <a:cs typeface="+mn-cs"/>
              </a:rPr>
              <a:t>, D. </a:t>
            </a:r>
            <a:r>
              <a:rPr lang="en-US" sz="1200" kern="1200" dirty="0" err="1">
                <a:solidFill>
                  <a:schemeClr val="tx1"/>
                </a:solidFill>
                <a:effectLst/>
                <a:latin typeface="Intel Clear"/>
                <a:ea typeface="+mn-ea"/>
                <a:cs typeface="+mn-cs"/>
              </a:rPr>
              <a:t>Kastaniotis</a:t>
            </a:r>
            <a:r>
              <a:rPr lang="en-US" sz="1200" kern="1200" dirty="0">
                <a:solidFill>
                  <a:schemeClr val="tx1"/>
                </a:solidFill>
                <a:effectLst/>
                <a:latin typeface="Intel Clear"/>
                <a:ea typeface="+mn-ea"/>
                <a:cs typeface="+mn-cs"/>
              </a:rPr>
              <a:t> and N. Fragoulis1, </a:t>
            </a:r>
            <a:r>
              <a:rPr lang="en-US" sz="1200" kern="1200" dirty="0" err="1">
                <a:solidFill>
                  <a:schemeClr val="tx1"/>
                </a:solidFill>
                <a:effectLst/>
                <a:latin typeface="Intel Clear"/>
                <a:ea typeface="+mn-ea"/>
                <a:cs typeface="+mn-cs"/>
              </a:rPr>
              <a:t>Irida</a:t>
            </a:r>
            <a:r>
              <a:rPr lang="en-US" sz="1200" kern="1200" dirty="0">
                <a:solidFill>
                  <a:schemeClr val="tx1"/>
                </a:solidFill>
                <a:effectLst/>
                <a:latin typeface="Intel Clear"/>
                <a:ea typeface="+mn-ea"/>
                <a:cs typeface="+mn-cs"/>
              </a:rPr>
              <a:t> Labs S.A, January 2017</a:t>
            </a:r>
          </a:p>
          <a:p>
            <a:pPr lvl="1"/>
            <a:r>
              <a:rPr lang="en-US" sz="1200" b="0" i="0" kern="1200" dirty="0">
                <a:solidFill>
                  <a:schemeClr val="tx1"/>
                </a:solidFill>
                <a:effectLst/>
                <a:latin typeface="Intel Clear"/>
                <a:ea typeface="+mn-ea"/>
                <a:cs typeface="+mn-cs"/>
              </a:rPr>
              <a:t>Very cool paper and technique.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Intel Clear"/>
                <a:ea typeface="+mn-ea"/>
                <a:cs typeface="+mn-cs"/>
              </a:rPr>
              <a:t>Add small layers that learn which filters to use per input sample, and then enforce that during inference (</a:t>
            </a:r>
            <a:r>
              <a:rPr lang="en-US" sz="1200" kern="1200" dirty="0">
                <a:solidFill>
                  <a:schemeClr val="tx1"/>
                </a:solidFill>
                <a:effectLst/>
                <a:latin typeface="Intel Clear"/>
                <a:ea typeface="+mn-ea"/>
                <a:cs typeface="+mn-cs"/>
              </a:rPr>
              <a:t>LKAM module).</a:t>
            </a:r>
            <a:endParaRPr lang="en-US" sz="1200" b="0" i="0" kern="1200" dirty="0">
              <a:solidFill>
                <a:schemeClr val="tx1"/>
              </a:solidFill>
              <a:effectLst/>
              <a:latin typeface="Intel Clear"/>
              <a:ea typeface="+mn-ea"/>
              <a:cs typeface="+mn-cs"/>
            </a:endParaRPr>
          </a:p>
          <a:p>
            <a:pPr lvl="1"/>
            <a:endParaRPr lang="en-US" sz="1200" b="0" i="0" kern="1200" dirty="0">
              <a:solidFill>
                <a:schemeClr val="tx1"/>
              </a:solidFill>
              <a:effectLst/>
              <a:latin typeface="Intel Clear"/>
              <a:ea typeface="+mn-ea"/>
              <a:cs typeface="+mn-cs"/>
            </a:endParaRPr>
          </a:p>
        </p:txBody>
      </p:sp>
      <p:sp>
        <p:nvSpPr>
          <p:cNvPr id="4" name="Slide Number Placeholder 3"/>
          <p:cNvSpPr>
            <a:spLocks noGrp="1"/>
          </p:cNvSpPr>
          <p:nvPr>
            <p:ph type="sldNum" sz="quarter" idx="5"/>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323787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low-rank decomposition is to find an approximate tensor ^W that is close to W but facilitates more efficient computation.”</a:t>
            </a:r>
          </a:p>
          <a:p>
            <a:r>
              <a:rPr lang="en-US" dirty="0"/>
              <a:t>We end up with a dense computation.</a:t>
            </a:r>
          </a:p>
          <a:p>
            <a:r>
              <a:rPr lang="en-US" dirty="0"/>
              <a:t>The flow is similar to pruning: decompose – finetune (rinse/repeat).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SVD = </a:t>
            </a:r>
            <a:r>
              <a:rPr lang="en-US" sz="1200" b="0" i="0" kern="1200" dirty="0">
                <a:solidFill>
                  <a:schemeClr val="tx1"/>
                </a:solidFill>
                <a:effectLst/>
                <a:latin typeface="Intel Clear"/>
                <a:ea typeface="+mn-ea"/>
                <a:cs typeface="+mn-cs"/>
              </a:rPr>
              <a:t>Singular Value Decomposition</a:t>
            </a:r>
            <a:endParaRPr lang="en-US" dirty="0"/>
          </a:p>
          <a:p>
            <a:r>
              <a:rPr lang="en-US" dirty="0"/>
              <a:t>Truncated SVD: after </a:t>
            </a:r>
            <a:r>
              <a:rPr lang="en-US" sz="1200" b="0" i="0" kern="1200" dirty="0">
                <a:solidFill>
                  <a:schemeClr val="tx1"/>
                </a:solidFill>
                <a:effectLst/>
                <a:latin typeface="Intel Clear"/>
                <a:ea typeface="+mn-ea"/>
                <a:cs typeface="+mn-cs"/>
              </a:rPr>
              <a:t>singular value decomposition</a:t>
            </a:r>
            <a:r>
              <a:rPr lang="en-US" dirty="0"/>
              <a:t> take the largest </a:t>
            </a:r>
            <a:r>
              <a:rPr lang="en-US" sz="1200" b="0" i="0" kern="1200" dirty="0">
                <a:solidFill>
                  <a:schemeClr val="tx1"/>
                </a:solidFill>
                <a:effectLst/>
                <a:latin typeface="Intel Clear"/>
                <a:ea typeface="+mn-ea"/>
                <a:cs typeface="+mn-cs"/>
              </a:rPr>
              <a:t>t singular values and zero out the rest.</a:t>
            </a:r>
          </a:p>
          <a:p>
            <a:pPr marL="628650" lvl="1" indent="-171450" algn="l">
              <a:buFont typeface="Arial" panose="020B0604020202020204" pitchFamily="34" charset="0"/>
              <a:buChar char="•"/>
            </a:pPr>
            <a:r>
              <a:rPr lang="en-US" dirty="0"/>
              <a:t>“Truncated SVD reduces the parameter count from </a:t>
            </a:r>
            <a:r>
              <a:rPr lang="en-US" dirty="0" err="1"/>
              <a:t>mn</a:t>
            </a:r>
            <a:r>
              <a:rPr lang="en-US" dirty="0"/>
              <a:t> to t(m + n), which can be significant if t is much smaller than min(m, n).”</a:t>
            </a:r>
          </a:p>
          <a:p>
            <a:pPr marL="628650" lvl="1" indent="-171450" algn="l">
              <a:buFont typeface="Arial" panose="020B0604020202020204" pitchFamily="34" charset="0"/>
              <a:buChar char="•"/>
            </a:pPr>
            <a:r>
              <a:rPr lang="en-US" dirty="0"/>
              <a:t>FC: m*n MACs vs. (t * n + m * t) MACs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Intel Clear"/>
              <a:ea typeface="+mn-ea"/>
              <a:cs typeface="+mn-cs"/>
            </a:endParaRPr>
          </a:p>
          <a:p>
            <a:r>
              <a:rPr lang="en-US" b="1" dirty="0"/>
              <a:t>[9]:</a:t>
            </a:r>
            <a:r>
              <a:rPr lang="en-US" dirty="0"/>
              <a:t> “Low-rank factorization based techniques use matrix/tensor decomposition to estimate the informative parameters of the deep CNNs.”</a:t>
            </a:r>
            <a:endParaRPr lang="en-US" b="1" dirty="0"/>
          </a:p>
          <a:p>
            <a:r>
              <a:rPr lang="en-US" b="1" dirty="0"/>
              <a:t>[10]</a:t>
            </a:r>
            <a:r>
              <a:rPr lang="en-US" dirty="0"/>
              <a:t>: “Low rank matrix approximations (factorization) are a well-established mathematical minimization problem where the cost function is the fit between a given matrix and an approximating matrix under the constraint that it has a reduced rank. This is successfully used in a variety of applications. Generalized as a tensor decomposition the approximation form a non-convex optimization problem and is in general difficult to compute (Tai, 2015).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endParaRPr lang="en-US" sz="1200" b="1" i="0" kern="1200" dirty="0">
              <a:solidFill>
                <a:schemeClr val="tx1"/>
              </a:solidFill>
              <a:effectLst/>
              <a:latin typeface="Intel Clear"/>
              <a:ea typeface="+mn-ea"/>
              <a:cs typeface="+mn-cs"/>
            </a:endParaRPr>
          </a:p>
          <a:p>
            <a:pPr lvl="1"/>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[1] Speeding-up Convolutional Neural Networks Using Fine-tuned CP-Decomposition</a:t>
            </a:r>
          </a:p>
          <a:p>
            <a:pPr lvl="1"/>
            <a:r>
              <a:rPr lang="en-US" sz="1200" b="0" i="0" u="none" strike="noStrike" kern="1200" dirty="0">
                <a:solidFill>
                  <a:schemeClr val="tx1"/>
                </a:solidFill>
                <a:effectLst/>
                <a:latin typeface="Intel Clear"/>
                <a:ea typeface="+mn-ea"/>
                <a:cs typeface="+mn-cs"/>
                <a:hlinkClick r:id="rId3"/>
              </a:rPr>
              <a:t>Vadim Lebedev</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Yaroslav Ganin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Maksim Rakhuba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Ivan Oseledets</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7"/>
              </a:rPr>
              <a:t>Victor Lempitsky</a:t>
            </a:r>
            <a:endParaRPr lang="en-US" sz="1200" b="0" i="0" u="none" strike="noStrike"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/abs/1412.6553</a:t>
            </a:r>
          </a:p>
          <a:p>
            <a:pPr lvl="1"/>
            <a:r>
              <a:rPr lang="en-US" sz="1200" b="0" i="0" kern="1200" dirty="0">
                <a:solidFill>
                  <a:schemeClr val="tx1"/>
                </a:solidFill>
                <a:effectLst/>
                <a:latin typeface="Intel Clear"/>
                <a:ea typeface="+mn-ea"/>
                <a:cs typeface="+mn-cs"/>
              </a:rPr>
              <a:t>We propose a simple two-step approach for speeding up convolution layers within large convolutional neural networks based on tensor decomposition and discriminative fine-tuning. Given a layer, we use non-linear least squares to compute a low-rank </a:t>
            </a:r>
            <a:r>
              <a:rPr lang="en-US" sz="1200" b="1" i="0" kern="1200" dirty="0">
                <a:solidFill>
                  <a:schemeClr val="tx1"/>
                </a:solidFill>
                <a:effectLst/>
                <a:latin typeface="Intel Clear"/>
                <a:ea typeface="+mn-ea"/>
                <a:cs typeface="+mn-cs"/>
              </a:rPr>
              <a:t>CP-decomposition</a:t>
            </a:r>
            <a:r>
              <a:rPr lang="en-US" sz="1200" b="0" i="0" kern="1200" dirty="0">
                <a:solidFill>
                  <a:schemeClr val="tx1"/>
                </a:solidFill>
                <a:effectLst/>
                <a:latin typeface="Intel Clear"/>
                <a:ea typeface="+mn-ea"/>
                <a:cs typeface="+mn-cs"/>
              </a:rPr>
              <a:t> of the 4D convolution kernel tensor into a sum of a small number of rank-one tensors. At the second step, this decomposition is used to </a:t>
            </a:r>
            <a:r>
              <a:rPr lang="en-US" sz="1200" b="1" i="0" kern="1200" dirty="0">
                <a:solidFill>
                  <a:schemeClr val="tx1"/>
                </a:solidFill>
                <a:effectLst/>
                <a:latin typeface="Intel Clear"/>
                <a:ea typeface="+mn-ea"/>
                <a:cs typeface="+mn-cs"/>
              </a:rPr>
              <a:t>replace the original convolutional layer with a sequence of four convolutional layers</a:t>
            </a:r>
            <a:r>
              <a:rPr lang="en-US" sz="1200" b="0" i="0" kern="1200" dirty="0">
                <a:solidFill>
                  <a:schemeClr val="tx1"/>
                </a:solidFill>
                <a:effectLst/>
                <a:latin typeface="Intel Clear"/>
                <a:ea typeface="+mn-ea"/>
                <a:cs typeface="+mn-cs"/>
              </a:rPr>
              <a:t> with small kernels. After such replacement, the entire network is fine-tuned on the training data using standard backpropagation process. </a:t>
            </a:r>
            <a:endParaRPr lang="en-US" sz="1200" b="1" i="0" kern="1200" dirty="0">
              <a:solidFill>
                <a:schemeClr val="tx1"/>
              </a:solidFill>
              <a:effectLst/>
              <a:latin typeface="Intel Clear"/>
              <a:ea typeface="+mn-ea"/>
              <a:cs typeface="+mn-cs"/>
            </a:endParaRPr>
          </a:p>
          <a:p>
            <a:pPr lvl="1"/>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[2] Speeding up Convolutional Neural Networks with Low Rank Expansions</a:t>
            </a:r>
          </a:p>
          <a:p>
            <a:pPr lvl="1"/>
            <a:r>
              <a:rPr lang="en-US" sz="1200" b="0" i="0" u="none" strike="noStrike" kern="1200" dirty="0">
                <a:solidFill>
                  <a:schemeClr val="tx1"/>
                </a:solidFill>
                <a:effectLst/>
                <a:latin typeface="Intel Clear"/>
                <a:ea typeface="+mn-ea"/>
                <a:cs typeface="+mn-cs"/>
                <a:hlinkClick r:id="rId8"/>
              </a:rPr>
              <a:t>Max Jaderberg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9"/>
              </a:rPr>
              <a:t>Andrea Vedaldi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0"/>
              </a:rPr>
              <a:t>Andrew Zisserman</a:t>
            </a:r>
            <a:endParaRPr lang="en-US" sz="1200" b="0" i="0" u="none" strike="noStrike"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/abs/1405.3866</a:t>
            </a:r>
          </a:p>
          <a:p>
            <a:pPr lvl="1"/>
            <a:r>
              <a:rPr lang="en-US" sz="1200" b="0" i="0" kern="1200" dirty="0">
                <a:solidFill>
                  <a:schemeClr val="tx1"/>
                </a:solidFill>
                <a:effectLst/>
                <a:latin typeface="Intel Clear"/>
                <a:ea typeface="+mn-ea"/>
                <a:cs typeface="+mn-cs"/>
              </a:rPr>
              <a:t>In this work we present two simple schemes for drastically speeding up these layers. This is achieved by exploiting cross-channel or filter redundancy to construct a low rank basis of filters that are rank-1 in the spatial domain. Our methods are architecture agnostic, and can be easily applied to existing CPU and GPU convolutional frameworks for </a:t>
            </a:r>
            <a:r>
              <a:rPr lang="en-US" sz="1200" b="0" i="0" kern="1200" dirty="0" err="1">
                <a:solidFill>
                  <a:schemeClr val="tx1"/>
                </a:solidFill>
                <a:effectLst/>
                <a:latin typeface="Intel Clear"/>
                <a:ea typeface="+mn-ea"/>
                <a:cs typeface="+mn-cs"/>
              </a:rPr>
              <a:t>tuneable</a:t>
            </a:r>
            <a:r>
              <a:rPr lang="en-US" sz="1200" b="0" i="0" kern="1200" dirty="0">
                <a:solidFill>
                  <a:schemeClr val="tx1"/>
                </a:solidFill>
                <a:effectLst/>
                <a:latin typeface="Intel Clear"/>
                <a:ea typeface="+mn-ea"/>
                <a:cs typeface="+mn-cs"/>
              </a:rPr>
              <a:t> speedup performance.</a:t>
            </a:r>
          </a:p>
          <a:p>
            <a:pPr lvl="1"/>
            <a:r>
              <a:rPr lang="en-US" sz="1200" b="0" i="0" kern="1200" dirty="0">
                <a:solidFill>
                  <a:schemeClr val="tx1"/>
                </a:solidFill>
                <a:effectLst/>
                <a:latin typeface="Intel Clear"/>
                <a:ea typeface="+mn-ea"/>
                <a:cs typeface="+mn-cs"/>
              </a:rPr>
              <a:t>==&gt; </a:t>
            </a:r>
            <a:r>
              <a:rPr lang="en-US" sz="1200" b="1" i="0" kern="1200" dirty="0">
                <a:solidFill>
                  <a:schemeClr val="tx1"/>
                </a:solidFill>
                <a:effectLst/>
                <a:latin typeface="Intel Clear"/>
                <a:ea typeface="+mn-ea"/>
                <a:cs typeface="+mn-cs"/>
                <a:sym typeface="Wingdings" pitchFamily="2" charset="2"/>
              </a:rPr>
              <a:t>Two </a:t>
            </a:r>
            <a:r>
              <a:rPr lang="en-US" sz="1200" b="1" i="0" kern="1200" dirty="0" err="1">
                <a:solidFill>
                  <a:schemeClr val="tx1"/>
                </a:solidFill>
                <a:effectLst/>
                <a:latin typeface="Intel Clear"/>
                <a:ea typeface="+mn-ea"/>
                <a:cs typeface="+mn-cs"/>
                <a:sym typeface="Wingdings" pitchFamily="2" charset="2"/>
              </a:rPr>
              <a:t>variaitions</a:t>
            </a:r>
            <a:r>
              <a:rPr lang="en-US" sz="1200" b="1" i="0" kern="1200" dirty="0">
                <a:solidFill>
                  <a:schemeClr val="tx1"/>
                </a:solidFill>
                <a:effectLst/>
                <a:latin typeface="Intel Clear"/>
                <a:ea typeface="+mn-ea"/>
                <a:cs typeface="+mn-cs"/>
                <a:sym typeface="Wingdings" pitchFamily="2" charset="2"/>
              </a:rPr>
              <a:t> of Spatial </a:t>
            </a:r>
            <a:r>
              <a:rPr lang="en-US" sz="1200" b="1" i="0" kern="1200" dirty="0" err="1">
                <a:solidFill>
                  <a:schemeClr val="tx1"/>
                </a:solidFill>
                <a:effectLst/>
                <a:latin typeface="Intel Clear"/>
                <a:ea typeface="+mn-ea"/>
                <a:cs typeface="+mn-cs"/>
                <a:sym typeface="Wingdings" pitchFamily="2" charset="2"/>
              </a:rPr>
              <a:t>Decompostion</a:t>
            </a:r>
            <a:endParaRPr lang="en-US" sz="1200" b="1" i="0" kern="1200" dirty="0">
              <a:solidFill>
                <a:schemeClr val="tx1"/>
              </a:solidFill>
              <a:effectLst/>
              <a:latin typeface="Intel Clear"/>
              <a:ea typeface="+mn-ea"/>
              <a:cs typeface="+mn-cs"/>
            </a:endParaRPr>
          </a:p>
          <a:p>
            <a:pPr lvl="1"/>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[3] Accelerating Very Deep Convolutional Networks for Classification and Detection</a:t>
            </a:r>
          </a:p>
          <a:p>
            <a:pPr lvl="1"/>
            <a:r>
              <a:rPr lang="en-US" sz="1200" b="0" i="0" u="none" strike="noStrike" kern="1200" dirty="0">
                <a:solidFill>
                  <a:schemeClr val="tx1"/>
                </a:solidFill>
                <a:effectLst/>
                <a:latin typeface="Intel Clear"/>
                <a:ea typeface="+mn-ea"/>
                <a:cs typeface="+mn-cs"/>
                <a:hlinkClick r:id="rId11"/>
              </a:rPr>
              <a:t>Xiangyu Zhang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2"/>
              </a:rPr>
              <a:t>Jianhua Zou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3"/>
              </a:rPr>
              <a:t>Kaiming He</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4"/>
              </a:rPr>
              <a:t>Jian Sun</a:t>
            </a:r>
            <a:endParaRPr lang="en-US" sz="1200" b="0" i="0" kern="1200" dirty="0">
              <a:solidFill>
                <a:schemeClr val="tx1"/>
              </a:solidFill>
              <a:effectLst/>
              <a:latin typeface="Intel Clear"/>
              <a:ea typeface="+mn-ea"/>
              <a:cs typeface="+mn-cs"/>
            </a:endParaRPr>
          </a:p>
          <a:p>
            <a:pPr lvl="1"/>
            <a:r>
              <a:rPr lang="en-US" dirty="0"/>
              <a:t>https://</a:t>
            </a:r>
            <a:r>
              <a:rPr lang="en-US" dirty="0" err="1"/>
              <a:t>arxiv.org</a:t>
            </a:r>
            <a:r>
              <a:rPr lang="en-US" dirty="0"/>
              <a:t>/abs/1505.06798</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sym typeface="Wingdings" pitchFamily="2" charset="2"/>
              </a:rPr>
              <a:t>==&gt; </a:t>
            </a:r>
            <a:r>
              <a:rPr lang="en-US" sz="1200" b="1" i="0" kern="1200" dirty="0">
                <a:solidFill>
                  <a:schemeClr val="tx1"/>
                </a:solidFill>
                <a:effectLst/>
                <a:latin typeface="Intel Clear"/>
                <a:ea typeface="+mn-ea"/>
                <a:cs typeface="+mn-cs"/>
                <a:sym typeface="Wingdings" pitchFamily="2" charset="2"/>
              </a:rPr>
              <a:t>Channel Decomposition</a:t>
            </a:r>
          </a:p>
          <a:p>
            <a:pPr lvl="1"/>
            <a:endParaRPr lang="en-US" sz="1200" b="1" i="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Intel Clear"/>
                <a:ea typeface="+mn-ea"/>
                <a:cs typeface="+mn-cs"/>
              </a:rPr>
              <a:t>[4] Accelerating Convolutional Neural Networks for Mobile Applications</a:t>
            </a: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dl.acm.org</a:t>
            </a:r>
            <a:r>
              <a:rPr lang="en-US" sz="1200" b="0" i="0" kern="1200" dirty="0">
                <a:solidFill>
                  <a:schemeClr val="tx1"/>
                </a:solidFill>
                <a:effectLst/>
                <a:latin typeface="Intel Clear"/>
                <a:ea typeface="+mn-ea"/>
                <a:cs typeface="+mn-cs"/>
              </a:rPr>
              <a:t>/</a:t>
            </a:r>
            <a:r>
              <a:rPr lang="en-US" sz="1200" b="0" i="0" kern="1200" dirty="0" err="1">
                <a:solidFill>
                  <a:schemeClr val="tx1"/>
                </a:solidFill>
                <a:effectLst/>
                <a:latin typeface="Intel Clear"/>
                <a:ea typeface="+mn-ea"/>
                <a:cs typeface="+mn-cs"/>
              </a:rPr>
              <a:t>citation.cfm?id</a:t>
            </a:r>
            <a:r>
              <a:rPr lang="en-US" sz="1200" b="0" i="0" kern="1200" dirty="0">
                <a:solidFill>
                  <a:schemeClr val="tx1"/>
                </a:solidFill>
                <a:effectLst/>
                <a:latin typeface="Intel Clear"/>
                <a:ea typeface="+mn-ea"/>
                <a:cs typeface="+mn-cs"/>
              </a:rPr>
              <a:t>=2967280</a:t>
            </a:r>
          </a:p>
          <a:p>
            <a:pPr lvl="1"/>
            <a:r>
              <a:rPr lang="en-US" sz="1200" b="0" i="0" kern="1200" dirty="0">
                <a:solidFill>
                  <a:schemeClr val="tx1"/>
                </a:solidFill>
                <a:effectLst/>
                <a:latin typeface="Intel Clear"/>
                <a:ea typeface="+mn-ea"/>
                <a:cs typeface="+mn-cs"/>
              </a:rPr>
              <a:t>==&gt;</a:t>
            </a:r>
            <a:r>
              <a:rPr lang="en-US" sz="1200" b="1" i="0" kern="1200" dirty="0">
                <a:solidFill>
                  <a:schemeClr val="tx1"/>
                </a:solidFill>
                <a:effectLst/>
                <a:latin typeface="Intel Clear"/>
                <a:ea typeface="+mn-ea"/>
                <a:cs typeface="+mn-cs"/>
              </a:rPr>
              <a:t>Block Term Decomposition </a:t>
            </a:r>
            <a:r>
              <a:rPr lang="en-US" sz="1200" b="0" i="0" kern="1200" dirty="0">
                <a:solidFill>
                  <a:schemeClr val="tx1"/>
                </a:solidFill>
                <a:effectLst/>
                <a:latin typeface="Intel Clear"/>
                <a:ea typeface="+mn-ea"/>
                <a:cs typeface="+mn-cs"/>
              </a:rPr>
              <a:t>– low-rank and group sparse decomposition</a:t>
            </a:r>
          </a:p>
          <a:p>
            <a:pPr lvl="1"/>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[5] Exploiting Linear Structure Within Convolutional Networks for Efficient Evaluation</a:t>
            </a:r>
          </a:p>
          <a:p>
            <a:pPr lvl="1"/>
            <a:r>
              <a:rPr lang="en-US" sz="1200" b="0" i="0" u="none" strike="noStrike" kern="1200" dirty="0">
                <a:solidFill>
                  <a:schemeClr val="tx1"/>
                </a:solidFill>
                <a:effectLst/>
                <a:latin typeface="Intel Clear"/>
                <a:ea typeface="+mn-ea"/>
                <a:cs typeface="+mn-cs"/>
                <a:hlinkClick r:id="rId15"/>
              </a:rPr>
              <a:t>Emily Denton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6"/>
              </a:rPr>
              <a:t>Wojciech Zaremba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7"/>
              </a:rPr>
              <a:t>Joan Bruna</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8"/>
              </a:rPr>
              <a:t>Yann LeCun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19"/>
              </a:rPr>
              <a:t>Rob Fergus</a:t>
            </a:r>
            <a:endParaRPr lang="en-US" dirty="0"/>
          </a:p>
          <a:p>
            <a:pPr lvl="1"/>
            <a:br>
              <a:rPr lang="en-US" sz="1200" b="1" i="0" kern="1200" dirty="0">
                <a:solidFill>
                  <a:schemeClr val="tx1"/>
                </a:solidFill>
                <a:effectLst/>
                <a:latin typeface="Intel Clear"/>
                <a:ea typeface="+mn-ea"/>
                <a:cs typeface="+mn-cs"/>
              </a:rPr>
            </a:br>
            <a:r>
              <a:rPr lang="en-US" sz="1200" b="1" i="0" kern="1200" dirty="0">
                <a:solidFill>
                  <a:schemeClr val="tx1"/>
                </a:solidFill>
                <a:effectLst/>
                <a:latin typeface="Intel Clear"/>
                <a:ea typeface="+mn-ea"/>
                <a:cs typeface="+mn-cs"/>
              </a:rPr>
              <a:t>[6] Exploiting Local Structures with the Kronecker Layer in Convolutional Networks</a:t>
            </a:r>
          </a:p>
          <a:p>
            <a:pPr lvl="1"/>
            <a:r>
              <a:rPr lang="en-US" sz="1200" b="0" i="0" u="none" strike="noStrike" kern="1200" dirty="0">
                <a:solidFill>
                  <a:schemeClr val="tx1"/>
                </a:solidFill>
                <a:effectLst/>
                <a:latin typeface="Intel Clear"/>
                <a:ea typeface="+mn-ea"/>
                <a:cs typeface="+mn-cs"/>
                <a:hlinkClick r:id="rId20"/>
              </a:rPr>
              <a:t>Shuchang Zhou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1"/>
              </a:rPr>
              <a:t>Jia-Nan Wu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2"/>
              </a:rPr>
              <a:t>Yuxin Wu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3"/>
              </a:rPr>
              <a:t>Xinyu Zhou</a:t>
            </a:r>
            <a:endParaRPr lang="en-US" sz="1200" b="0" i="0" kern="1200" dirty="0">
              <a:solidFill>
                <a:schemeClr val="tx1"/>
              </a:solidFill>
              <a:effectLst/>
              <a:latin typeface="Intel Clear"/>
              <a:ea typeface="+mn-ea"/>
              <a:cs typeface="+mn-cs"/>
            </a:endParaRPr>
          </a:p>
          <a:p>
            <a:pPr lvl="1"/>
            <a:endParaRPr lang="en-US" dirty="0"/>
          </a:p>
          <a:p>
            <a:pPr lvl="1"/>
            <a:r>
              <a:rPr lang="en-US" sz="1200" b="1" i="0" kern="1200" dirty="0">
                <a:solidFill>
                  <a:schemeClr val="tx1"/>
                </a:solidFill>
                <a:effectLst/>
                <a:latin typeface="Intel Clear"/>
                <a:ea typeface="+mn-ea"/>
                <a:cs typeface="+mn-cs"/>
              </a:rPr>
              <a:t>[7] Compression of Deep Convolutional Neural Networks for Fast and Low Power Mobile Applications</a:t>
            </a:r>
          </a:p>
          <a:p>
            <a:pPr lvl="1"/>
            <a:r>
              <a:rPr lang="en-US" sz="1200" b="0" i="0" u="none" strike="noStrike" kern="1200" dirty="0">
                <a:solidFill>
                  <a:schemeClr val="tx1"/>
                </a:solidFill>
                <a:effectLst/>
                <a:latin typeface="Intel Clear"/>
                <a:ea typeface="+mn-ea"/>
                <a:cs typeface="+mn-cs"/>
                <a:hlinkClick r:id="rId24"/>
              </a:rPr>
              <a:t>Yong-Deok Kim</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5"/>
              </a:rPr>
              <a:t>Eunhyeok Park</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6"/>
              </a:rPr>
              <a:t>Sungjoo Yoo</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7"/>
              </a:rPr>
              <a:t>Taelim Choi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8"/>
              </a:rPr>
              <a:t>Lu Yang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29"/>
              </a:rPr>
              <a:t>Dongjun Shin</a:t>
            </a:r>
            <a:endParaRPr lang="en-US" sz="1200" b="0" i="0" kern="1200" dirty="0">
              <a:solidFill>
                <a:schemeClr val="tx1"/>
              </a:solidFill>
              <a:effectLst/>
              <a:latin typeface="Intel Clear"/>
              <a:ea typeface="+mn-ea"/>
              <a:cs typeface="+mn-cs"/>
            </a:endParaRPr>
          </a:p>
          <a:p>
            <a:pPr lvl="1"/>
            <a:r>
              <a:rPr lang="en-US" dirty="0"/>
              <a:t>https://</a:t>
            </a:r>
            <a:r>
              <a:rPr lang="en-US" dirty="0" err="1"/>
              <a:t>arxiv.org</a:t>
            </a:r>
            <a:r>
              <a:rPr lang="en-US" dirty="0"/>
              <a:t>/abs/1511.06530</a:t>
            </a:r>
          </a:p>
          <a:p>
            <a:pPr lvl="1"/>
            <a:r>
              <a:rPr lang="en-US" sz="1200" b="0" i="0" kern="1200" dirty="0">
                <a:solidFill>
                  <a:schemeClr val="tx1"/>
                </a:solidFill>
                <a:effectLst/>
                <a:latin typeface="Intel Clear"/>
                <a:ea typeface="+mn-ea"/>
                <a:cs typeface="+mn-cs"/>
              </a:rPr>
              <a:t>The proposed scheme consists of three steps: (1) rank selection with variational Bayesian matrix factorization, (2) </a:t>
            </a:r>
            <a:r>
              <a:rPr lang="en-US" sz="1200" b="1" i="0" kern="1200" dirty="0">
                <a:solidFill>
                  <a:schemeClr val="tx1"/>
                </a:solidFill>
                <a:effectLst/>
                <a:latin typeface="Intel Clear"/>
                <a:ea typeface="+mn-ea"/>
                <a:cs typeface="+mn-cs"/>
              </a:rPr>
              <a:t>Tucker decomposition </a:t>
            </a:r>
            <a:r>
              <a:rPr lang="en-US" sz="1200" b="0" i="0" kern="1200" dirty="0">
                <a:solidFill>
                  <a:schemeClr val="tx1"/>
                </a:solidFill>
                <a:effectLst/>
                <a:latin typeface="Intel Clear"/>
                <a:ea typeface="+mn-ea"/>
                <a:cs typeface="+mn-cs"/>
              </a:rPr>
              <a:t>on kernel tensor, and (3) fine-tuning to recover accumulated loss of accuracy</a:t>
            </a:r>
            <a:endParaRPr lang="en-US" dirty="0"/>
          </a:p>
          <a:p>
            <a:pPr lvl="1"/>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[8] Fast R-CNN </a:t>
            </a:r>
          </a:p>
          <a:p>
            <a:pPr lvl="1"/>
            <a:r>
              <a:rPr lang="en-US" sz="1200" b="0" i="0" u="none" strike="noStrike" kern="1200" dirty="0">
                <a:solidFill>
                  <a:schemeClr val="tx1"/>
                </a:solidFill>
                <a:effectLst/>
                <a:latin typeface="Intel Clear"/>
                <a:ea typeface="+mn-ea"/>
                <a:cs typeface="+mn-cs"/>
                <a:hlinkClick r:id="rId30"/>
              </a:rPr>
              <a:t>Ross Girshick</a:t>
            </a:r>
            <a:endParaRPr lang="en-US" sz="1200" b="0" i="0" u="none" strike="noStrike"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/abs/1504.08083</a:t>
            </a:r>
          </a:p>
          <a:p>
            <a:pPr lvl="1"/>
            <a:endParaRPr lang="en-US" sz="1200" b="0"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[9] A Survey of Model Compression and Acceleration for Deep Neural Networks</a:t>
            </a:r>
          </a:p>
          <a:p>
            <a:pPr lvl="1"/>
            <a:r>
              <a:rPr lang="en-US" sz="1200" b="0" i="0" u="none" strike="noStrike" kern="1200" dirty="0">
                <a:solidFill>
                  <a:schemeClr val="tx1"/>
                </a:solidFill>
                <a:effectLst/>
                <a:latin typeface="Intel Clear"/>
                <a:ea typeface="+mn-ea"/>
                <a:cs typeface="+mn-cs"/>
                <a:hlinkClick r:id="rId31"/>
              </a:rPr>
              <a:t>Yu Cheng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2"/>
              </a:rPr>
              <a:t>Duo 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3"/>
              </a:rPr>
              <a:t>Pan Zhou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4"/>
              </a:rPr>
              <a:t>Tao Zhang</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2017</a:t>
            </a: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/abs/1710.09282</a:t>
            </a:r>
          </a:p>
          <a:p>
            <a:pPr lvl="1"/>
            <a:endParaRPr lang="en-US" sz="1200" b="0"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[10] </a:t>
            </a:r>
            <a:r>
              <a:rPr lang="en-US" b="1" dirty="0"/>
              <a:t>Establishing Effective Techniques for Increasing Deep Neural Networks Inference Speed</a:t>
            </a:r>
          </a:p>
          <a:p>
            <a:pPr lvl="1"/>
            <a:r>
              <a:rPr lang="en-US" dirty="0"/>
              <a:t>ALBIN SUNESSON</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a:t>
            </a:r>
            <a:r>
              <a:rPr lang="en-US" sz="1200" b="0" i="0" kern="1200" dirty="0" err="1">
                <a:solidFill>
                  <a:schemeClr val="tx1"/>
                </a:solidFill>
                <a:effectLst/>
                <a:latin typeface="Intel Clear"/>
                <a:ea typeface="+mn-ea"/>
                <a:cs typeface="+mn-cs"/>
              </a:rPr>
              <a:t>www.nada.kth.se</a:t>
            </a:r>
            <a:r>
              <a:rPr lang="en-US" sz="1200" b="0" i="0" kern="1200" dirty="0">
                <a:solidFill>
                  <a:schemeClr val="tx1"/>
                </a:solidFill>
                <a:effectLst/>
                <a:latin typeface="Intel Clear"/>
                <a:ea typeface="+mn-ea"/>
                <a:cs typeface="+mn-cs"/>
              </a:rPr>
              <a:t>/~</a:t>
            </a:r>
            <a:r>
              <a:rPr lang="en-US" sz="1200" b="0" i="0" kern="1200" dirty="0" err="1">
                <a:solidFill>
                  <a:schemeClr val="tx1"/>
                </a:solidFill>
                <a:effectLst/>
                <a:latin typeface="Intel Clear"/>
                <a:ea typeface="+mn-ea"/>
                <a:cs typeface="+mn-cs"/>
              </a:rPr>
              <a:t>ann</a:t>
            </a:r>
            <a:r>
              <a:rPr lang="en-US" sz="1200" b="0" i="0" kern="1200" dirty="0">
                <a:solidFill>
                  <a:schemeClr val="tx1"/>
                </a:solidFill>
                <a:effectLst/>
                <a:latin typeface="Intel Clear"/>
                <a:ea typeface="+mn-ea"/>
                <a:cs typeface="+mn-cs"/>
              </a:rPr>
              <a:t>/</a:t>
            </a:r>
            <a:r>
              <a:rPr lang="en-US" sz="1200" b="0" i="0" kern="1200" dirty="0" err="1">
                <a:solidFill>
                  <a:schemeClr val="tx1"/>
                </a:solidFill>
                <a:effectLst/>
                <a:latin typeface="Intel Clear"/>
                <a:ea typeface="+mn-ea"/>
                <a:cs typeface="+mn-cs"/>
              </a:rPr>
              <a:t>exjobb</a:t>
            </a:r>
            <a:r>
              <a:rPr lang="en-US" sz="1200" b="0" i="0" kern="1200" dirty="0">
                <a:solidFill>
                  <a:schemeClr val="tx1"/>
                </a:solidFill>
                <a:effectLst/>
                <a:latin typeface="Intel Clear"/>
                <a:ea typeface="+mn-ea"/>
                <a:cs typeface="+mn-cs"/>
              </a:rPr>
              <a:t>/</a:t>
            </a:r>
            <a:r>
              <a:rPr lang="en-US" sz="1200" b="0" i="0" kern="1200" dirty="0" err="1">
                <a:solidFill>
                  <a:schemeClr val="tx1"/>
                </a:solidFill>
                <a:effectLst/>
                <a:latin typeface="Intel Clear"/>
                <a:ea typeface="+mn-ea"/>
                <a:cs typeface="+mn-cs"/>
              </a:rPr>
              <a:t>albin_sunesson.pdf</a:t>
            </a:r>
            <a:endParaRPr lang="en-US" sz="1200" b="0" i="0" kern="1200" dirty="0">
              <a:solidFill>
                <a:schemeClr val="tx1"/>
              </a:solidFill>
              <a:effectLst/>
              <a:latin typeface="Intel Clear"/>
              <a:ea typeface="+mn-ea"/>
              <a:cs typeface="+mn-cs"/>
            </a:endParaRPr>
          </a:p>
          <a:p>
            <a:pPr lvl="1"/>
            <a:endParaRPr lang="en-US" sz="1200" b="0"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[11] Low-Rank Tensor Decomposition via Multiple Reshaping and Reordering Operations</a:t>
            </a:r>
          </a:p>
          <a:p>
            <a:pPr lvl="1"/>
            <a:r>
              <a:rPr lang="en-US" sz="1200" b="0" i="0" u="none" strike="noStrike" kern="1200" dirty="0">
                <a:solidFill>
                  <a:schemeClr val="tx1"/>
                </a:solidFill>
                <a:effectLst/>
                <a:latin typeface="Intel Clear"/>
                <a:ea typeface="+mn-ea"/>
                <a:cs typeface="+mn-cs"/>
                <a:hlinkClick r:id="rId35"/>
              </a:rPr>
              <a:t>Chao Li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6"/>
              </a:rPr>
              <a:t>Mohammad Emtiyaz Khan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7"/>
              </a:rPr>
              <a:t>Shengli Xie</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38"/>
              </a:rPr>
              <a:t>Qibin Zhao</a:t>
            </a:r>
            <a:endParaRPr lang="en-US" sz="1200" b="0" i="0" kern="1200" dirty="0">
              <a:solidFill>
                <a:schemeClr val="tx1"/>
              </a:solidFill>
              <a:effectLst/>
              <a:latin typeface="Intel Clear"/>
              <a:ea typeface="+mn-ea"/>
              <a:cs typeface="+mn-cs"/>
            </a:endParaRPr>
          </a:p>
          <a:p>
            <a:pPr lvl="1"/>
            <a:r>
              <a:rPr lang="en-US" sz="1200" b="0" i="0" kern="1200" dirty="0">
                <a:solidFill>
                  <a:schemeClr val="tx1"/>
                </a:solidFill>
                <a:effectLst/>
                <a:latin typeface="Intel Clear"/>
                <a:ea typeface="+mn-ea"/>
                <a:cs typeface="+mn-cs"/>
              </a:rPr>
              <a:t>https://</a:t>
            </a:r>
            <a:r>
              <a:rPr lang="en-US" sz="1200" b="0" i="0" kern="1200" dirty="0" err="1">
                <a:solidFill>
                  <a:schemeClr val="tx1"/>
                </a:solidFill>
                <a:effectLst/>
                <a:latin typeface="Intel Clear"/>
                <a:ea typeface="+mn-ea"/>
                <a:cs typeface="+mn-cs"/>
              </a:rPr>
              <a:t>arxiv.org</a:t>
            </a:r>
            <a:r>
              <a:rPr lang="en-US" sz="1200" b="0" i="0" kern="1200" dirty="0">
                <a:solidFill>
                  <a:schemeClr val="tx1"/>
                </a:solidFill>
                <a:effectLst/>
                <a:latin typeface="Intel Clear"/>
                <a:ea typeface="+mn-ea"/>
                <a:cs typeface="+mn-cs"/>
              </a:rPr>
              <a:t>/pdf/1805.08465.pdf</a:t>
            </a:r>
          </a:p>
          <a:p>
            <a:pPr lvl="1"/>
            <a:endParaRPr lang="en-US" sz="1200" b="0" i="0" kern="1200" dirty="0">
              <a:solidFill>
                <a:schemeClr val="tx1"/>
              </a:solidFill>
              <a:effectLst/>
              <a:latin typeface="Intel Clear"/>
              <a:ea typeface="+mn-ea"/>
              <a:cs typeface="+mn-cs"/>
            </a:endParaRPr>
          </a:p>
          <a:p>
            <a:pPr lvl="1"/>
            <a:r>
              <a:rPr lang="en-US" dirty="0"/>
              <a:t>http://</a:t>
            </a:r>
            <a:r>
              <a:rPr lang="en-US" dirty="0" err="1"/>
              <a:t>langvillea.people.cofc.edu</a:t>
            </a:r>
            <a:r>
              <a:rPr lang="en-US" dirty="0"/>
              <a:t>/DISSECTION-LAB/Emmie%27sLSI-SVDModule/p5module.html</a:t>
            </a:r>
          </a:p>
          <a:p>
            <a:pPr lvl="1"/>
            <a:endParaRPr lang="en-US" dirty="0"/>
          </a:p>
          <a:p>
            <a:pPr lvl="1"/>
            <a:r>
              <a:rPr lang="en-US" dirty="0"/>
              <a:t>https://</a:t>
            </a:r>
            <a:r>
              <a:rPr lang="en-US" dirty="0" err="1"/>
              <a:t>towardsdatascience.com</a:t>
            </a:r>
            <a:r>
              <a:rPr lang="en-US" dirty="0"/>
              <a:t>/speeding-up-convolutional-neural-networks-240beac5e30f</a:t>
            </a:r>
          </a:p>
        </p:txBody>
      </p:sp>
      <p:sp>
        <p:nvSpPr>
          <p:cNvPr id="4" name="Slide Number Placeholder 3"/>
          <p:cNvSpPr>
            <a:spLocks noGrp="1"/>
          </p:cNvSpPr>
          <p:nvPr>
            <p:ph type="sldNum" sz="quarter" idx="5"/>
          </p:nvPr>
        </p:nvSpPr>
        <p:spPr/>
        <p:txBody>
          <a:bodyPr/>
          <a:lstStyle/>
          <a:p>
            <a:fld id="{D61C8689-8455-3546-ADF9-3B7273760F66}" type="slidenum">
              <a:rPr lang="en-US" smtClean="0"/>
              <a:pPr/>
              <a:t>31</a:t>
            </a:fld>
            <a:endParaRPr lang="en-US" dirty="0"/>
          </a:p>
        </p:txBody>
      </p:sp>
    </p:spTree>
    <p:extLst>
      <p:ext uri="{BB962C8B-B14F-4D97-AF65-F5344CB8AC3E}">
        <p14:creationId xmlns:p14="http://schemas.microsoft.com/office/powerpoint/2010/main" val="4292402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Intel Clear"/>
                <a:ea typeface="+mn-ea"/>
                <a:cs typeface="+mn-cs"/>
              </a:rPr>
              <a:t>This is an exciting and promising new direction.</a:t>
            </a:r>
          </a:p>
          <a:p>
            <a:r>
              <a:rPr lang="en-US" sz="1200" b="1" i="0" kern="1200" dirty="0">
                <a:solidFill>
                  <a:schemeClr val="tx1"/>
                </a:solidFill>
                <a:effectLst/>
                <a:latin typeface="Intel Clear"/>
                <a:ea typeface="+mn-ea"/>
                <a:cs typeface="+mn-cs"/>
              </a:rPr>
              <a:t>Automating compression in a short time will make compression scalable.</a:t>
            </a:r>
          </a:p>
          <a:p>
            <a:endParaRPr lang="en-US" sz="1200" b="1" i="0" kern="1200" dirty="0">
              <a:solidFill>
                <a:schemeClr val="tx1"/>
              </a:solidFill>
              <a:effectLst/>
              <a:latin typeface="Intel Clear"/>
              <a:ea typeface="+mn-ea"/>
              <a:cs typeface="+mn-cs"/>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Intel Clear"/>
                <a:ea typeface="+mn-ea"/>
                <a:cs typeface="+mn-cs"/>
              </a:rPr>
              <a:t>Resources:</a:t>
            </a:r>
            <a:br>
              <a:rPr lang="en-US" sz="1200" b="1" i="0" kern="1200" dirty="0">
                <a:solidFill>
                  <a:schemeClr val="tx1"/>
                </a:solidFill>
                <a:effectLst/>
                <a:latin typeface="Intel Clear"/>
                <a:ea typeface="+mn-ea"/>
                <a:cs typeface="+mn-cs"/>
              </a:rPr>
            </a:br>
            <a:endParaRPr lang="en-US" sz="1200" b="1" i="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AMC: </a:t>
            </a:r>
            <a:r>
              <a:rPr lang="en-US" sz="1200" b="1" i="0" kern="1200" dirty="0" err="1">
                <a:solidFill>
                  <a:schemeClr val="tx1"/>
                </a:solidFill>
                <a:effectLst/>
                <a:latin typeface="Intel Clear"/>
                <a:ea typeface="+mn-ea"/>
                <a:cs typeface="+mn-cs"/>
              </a:rPr>
              <a:t>AutoML</a:t>
            </a:r>
            <a:r>
              <a:rPr lang="en-US" sz="1200" b="1" i="0" kern="1200" dirty="0">
                <a:solidFill>
                  <a:schemeClr val="tx1"/>
                </a:solidFill>
                <a:effectLst/>
                <a:latin typeface="Intel Clear"/>
                <a:ea typeface="+mn-ea"/>
                <a:cs typeface="+mn-cs"/>
              </a:rPr>
              <a:t> for Model Compression and Acceleration on Mobile Devices</a:t>
            </a:r>
          </a:p>
          <a:p>
            <a:pPr lvl="1"/>
            <a:r>
              <a:rPr lang="en-US" sz="1200" b="0" i="0" u="none" strike="noStrike" kern="1200" dirty="0">
                <a:solidFill>
                  <a:schemeClr val="tx1"/>
                </a:solidFill>
                <a:effectLst/>
                <a:latin typeface="Intel Clear"/>
                <a:ea typeface="+mn-ea"/>
                <a:cs typeface="+mn-cs"/>
                <a:hlinkClick r:id="rId3"/>
              </a:rPr>
              <a:t>Yihui He</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4"/>
              </a:rPr>
              <a:t>Ji Lin</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5"/>
              </a:rPr>
              <a:t>Zhijian Liu</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6"/>
              </a:rPr>
              <a:t>Hanrui Wang</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7"/>
              </a:rPr>
              <a:t>Li-Jia Li</a:t>
            </a:r>
            <a:r>
              <a:rPr lang="en-US" sz="1200" b="0" i="0" kern="1200" dirty="0">
                <a:solidFill>
                  <a:schemeClr val="tx1"/>
                </a:solidFill>
                <a:effectLst/>
                <a:latin typeface="Intel Clear"/>
                <a:ea typeface="+mn-ea"/>
                <a:cs typeface="+mn-cs"/>
              </a:rPr>
              <a:t>, </a:t>
            </a:r>
            <a:r>
              <a:rPr lang="en-US" sz="1200" b="0" i="0" u="none" strike="noStrike" kern="1200" dirty="0">
                <a:solidFill>
                  <a:schemeClr val="tx1"/>
                </a:solidFill>
                <a:effectLst/>
                <a:latin typeface="Intel Clear"/>
                <a:ea typeface="+mn-ea"/>
                <a:cs typeface="+mn-cs"/>
                <a:hlinkClick r:id="rId8"/>
              </a:rPr>
              <a:t>Song Han</a:t>
            </a:r>
            <a:endParaRPr lang="en-US" sz="1200" b="0" i="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lvl="1"/>
            <a:r>
              <a:rPr lang="en-US" sz="1200" b="1" i="0" kern="1200" dirty="0">
                <a:solidFill>
                  <a:schemeClr val="tx1"/>
                </a:solidFill>
                <a:effectLst/>
                <a:latin typeface="Intel Clear"/>
                <a:ea typeface="+mn-ea"/>
                <a:cs typeface="+mn-cs"/>
              </a:rPr>
              <a:t>Auto Deep Compression by Reinforcement Learning Based Actor-Critic Structure</a:t>
            </a:r>
          </a:p>
          <a:p>
            <a:pPr lvl="1"/>
            <a:r>
              <a:rPr lang="en-US" sz="1200" b="0" i="0" u="none" strike="noStrike" kern="1200" dirty="0">
                <a:solidFill>
                  <a:schemeClr val="tx1"/>
                </a:solidFill>
                <a:effectLst/>
                <a:latin typeface="Intel Clear"/>
                <a:ea typeface="+mn-ea"/>
                <a:cs typeface="+mn-cs"/>
                <a:hlinkClick r:id="rId9"/>
              </a:rPr>
              <a:t>Hamed Hakkak</a:t>
            </a:r>
            <a:endParaRPr lang="en-US" sz="1200" b="0" i="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1" dirty="0"/>
              <a:t>Efficient Architecture Search by Network Transformation</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Han Cai1 , </a:t>
            </a:r>
            <a:r>
              <a:rPr lang="en-US" dirty="0" err="1"/>
              <a:t>Tianyao</a:t>
            </a:r>
            <a:r>
              <a:rPr lang="en-US" dirty="0"/>
              <a:t> Chen1 , </a:t>
            </a:r>
            <a:r>
              <a:rPr lang="en-US" dirty="0" err="1"/>
              <a:t>Weinan</a:t>
            </a:r>
            <a:r>
              <a:rPr lang="en-US" dirty="0"/>
              <a:t> Zhang1∗ , Yong Yu1 , Jun Wang2</a:t>
            </a:r>
            <a:endParaRPr lang="en-US" sz="1200" kern="1200" dirty="0">
              <a:solidFill>
                <a:schemeClr val="tx1"/>
              </a:solidFill>
              <a:effectLst/>
              <a:latin typeface="Intel Clear"/>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In this paper, </a:t>
            </a:r>
            <a:r>
              <a:rPr lang="en-US" b="1" dirty="0"/>
              <a:t>we propose a new framework toward efficient architecture search by exploring the architecture space based on the current network and reusing its weights</a:t>
            </a:r>
            <a:r>
              <a:rPr lang="en-US" dirty="0"/>
              <a:t>. We employ a reinforcement learning agent as the meta-controller, whose action is to grow the network depth or layer width with function-preserving transformations. As such, the previously validated networks can be reused for further exploration, thus saves a large amount of computational cost</a:t>
            </a:r>
            <a:endParaRPr lang="en-US" sz="1200" kern="1200" dirty="0">
              <a:solidFill>
                <a:schemeClr val="tx1"/>
              </a:solidFill>
              <a:effectLst/>
              <a:latin typeface="Intel Clear"/>
              <a:ea typeface="+mn-ea"/>
              <a:cs typeface="+mn-cs"/>
            </a:endParaRPr>
          </a:p>
          <a:p>
            <a:pPr lvl="1"/>
            <a:r>
              <a:rPr lang="en-US" dirty="0"/>
              <a:t>==&gt; This is not for compression, but its main idea will be reused by other research papers</a:t>
            </a:r>
          </a:p>
          <a:p>
            <a:pPr lvl="1"/>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Ashok, A., Rhinehart, N., </a:t>
            </a:r>
            <a:r>
              <a:rPr lang="en-US" sz="1200" kern="1200" dirty="0" err="1">
                <a:solidFill>
                  <a:schemeClr val="tx1"/>
                </a:solidFill>
                <a:effectLst/>
                <a:latin typeface="Intel Clear"/>
                <a:ea typeface="+mn-ea"/>
                <a:cs typeface="+mn-cs"/>
              </a:rPr>
              <a:t>Beainy</a:t>
            </a:r>
            <a:r>
              <a:rPr lang="en-US" sz="1200" kern="1200" dirty="0">
                <a:solidFill>
                  <a:schemeClr val="tx1"/>
                </a:solidFill>
                <a:effectLst/>
                <a:latin typeface="Intel Clear"/>
                <a:ea typeface="+mn-ea"/>
                <a:cs typeface="+mn-cs"/>
              </a:rPr>
              <a:t>, F., and </a:t>
            </a:r>
            <a:r>
              <a:rPr lang="en-US" sz="1200" kern="1200" dirty="0" err="1">
                <a:solidFill>
                  <a:schemeClr val="tx1"/>
                </a:solidFill>
                <a:effectLst/>
                <a:latin typeface="Intel Clear"/>
                <a:ea typeface="+mn-ea"/>
                <a:cs typeface="+mn-cs"/>
              </a:rPr>
              <a:t>Kitani</a:t>
            </a:r>
            <a:r>
              <a:rPr lang="en-US" sz="1200" kern="1200" dirty="0">
                <a:solidFill>
                  <a:schemeClr val="tx1"/>
                </a:solidFill>
                <a:effectLst/>
                <a:latin typeface="Intel Clear"/>
                <a:ea typeface="+mn-ea"/>
                <a:cs typeface="+mn-cs"/>
              </a:rPr>
              <a:t>, K. M.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N2N learning: Network to network compression via policy gradient reinforcement learning</a:t>
            </a:r>
            <a:r>
              <a:rPr lang="en-US" sz="1200" kern="1200" dirty="0">
                <a:solidFill>
                  <a:schemeClr val="tx1"/>
                </a:solidFill>
                <a:effectLst/>
                <a:latin typeface="Intel Clear"/>
                <a:ea typeface="+mn-ea"/>
                <a:cs typeface="+mn-cs"/>
              </a:rPr>
              <a:t>. ICLR, 2018.</a:t>
            </a:r>
          </a:p>
          <a:p>
            <a:pPr lvl="1"/>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32</a:t>
            </a:fld>
            <a:endParaRPr lang="en-US" dirty="0"/>
          </a:p>
        </p:txBody>
      </p:sp>
    </p:spTree>
    <p:extLst>
      <p:ext uri="{BB962C8B-B14F-4D97-AF65-F5344CB8AC3E}">
        <p14:creationId xmlns:p14="http://schemas.microsoft.com/office/powerpoint/2010/main" val="1769502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33</a:t>
            </a:fld>
            <a:endParaRPr lang="en-US" dirty="0"/>
          </a:p>
        </p:txBody>
      </p:sp>
    </p:spTree>
    <p:extLst>
      <p:ext uri="{BB962C8B-B14F-4D97-AF65-F5344CB8AC3E}">
        <p14:creationId xmlns:p14="http://schemas.microsoft.com/office/powerpoint/2010/main" val="1090150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34</a:t>
            </a:fld>
            <a:endParaRPr lang="en-US" dirty="0"/>
          </a:p>
        </p:txBody>
      </p:sp>
    </p:spTree>
    <p:extLst>
      <p:ext uri="{BB962C8B-B14F-4D97-AF65-F5344CB8AC3E}">
        <p14:creationId xmlns:p14="http://schemas.microsoft.com/office/powerpoint/2010/main" val="2828659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research done on DNN compression, but to make headway we need to select promising methods and understand how they perform on workloads from various domains – and compare them.  Besides their inference efficiency, we also want to understand if they are transferable and can they be automated or semi-automated.</a:t>
            </a:r>
          </a:p>
          <a:p>
            <a:r>
              <a:rPr lang="en-US" dirty="0"/>
              <a:t>We envision that once compression will be fully automatable, different compression policies and configurations will be required for certain domain-specific networks, for specific HW/SW and for different compression objectives. </a:t>
            </a:r>
          </a:p>
          <a:p>
            <a:endParaRPr lang="en-US" dirty="0"/>
          </a:p>
          <a:p>
            <a:r>
              <a:rPr lang="en-US" dirty="0"/>
              <a:t>We hope to make Distiller a widely used platform for compression research – perhaps with your help.</a:t>
            </a:r>
          </a:p>
          <a:p>
            <a:endParaRPr lang="en-US" dirty="0"/>
          </a:p>
          <a:p>
            <a:r>
              <a:rPr lang="en-US" sz="1200" b="0" i="0" kern="1200" dirty="0">
                <a:solidFill>
                  <a:schemeClr val="tx1"/>
                </a:solidFill>
                <a:effectLst/>
                <a:latin typeface="Intel Clear"/>
                <a:ea typeface="+mn-ea"/>
                <a:cs typeface="+mn-cs"/>
              </a:rPr>
              <a:t>Distiller is a research library for the community at large and is part of Intel AI Lab’s effort to help scientists and engineers train and deploy DL solutions, publish research, and reproduce the latest innovative algorithms from the AI community. We are currently working on adding more algorithms, more features, and more application domains.</a:t>
            </a:r>
          </a:p>
          <a:p>
            <a:r>
              <a:rPr lang="en-US" sz="1200" b="0" i="0" kern="1200" dirty="0">
                <a:solidFill>
                  <a:schemeClr val="tx1"/>
                </a:solidFill>
                <a:effectLst/>
                <a:latin typeface="Intel Clear"/>
                <a:ea typeface="+mn-ea"/>
                <a:cs typeface="+mn-cs"/>
              </a:rPr>
              <a:t>If you are actively researching or implementing DNN compression, we hope that you will find Distiller useful and fork it to implement your own research; we also encourage you to send us pull-requests of your work. You will be able to share your ideas, implementations, and bug fixes with other like-minded engineers and researchers—a benefit to all! We take </a:t>
            </a:r>
            <a:r>
              <a:rPr lang="en-US" sz="1200" b="0" i="0" u="none" strike="noStrike" kern="1200" dirty="0">
                <a:solidFill>
                  <a:schemeClr val="tx1"/>
                </a:solidFill>
                <a:effectLst/>
                <a:latin typeface="Intel Clear"/>
                <a:ea typeface="+mn-ea"/>
                <a:cs typeface="+mn-cs"/>
                <a:hlinkClick r:id="rId3"/>
              </a:rPr>
              <a:t>research reproducibility</a:t>
            </a:r>
            <a:r>
              <a:rPr lang="en-US" sz="1200" b="0" i="0" kern="1200" dirty="0">
                <a:solidFill>
                  <a:schemeClr val="tx1"/>
                </a:solidFill>
                <a:effectLst/>
                <a:latin typeface="Intel Clear"/>
                <a:ea typeface="+mn-ea"/>
                <a:cs typeface="+mn-cs"/>
              </a:rPr>
              <a:t> and transparency seriously, and we think that Distiller can be the virtual hub where researchers from across the globe share their implementations.</a:t>
            </a:r>
          </a:p>
          <a:p>
            <a:br>
              <a:rPr lang="en-US" dirty="0"/>
            </a:br>
            <a:r>
              <a:rPr lang="en-US" dirty="0"/>
              <a:t>Geek On.</a:t>
            </a:r>
          </a:p>
        </p:txBody>
      </p:sp>
      <p:sp>
        <p:nvSpPr>
          <p:cNvPr id="4" name="Slide Number Placeholder 3"/>
          <p:cNvSpPr>
            <a:spLocks noGrp="1"/>
          </p:cNvSpPr>
          <p:nvPr>
            <p:ph type="sldNum" sz="quarter" idx="5"/>
          </p:nvPr>
        </p:nvSpPr>
        <p:spPr/>
        <p:txBody>
          <a:bodyPr/>
          <a:lstStyle/>
          <a:p>
            <a:fld id="{D61C8689-8455-3546-ADF9-3B7273760F66}" type="slidenum">
              <a:rPr lang="en-US" smtClean="0"/>
              <a:pPr/>
              <a:t>35</a:t>
            </a:fld>
            <a:endParaRPr lang="en-US" dirty="0"/>
          </a:p>
        </p:txBody>
      </p:sp>
    </p:spTree>
    <p:extLst>
      <p:ext uri="{BB962C8B-B14F-4D97-AF65-F5344CB8AC3E}">
        <p14:creationId xmlns:p14="http://schemas.microsoft.com/office/powerpoint/2010/main" val="1115825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994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answer “why we compress”.</a:t>
            </a:r>
          </a:p>
          <a:p>
            <a:endParaRPr lang="en-US" dirty="0"/>
          </a:p>
          <a:p>
            <a:r>
              <a:rPr lang="en-US" dirty="0"/>
              <a:t>AI/DL is just making its way to many aspects of our lives and to every industry around us: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run AI on Drones, smart glasses and smart sensors, VR</a:t>
            </a:r>
          </a:p>
          <a:p>
            <a:pPr marL="171450" indent="-171450">
              <a:buFont typeface="Arial" panose="020B0604020202020204" pitchFamily="34" charset="0"/>
              <a:buChar char="•"/>
            </a:pPr>
            <a:r>
              <a:rPr lang="en-US"/>
              <a:t>These </a:t>
            </a:r>
            <a:r>
              <a:rPr lang="en-US" dirty="0"/>
              <a:t>environments are resource limited: </a:t>
            </a:r>
            <a:r>
              <a:rPr lang="en-US" sz="1200" kern="1200" dirty="0">
                <a:solidFill>
                  <a:schemeClr val="tx1"/>
                </a:solidFill>
                <a:effectLst/>
                <a:latin typeface="Intel Clear"/>
                <a:ea typeface="+mn-ea"/>
                <a:cs typeface="+mn-cs"/>
              </a:rPr>
              <a:t>e.g. storage and working memory, CPU, energy, bandwidth.</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in the cloud we are also concerned about power, latency and throughput.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Energy</a:t>
            </a:r>
            <a:r>
              <a:rPr lang="en-US" dirty="0"/>
              <a:t> is a major component of TCO (Total Cost of Ownership)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Thermal</a:t>
            </a:r>
            <a:r>
              <a:rPr lang="en-US" dirty="0"/>
              <a:t> – cooling requires space, infrastructure and energy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Latency</a:t>
            </a:r>
            <a:r>
              <a:rPr lang="en-US" dirty="0"/>
              <a:t> sensitive app (e.g. real time language translation)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Throughput</a:t>
            </a:r>
            <a:r>
              <a:rPr lang="en-US" dirty="0"/>
              <a:t> (e.g. video stream analysis)</a:t>
            </a:r>
          </a:p>
          <a:p>
            <a:endParaRPr lang="en-US" dirty="0"/>
          </a:p>
          <a:p>
            <a:r>
              <a:rPr lang="en-US" dirty="0"/>
              <a:t>In the foreseen future, applications will require </a:t>
            </a:r>
            <a:r>
              <a:rPr lang="en-US" b="1" dirty="0"/>
              <a:t>more compute power </a:t>
            </a:r>
            <a:r>
              <a:rPr lang="en-US" dirty="0"/>
              <a:t>as they evolve in “intelligence”.  The forces above, together with increasing compute requirements, will keep us trying to make DNNs more efficient.</a:t>
            </a: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2160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Efficient Inference is all about making these things happen: Faster, smaller, energy-efficient and with more throughput.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EI encompasses several aspects, which are sometimes inter-related (e.g. HW-specifics can affect algorithm configuration and even the choice of the algorithm), but in this presentation we will cover only </a:t>
            </a:r>
            <a:r>
              <a:rPr lang="en-US" b="1" dirty="0"/>
              <a:t>DNN Design &amp; Optimizations.</a:t>
            </a:r>
            <a:endParaRPr lang="en-US" dirty="0"/>
          </a:p>
          <a:p>
            <a:pPr marL="0" indent="0">
              <a:buFontTx/>
              <a:buNone/>
            </a:pPr>
            <a:endParaRPr lang="en-US" dirty="0"/>
          </a:p>
          <a:p>
            <a:pPr marL="171450" indent="-171450">
              <a:buFontTx/>
              <a:buChar char="-"/>
            </a:pPr>
            <a:endParaRPr lang="en-US" dirty="0"/>
          </a:p>
          <a:p>
            <a:pPr marL="171450" indent="-171450">
              <a:buFontTx/>
              <a:buChar char="-"/>
            </a:pPr>
            <a:r>
              <a:rPr lang="en-US" dirty="0"/>
              <a:t>Inference Latency grows with compute complexity </a:t>
            </a:r>
            <a:r>
              <a:rPr lang="en-US" dirty="0">
                <a:sym typeface="Wingdings" pitchFamily="2" charset="2"/>
              </a:rPr>
              <a:t> affects </a:t>
            </a:r>
            <a:r>
              <a:rPr lang="en-US" dirty="0" err="1">
                <a:sym typeface="Wingdings" pitchFamily="2" charset="2"/>
              </a:rPr>
              <a:t>realtime</a:t>
            </a:r>
            <a:r>
              <a:rPr lang="en-US" dirty="0">
                <a:sym typeface="Wingdings" pitchFamily="2" charset="2"/>
              </a:rPr>
              <a:t> apps</a:t>
            </a:r>
          </a:p>
          <a:p>
            <a:pPr marL="171450" indent="-171450">
              <a:buFontTx/>
              <a:buChar char="-"/>
            </a:pPr>
            <a:r>
              <a:rPr lang="en-US" dirty="0">
                <a:sym typeface="Wingdings" pitchFamily="2" charset="2"/>
              </a:rPr>
              <a:t>Compute complexity is mainly in Conv layers</a:t>
            </a:r>
          </a:p>
          <a:p>
            <a:pPr marL="171450" indent="-171450">
              <a:buFontTx/>
              <a:buChar char="-"/>
            </a:pPr>
            <a:r>
              <a:rPr lang="en-US" dirty="0" err="1">
                <a:sym typeface="Wingdings" pitchFamily="2" charset="2"/>
              </a:rPr>
              <a:t>Params</a:t>
            </a:r>
            <a:r>
              <a:rPr lang="en-US" dirty="0">
                <a:sym typeface="Wingdings" pitchFamily="2" charset="2"/>
              </a:rPr>
              <a:t> mostly in Linear layers (incl. RNNs)</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34387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5406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We divide </a:t>
            </a:r>
            <a:r>
              <a:rPr lang="en-US" b="1" dirty="0"/>
              <a:t>DNN Design &amp; Optimizations </a:t>
            </a:r>
            <a:r>
              <a:rPr lang="en-US" b="0" dirty="0"/>
              <a:t>to three categories of algorithm families.</a:t>
            </a: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Intel Clear"/>
                <a:ea typeface="+mn-ea"/>
                <a:cs typeface="+mn-cs"/>
              </a:rPr>
              <a:t>Architecture Search </a:t>
            </a:r>
            <a:r>
              <a:rPr lang="en-US" sz="1200" kern="1200" dirty="0">
                <a:solidFill>
                  <a:schemeClr val="tx1"/>
                </a:solidFill>
                <a:effectLst/>
                <a:latin typeface="Intel Clear"/>
                <a:ea typeface="+mn-ea"/>
                <a:cs typeface="+mn-cs"/>
              </a:rPr>
              <a:t>– we will not cover in this presentation.  It deals with a large topic of searching for efficient architectures.  This category is related to the other two categories because the knowledge of what makes an architecture efficient, is also relevant to compression.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Intel Clear"/>
                <a:ea typeface="+mn-ea"/>
                <a:cs typeface="+mn-cs"/>
              </a:rPr>
              <a:t>Manual architecture engineering -  For example </a:t>
            </a:r>
            <a:r>
              <a:rPr lang="en-US" sz="1200" kern="1200" dirty="0" err="1">
                <a:solidFill>
                  <a:schemeClr val="tx1"/>
                </a:solidFill>
                <a:effectLst/>
                <a:latin typeface="Intel Clear"/>
                <a:ea typeface="+mn-ea"/>
                <a:cs typeface="+mn-cs"/>
              </a:rPr>
              <a:t>SqueezeNet</a:t>
            </a:r>
            <a:r>
              <a:rPr lang="en-US" sz="1200" kern="1200" dirty="0">
                <a:solidFill>
                  <a:schemeClr val="tx1"/>
                </a:solidFill>
                <a:effectLst/>
                <a:latin typeface="Intel Clear"/>
                <a:ea typeface="+mn-ea"/>
                <a:cs typeface="+mn-cs"/>
              </a:rPr>
              <a:t>, </a:t>
            </a:r>
            <a:r>
              <a:rPr lang="en-US" sz="1200" kern="1200" dirty="0" err="1">
                <a:solidFill>
                  <a:schemeClr val="tx1"/>
                </a:solidFill>
                <a:effectLst/>
                <a:latin typeface="Intel Clear"/>
                <a:ea typeface="+mn-ea"/>
                <a:cs typeface="+mn-cs"/>
              </a:rPr>
              <a:t>MobileNets</a:t>
            </a:r>
            <a:r>
              <a:rPr lang="en-US" sz="1200" kern="1200" dirty="0">
                <a:solidFill>
                  <a:schemeClr val="tx1"/>
                </a:solidFill>
                <a:effectLst/>
                <a:latin typeface="Intel Clear"/>
                <a:ea typeface="+mn-ea"/>
                <a:cs typeface="+mn-cs"/>
              </a:rPr>
              <a:t> (depth-wise separable convolutions, with depth control).</a:t>
            </a:r>
          </a:p>
          <a:p>
            <a:endParaRPr lang="en-US" dirty="0"/>
          </a:p>
          <a:p>
            <a:r>
              <a:rPr lang="en-US" dirty="0"/>
              <a:t>Of course, there are algorithmic interactions between these methods (reuse etc.).</a:t>
            </a:r>
          </a:p>
          <a:p>
            <a:endParaRPr lang="en-US" dirty="0"/>
          </a:p>
          <a:p>
            <a:r>
              <a:rPr lang="en-US" dirty="0"/>
              <a:t>In this presentation, we will go on a quick journey through the main algorithms in each of these algorithm families.</a:t>
            </a:r>
          </a:p>
          <a:p>
            <a:endParaRPr lang="en-US"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343725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start with DNN Compression category, and with the family Parameter Pruning algorithms.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There is an interesting question: why do we even need compression?  Why can’t we train DNNs with the exact capacity and generalization from the beginning?</a:t>
            </a:r>
          </a:p>
          <a:p>
            <a:r>
              <a:rPr lang="en-US" dirty="0"/>
              <a:t>This relates to AGP, ADC and the lottery ticket hypothesis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231501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Pruning dates back at least to 1990 with </a:t>
            </a:r>
            <a:r>
              <a:rPr lang="en-US" dirty="0" err="1"/>
              <a:t>LeCun’s</a:t>
            </a:r>
            <a:r>
              <a:rPr lang="en-US" dirty="0"/>
              <a:t> OBD (Brain Damage)</a:t>
            </a:r>
          </a:p>
          <a:p>
            <a:r>
              <a:rPr lang="en-US" dirty="0"/>
              <a:t>Sparsity is a measure of the number of absolute zeros in a tensor.  Inducing sparsity in the parameters means “creating” absolute zeros in our parameter tensors.</a:t>
            </a:r>
          </a:p>
          <a:p>
            <a:endParaRPr lang="en-US" dirty="0"/>
          </a:p>
          <a:p>
            <a:r>
              <a:rPr lang="en-US" dirty="0"/>
              <a:t>We won’t be talking about activation sparsity.</a:t>
            </a:r>
          </a:p>
          <a:p>
            <a:r>
              <a:rPr lang="en-US" dirty="0"/>
              <a:t>Pruning parameters and pruning neurons are closely related.  The animation shows that the removal of all incoming (or outgoing) connections of a neuron, essentially removes that neuron.</a:t>
            </a:r>
          </a:p>
          <a:p>
            <a:r>
              <a:rPr lang="en-US" dirty="0"/>
              <a:t>An NN operation’s parameters are learned: weights and biases.  We rarely prune biases, because biases are few and they have a large impact on the output. </a:t>
            </a:r>
          </a:p>
          <a:p>
            <a:r>
              <a:rPr lang="en-US" dirty="0"/>
              <a:t>“Connections” are the same as the weights, just a different name.</a:t>
            </a:r>
          </a:p>
          <a:p>
            <a:r>
              <a:rPr lang="en-US" dirty="0"/>
              <a:t>Removing connections means that they pass no information: both in the forward (removed connections are assigned a permanent value of zero) and backward (gradients do not flow through these connections) passes.</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3198074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grpSp>
        <p:nvGrpSpPr>
          <p:cNvPr id="5" name="Group 4"/>
          <p:cNvGrpSpPr/>
          <p:nvPr userDrawn="1"/>
        </p:nvGrpSpPr>
        <p:grpSpPr>
          <a:xfrm>
            <a:off x="451797" y="383169"/>
            <a:ext cx="2771193" cy="829850"/>
            <a:chOff x="2259103" y="1830030"/>
            <a:chExt cx="4155143" cy="1244282"/>
          </a:xfrm>
        </p:grpSpPr>
        <p:pic>
          <p:nvPicPr>
            <p:cNvPr id="7"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8" name="Picture 7"/>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pic>
        <p:nvPicPr>
          <p:cNvPr id="8" name="Picture 7">
            <a:extLst>
              <a:ext uri="{FF2B5EF4-FFF2-40B4-BE49-F238E27FC236}">
                <a16:creationId xmlns:a16="http://schemas.microsoft.com/office/drawing/2014/main" id="{01EE2F71-FE4E-0B4D-B212-A085451430B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0" y="104240"/>
            <a:ext cx="9144000" cy="5029200"/>
          </a:xfrm>
          <a:prstGeom prst="rect">
            <a:avLst/>
          </a:prstGeom>
        </p:spPr>
      </p:pic>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030348" y="1837107"/>
            <a:ext cx="2229341" cy="1479167"/>
          </a:xfrm>
          <a:prstGeom prst="rect">
            <a:avLst/>
          </a:prstGeom>
        </p:spPr>
      </p:pic>
      <p:sp>
        <p:nvSpPr>
          <p:cNvPr id="7" name="TextBox 6">
            <a:extLst>
              <a:ext uri="{FF2B5EF4-FFF2-40B4-BE49-F238E27FC236}">
                <a16:creationId xmlns:a16="http://schemas.microsoft.com/office/drawing/2014/main" id="{183A21A0-7B05-CF48-8B34-56B2784FD7A3}"/>
              </a:ext>
            </a:extLst>
          </p:cNvPr>
          <p:cNvSpPr txBox="1"/>
          <p:nvPr userDrawn="1"/>
        </p:nvSpPr>
        <p:spPr>
          <a:xfrm>
            <a:off x="4492404" y="2491038"/>
            <a:ext cx="2871433" cy="346401"/>
          </a:xfrm>
          <a:prstGeom prst="rect">
            <a:avLst/>
          </a:prstGeom>
          <a:noFill/>
        </p:spPr>
        <p:txBody>
          <a:bodyPr vert="horz" wrap="square" lIns="0" tIns="0" rIns="0" bIns="0" rtlCol="0" anchor="ctr">
            <a:noAutofit/>
          </a:bodyPr>
          <a:lstStyle/>
          <a:p>
            <a:pPr>
              <a:lnSpc>
                <a:spcPct val="70000"/>
              </a:lnSpc>
            </a:pPr>
            <a:r>
              <a:rPr lang="en-US" sz="54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Artificial </a:t>
            </a:r>
          </a:p>
          <a:p>
            <a:pPr>
              <a:lnSpc>
                <a:spcPct val="70000"/>
              </a:lnSpc>
            </a:pPr>
            <a:r>
              <a:rPr lang="en-US" sz="54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intelligence</a:t>
            </a:r>
          </a:p>
        </p:txBody>
      </p:sp>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14748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solidFill>
                  <a:prstClr val="black"/>
                </a:solidFill>
              </a:rPr>
              <a:pPr/>
              <a:t>‹#›</a:t>
            </a:fld>
            <a:endParaRPr lang="en-US" dirty="0">
              <a:solidFill>
                <a:prstClr val="black"/>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eaLnBrk="0" fontAlgn="base" hangingPunct="0">
              <a:spcBef>
                <a:spcPct val="50000"/>
              </a:spcBef>
              <a:spcAft>
                <a:spcPct val="0"/>
              </a:spcAft>
            </a:pPr>
            <a:fld id="{FD44707B-D922-47D5-BD24-D96E91B70543}" type="slidenum">
              <a:rPr>
                <a:solidFill>
                  <a:prstClr val="black"/>
                </a:solidFill>
              </a:rPr>
              <a:pPr eaLnBrk="0" fontAlgn="base" hangingPunct="0">
                <a:spcBef>
                  <a:spcPct val="50000"/>
                </a:spcBef>
                <a:spcAft>
                  <a:spcPct val="0"/>
                </a:spcAft>
              </a:pPr>
              <a:t>‹#›</a:t>
            </a:fld>
            <a:endParaRPr dirty="0">
              <a:solidFill>
                <a:prstClr val="black"/>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687" y="470006"/>
            <a:ext cx="1765082" cy="832104"/>
          </a:xfrm>
          <a:prstGeom prst="rect">
            <a:avLst/>
          </a:prstGeom>
        </p:spPr>
      </p:pic>
    </p:spTree>
    <p:extLst>
      <p:ext uri="{BB962C8B-B14F-4D97-AF65-F5344CB8AC3E}">
        <p14:creationId xmlns:p14="http://schemas.microsoft.com/office/powerpoint/2010/main" val="18335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68861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12331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1076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16161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157025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76642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35219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97246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332874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27778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15739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43115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459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1617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7075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409217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86653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8885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022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9243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16939963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FEE42-4E3F-9942-A76D-80509E14F6D2}"/>
              </a:ext>
            </a:extLst>
          </p:cNvPr>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DA0B19B-CC1D-EF4F-8DAA-8C17F1D49358}"/>
              </a:ext>
            </a:extLst>
          </p:cNvPr>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8032698" y="4833473"/>
            <a:ext cx="523706" cy="246888"/>
          </a:xfrm>
          <a:prstGeom prst="rect">
            <a:avLst/>
          </a:prstGeom>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4" name="TextBox 3"/>
          <p:cNvSpPr txBox="1"/>
          <p:nvPr/>
        </p:nvSpPr>
        <p:spPr>
          <a:xfrm>
            <a:off x="8718551" y="4866837"/>
            <a:ext cx="425449" cy="169277"/>
          </a:xfrm>
          <a:prstGeom prst="rect">
            <a:avLst/>
          </a:prstGeom>
          <a:noFill/>
        </p:spPr>
        <p:txBody>
          <a:bodyPr vert="horz" wrap="square" lIns="0" tIns="0" rIns="0" bIns="0" rtlCol="0" anchor="ctr">
            <a:spAutoFit/>
          </a:bodyPr>
          <a:lstStyle/>
          <a:p>
            <a:pPr algn="ctr"/>
            <a:fld id="{6DD6346F-5C47-B04D-A849-00D71DC52D86}" type="slidenum">
              <a:rPr lang="en-US" sz="1100" smtClean="0">
                <a:solidFill>
                  <a:schemeClr val="bg1"/>
                </a:solidFill>
              </a:rPr>
              <a:t>‹#›</a:t>
            </a:fld>
            <a:endParaRPr lang="en-US" sz="1100" dirty="0" err="1">
              <a:solidFill>
                <a:schemeClr val="bg1"/>
              </a:solidFill>
            </a:endParaRPr>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1"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8" r:id="rId27"/>
    <p:sldLayoutId id="2147483730" r:id="rId28"/>
    <p:sldLayoutId id="2147483731" r:id="rId29"/>
    <p:sldLayoutId id="2147483824" r:id="rId30"/>
    <p:sldLayoutId id="2147483895" r:id="rId31"/>
    <p:sldLayoutId id="2147483896" r:id="rId32"/>
    <p:sldLayoutId id="2147483897" r:id="rId33"/>
    <p:sldLayoutId id="2147483898" r:id="rId34"/>
    <p:sldLayoutId id="2147483899" r:id="rId35"/>
    <p:sldLayoutId id="2147483903" r:id="rId36"/>
    <p:sldLayoutId id="2147483905" r:id="rId37"/>
    <p:sldLayoutId id="2147483907" r:id="rId38"/>
    <p:sldLayoutId id="2147483908"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7" r:id="rId49"/>
    <p:sldLayoutId id="2147483889" r:id="rId50"/>
    <p:sldLayoutId id="2147483890" r:id="rId51"/>
    <p:sldLayoutId id="2147483909"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1.tiff"/><Relationship Id="rId4" Type="http://schemas.openxmlformats.org/officeDocument/2006/relationships/hyperlink" Target="https://github.com/NervanaSystems/distiller/blob/master/jupyter/sensitivity_analysis.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tiff"/><Relationship Id="rId4" Type="http://schemas.openxmlformats.org/officeDocument/2006/relationships/image" Target="../media/image34.tiff"/></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6.tiff"/></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tiff"/><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tiff"/><Relationship Id="rId5" Type="http://schemas.openxmlformats.org/officeDocument/2006/relationships/image" Target="../media/image38.tif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hyperlink" Target="https://github.com/NervanaSystems/distill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hyperlink" Target="https://github.com/NervanaSystems/distiller"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mailto:guy.jacob@intel.com" TargetMode="External"/><Relationship Id="rId5" Type="http://schemas.openxmlformats.org/officeDocument/2006/relationships/hyperlink" Target="mailto:neta.zmora@intel.com" TargetMode="Externa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tiff"/><Relationship Id="rId3" Type="http://schemas.openxmlformats.org/officeDocument/2006/relationships/image" Target="../media/image14.pn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B6A0F6-0C72-7E48-ADCE-DF550FA16179}"/>
              </a:ext>
            </a:extLst>
          </p:cNvPr>
          <p:cNvPicPr>
            <a:picLocks noChangeAspect="1"/>
          </p:cNvPicPr>
          <p:nvPr/>
        </p:nvPicPr>
        <p:blipFill>
          <a:blip r:embed="rId3"/>
          <a:stretch>
            <a:fillRect/>
          </a:stretch>
        </p:blipFill>
        <p:spPr>
          <a:xfrm>
            <a:off x="4589930" y="0"/>
            <a:ext cx="4546600" cy="5143500"/>
          </a:xfrm>
          <a:prstGeom prst="rect">
            <a:avLst/>
          </a:prstGeom>
        </p:spPr>
      </p:pic>
      <p:sp>
        <p:nvSpPr>
          <p:cNvPr id="8" name="Subtitle 2"/>
          <p:cNvSpPr txBox="1">
            <a:spLocks/>
          </p:cNvSpPr>
          <p:nvPr/>
        </p:nvSpPr>
        <p:spPr>
          <a:xfrm>
            <a:off x="455613" y="3941063"/>
            <a:ext cx="6330212" cy="494581"/>
          </a:xfrm>
          <a:prstGeom prst="rect">
            <a:avLst/>
          </a:prstGeom>
        </p:spPr>
        <p:txBody>
          <a:bodyPr vert="horz" lIns="0" tIns="0" rIns="0" bIns="0" rtlCol="0" anchor="t"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600" b="0" i="0" kern="1200" baseline="0">
                <a:solidFill>
                  <a:srgbClr val="F3D54E"/>
                </a:solidFill>
                <a:latin typeface="Intel Clear"/>
                <a:ea typeface="+mn-ea"/>
                <a:cs typeface="Intel Clear"/>
              </a:defRPr>
            </a:lvl1pPr>
            <a:lvl2pPr marL="457200" indent="0" algn="l" defTabSz="457200" rtl="0" eaLnBrk="1" latinLnBrk="0" hangingPunct="1">
              <a:spcBef>
                <a:spcPts val="1200"/>
              </a:spcBef>
              <a:buFont typeface="Wingdings" charset="2"/>
              <a:buNone/>
              <a:defRPr sz="1800" kern="1200" baseline="0">
                <a:solidFill>
                  <a:schemeClr val="tx1">
                    <a:tint val="75000"/>
                  </a:schemeClr>
                </a:solidFill>
                <a:latin typeface="+mn-lt"/>
                <a:ea typeface="+mn-ea"/>
                <a:cs typeface="Intel Clear" panose="020B0604020203020204" pitchFamily="34" charset="0"/>
              </a:defRPr>
            </a:lvl2pPr>
            <a:lvl3pPr marL="914400" indent="0" algn="l" defTabSz="457200" rtl="0" eaLnBrk="1" latinLnBrk="0" hangingPunct="1">
              <a:spcBef>
                <a:spcPts val="800"/>
              </a:spcBef>
              <a:buFont typeface="Intel Clear" panose="020B0604020203020204" pitchFamily="34" charset="0"/>
              <a:buNone/>
              <a:defRPr sz="1600" kern="1200">
                <a:solidFill>
                  <a:schemeClr val="tx1">
                    <a:tint val="75000"/>
                  </a:schemeClr>
                </a:solidFill>
                <a:latin typeface="+mn-lt"/>
                <a:ea typeface="+mn-ea"/>
                <a:cs typeface="Intel Clear" panose="020B0604020203020204" pitchFamily="34" charset="0"/>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Intel Clear" panose="020B0604020203020204" pitchFamily="34" charset="0"/>
              </a:defRPr>
            </a:lvl4pPr>
            <a:lvl5pPr marL="1828800" indent="0" algn="l" defTabSz="457200" rtl="0" eaLnBrk="1" latinLnBrk="0" hangingPunct="1">
              <a:spcBef>
                <a:spcPct val="20000"/>
              </a:spcBef>
              <a:buFont typeface="Intel Clear" panose="020B0604020203020204" pitchFamily="34" charset="0"/>
              <a:buNone/>
              <a:defRPr sz="1400" kern="1200">
                <a:solidFill>
                  <a:schemeClr val="tx1">
                    <a:tint val="75000"/>
                  </a:schemeClr>
                </a:solidFill>
                <a:latin typeface="+mn-lt"/>
                <a:ea typeface="+mn-ea"/>
                <a:cs typeface="Intel Clear" panose="020B0604020203020204" pitchFamily="34" charset="0"/>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sz="1800" b="1" dirty="0"/>
              <a:t>Neta Zmora</a:t>
            </a:r>
          </a:p>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sz="1800" b="1" dirty="0"/>
              <a:t>Principal Engineer, Intel AI Lab</a:t>
            </a:r>
          </a:p>
        </p:txBody>
      </p:sp>
      <p:sp>
        <p:nvSpPr>
          <p:cNvPr id="3" name="Rectangle 2"/>
          <p:cNvSpPr/>
          <p:nvPr/>
        </p:nvSpPr>
        <p:spPr>
          <a:xfrm>
            <a:off x="337930" y="1585977"/>
            <a:ext cx="8302488" cy="1708160"/>
          </a:xfrm>
          <a:prstGeom prst="rect">
            <a:avLst/>
          </a:prstGeom>
        </p:spPr>
        <p:txBody>
          <a:bodyPr wrap="square">
            <a:spAutoFit/>
          </a:bodyPr>
          <a:lstStyle/>
          <a:p>
            <a:pPr lvl="0">
              <a:defRPr/>
            </a:pPr>
            <a:r>
              <a:rPr lang="en-US" sz="6500" dirty="0">
                <a:solidFill>
                  <a:prstClr val="white"/>
                </a:solidFill>
                <a:latin typeface="Intel Clear Pro" panose="020B0804020202060201" pitchFamily="34" charset="0"/>
                <a:ea typeface="Intel Clear"/>
                <a:cs typeface="Intel Clear Pro" panose="020B0804020202060201" pitchFamily="34" charset="0"/>
              </a:rPr>
              <a:t>Neural Network distiller</a:t>
            </a:r>
          </a:p>
          <a:p>
            <a:pPr lvl="0">
              <a:defRPr/>
            </a:pPr>
            <a:r>
              <a:rPr lang="en-US" sz="3600" dirty="0">
                <a:solidFill>
                  <a:schemeClr val="accent2"/>
                </a:solidFill>
                <a:latin typeface="Intel Clear Pro" panose="020B0804020202060201" pitchFamily="34" charset="0"/>
                <a:ea typeface="Intel Clear"/>
                <a:cs typeface="Intel Clear Pro" panose="020B0804020202060201" pitchFamily="34" charset="0"/>
              </a:rPr>
              <a:t>A MODEL COMPRESSION RESEARCH LIBRARY</a:t>
            </a:r>
            <a:endParaRPr kumimoji="0" lang="en-US" sz="3600" b="0" i="0" u="none" strike="noStrike" kern="1200" cap="none" spc="0" normalizeH="0" baseline="0" noProof="0" dirty="0">
              <a:ln>
                <a:noFill/>
              </a:ln>
              <a:solidFill>
                <a:prstClr val="white"/>
              </a:solidFill>
              <a:effectLst/>
              <a:uLnTx/>
              <a:uFillTx/>
              <a:latin typeface="Intel Clear"/>
              <a:ea typeface="+mn-ea"/>
              <a:cs typeface="+mn-cs"/>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7930" y="377599"/>
            <a:ext cx="1989151" cy="937736"/>
          </a:xfrm>
          <a:prstGeom prst="rect">
            <a:avLst/>
          </a:prstGeom>
        </p:spPr>
      </p:pic>
      <p:sp>
        <p:nvSpPr>
          <p:cNvPr id="7" name="Subtitle 2">
            <a:extLst>
              <a:ext uri="{FF2B5EF4-FFF2-40B4-BE49-F238E27FC236}">
                <a16:creationId xmlns:a16="http://schemas.microsoft.com/office/drawing/2014/main" id="{BE54DFFC-DFFA-0349-B772-8EDC3E93CD49}"/>
              </a:ext>
            </a:extLst>
          </p:cNvPr>
          <p:cNvSpPr txBox="1">
            <a:spLocks/>
          </p:cNvSpPr>
          <p:nvPr/>
        </p:nvSpPr>
        <p:spPr>
          <a:xfrm>
            <a:off x="6076937" y="3941062"/>
            <a:ext cx="2893103" cy="494581"/>
          </a:xfrm>
          <a:prstGeom prst="rect">
            <a:avLst/>
          </a:prstGeom>
        </p:spPr>
        <p:txBody>
          <a:bodyPr vert="horz" lIns="0" tIns="0" rIns="0" bIns="0" rtlCol="0" anchor="t"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600" b="0" i="0" kern="1200" baseline="0">
                <a:solidFill>
                  <a:srgbClr val="F3D54E"/>
                </a:solidFill>
                <a:latin typeface="Intel Clear"/>
                <a:ea typeface="+mn-ea"/>
                <a:cs typeface="Intel Clear"/>
              </a:defRPr>
            </a:lvl1pPr>
            <a:lvl2pPr marL="457200" indent="0" algn="l" defTabSz="457200" rtl="0" eaLnBrk="1" latinLnBrk="0" hangingPunct="1">
              <a:spcBef>
                <a:spcPts val="1200"/>
              </a:spcBef>
              <a:buFont typeface="Wingdings" charset="2"/>
              <a:buNone/>
              <a:defRPr sz="1800" kern="1200" baseline="0">
                <a:solidFill>
                  <a:schemeClr val="tx1">
                    <a:tint val="75000"/>
                  </a:schemeClr>
                </a:solidFill>
                <a:latin typeface="+mn-lt"/>
                <a:ea typeface="+mn-ea"/>
                <a:cs typeface="Intel Clear" panose="020B0604020203020204" pitchFamily="34" charset="0"/>
              </a:defRPr>
            </a:lvl2pPr>
            <a:lvl3pPr marL="914400" indent="0" algn="l" defTabSz="457200" rtl="0" eaLnBrk="1" latinLnBrk="0" hangingPunct="1">
              <a:spcBef>
                <a:spcPts val="800"/>
              </a:spcBef>
              <a:buFont typeface="Intel Clear" panose="020B0604020203020204" pitchFamily="34" charset="0"/>
              <a:buNone/>
              <a:defRPr sz="1600" kern="1200">
                <a:solidFill>
                  <a:schemeClr val="tx1">
                    <a:tint val="75000"/>
                  </a:schemeClr>
                </a:solidFill>
                <a:latin typeface="+mn-lt"/>
                <a:ea typeface="+mn-ea"/>
                <a:cs typeface="Intel Clear" panose="020B0604020203020204" pitchFamily="34" charset="0"/>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Intel Clear" panose="020B0604020203020204" pitchFamily="34" charset="0"/>
              </a:defRPr>
            </a:lvl4pPr>
            <a:lvl5pPr marL="1828800" indent="0" algn="l" defTabSz="457200" rtl="0" eaLnBrk="1" latinLnBrk="0" hangingPunct="1">
              <a:spcBef>
                <a:spcPct val="20000"/>
              </a:spcBef>
              <a:buFont typeface="Intel Clear" panose="020B0604020203020204" pitchFamily="34" charset="0"/>
              <a:buNone/>
              <a:defRPr sz="1400" kern="1200">
                <a:solidFill>
                  <a:schemeClr val="tx1">
                    <a:tint val="75000"/>
                  </a:schemeClr>
                </a:solidFill>
                <a:latin typeface="+mn-lt"/>
                <a:ea typeface="+mn-ea"/>
                <a:cs typeface="Intel Clear" panose="020B0604020203020204" pitchFamily="34" charset="0"/>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sz="1800" b="1" dirty="0"/>
              <a:t>See details and paper references in the Notes</a:t>
            </a:r>
          </a:p>
        </p:txBody>
      </p:sp>
    </p:spTree>
    <p:extLst>
      <p:ext uri="{BB962C8B-B14F-4D97-AF65-F5344CB8AC3E}">
        <p14:creationId xmlns:p14="http://schemas.microsoft.com/office/powerpoint/2010/main" val="287365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48AFD5E-6429-6740-ACE9-FA77540B0DEB}"/>
              </a:ext>
            </a:extLst>
          </p:cNvPr>
          <p:cNvPicPr>
            <a:picLocks noChangeAspect="1"/>
          </p:cNvPicPr>
          <p:nvPr/>
        </p:nvPicPr>
        <p:blipFill>
          <a:blip r:embed="rId3"/>
          <a:stretch>
            <a:fillRect/>
          </a:stretch>
        </p:blipFill>
        <p:spPr>
          <a:xfrm>
            <a:off x="7664323" y="118872"/>
            <a:ext cx="1375528" cy="1771121"/>
          </a:xfrm>
          <a:prstGeom prst="rect">
            <a:avLst/>
          </a:prstGeom>
        </p:spPr>
      </p:pic>
      <p:sp>
        <p:nvSpPr>
          <p:cNvPr id="3" name="Title 2">
            <a:extLst>
              <a:ext uri="{FF2B5EF4-FFF2-40B4-BE49-F238E27FC236}">
                <a16:creationId xmlns:a16="http://schemas.microsoft.com/office/drawing/2014/main" id="{B6E52725-0245-5247-ADB0-7760CC0F57D6}"/>
              </a:ext>
            </a:extLst>
          </p:cNvPr>
          <p:cNvSpPr>
            <a:spLocks noGrp="1"/>
          </p:cNvSpPr>
          <p:nvPr>
            <p:ph type="title"/>
          </p:nvPr>
        </p:nvSpPr>
        <p:spPr/>
        <p:txBody>
          <a:bodyPr/>
          <a:lstStyle/>
          <a:p>
            <a:r>
              <a:rPr lang="en-US" b="1" dirty="0"/>
              <a:t>Parameter Pruning Flow</a:t>
            </a:r>
          </a:p>
        </p:txBody>
      </p:sp>
      <p:sp>
        <p:nvSpPr>
          <p:cNvPr id="20" name="Rounded Rectangle 19">
            <a:extLst>
              <a:ext uri="{FF2B5EF4-FFF2-40B4-BE49-F238E27FC236}">
                <a16:creationId xmlns:a16="http://schemas.microsoft.com/office/drawing/2014/main" id="{8C172D56-9184-E04D-B154-F6C6C5179F1E}"/>
              </a:ext>
            </a:extLst>
          </p:cNvPr>
          <p:cNvSpPr/>
          <p:nvPr/>
        </p:nvSpPr>
        <p:spPr>
          <a:xfrm>
            <a:off x="247143" y="3151166"/>
            <a:ext cx="1606996" cy="996748"/>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Pre-train: Learn connections</a:t>
            </a:r>
          </a:p>
        </p:txBody>
      </p:sp>
      <p:grpSp>
        <p:nvGrpSpPr>
          <p:cNvPr id="18" name="Group 17">
            <a:extLst>
              <a:ext uri="{FF2B5EF4-FFF2-40B4-BE49-F238E27FC236}">
                <a16:creationId xmlns:a16="http://schemas.microsoft.com/office/drawing/2014/main" id="{4B8AF4F2-895C-514C-B40E-4F159FC91454}"/>
              </a:ext>
            </a:extLst>
          </p:cNvPr>
          <p:cNvGrpSpPr/>
          <p:nvPr/>
        </p:nvGrpSpPr>
        <p:grpSpPr>
          <a:xfrm>
            <a:off x="1754317" y="2355683"/>
            <a:ext cx="3940441" cy="2109414"/>
            <a:chOff x="1754317" y="2355683"/>
            <a:chExt cx="3940441" cy="2109414"/>
          </a:xfrm>
        </p:grpSpPr>
        <p:sp>
          <p:nvSpPr>
            <p:cNvPr id="6" name="Rounded Rectangle 5">
              <a:extLst>
                <a:ext uri="{FF2B5EF4-FFF2-40B4-BE49-F238E27FC236}">
                  <a16:creationId xmlns:a16="http://schemas.microsoft.com/office/drawing/2014/main" id="{20E521F3-24F3-C14A-832E-2777F134F1FF}"/>
                </a:ext>
              </a:extLst>
            </p:cNvPr>
            <p:cNvSpPr/>
            <p:nvPr/>
          </p:nvSpPr>
          <p:spPr>
            <a:xfrm>
              <a:off x="1921046" y="2355683"/>
              <a:ext cx="3773712" cy="2109414"/>
            </a:xfrm>
            <a:prstGeom prst="roundRect">
              <a:avLst>
                <a:gd name="adj" fmla="val 915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rgbClr val="00488A"/>
                  </a:solidFill>
                </a:rPr>
                <a:t>Prune Connections</a:t>
              </a:r>
            </a:p>
          </p:txBody>
        </p:sp>
        <p:sp>
          <p:nvSpPr>
            <p:cNvPr id="22" name="Down Arrow 21">
              <a:extLst>
                <a:ext uri="{FF2B5EF4-FFF2-40B4-BE49-F238E27FC236}">
                  <a16:creationId xmlns:a16="http://schemas.microsoft.com/office/drawing/2014/main" id="{B8751B87-EE51-0944-A6D3-BFF65D5E03FD}"/>
                </a:ext>
              </a:extLst>
            </p:cNvPr>
            <p:cNvSpPr/>
            <p:nvPr/>
          </p:nvSpPr>
          <p:spPr>
            <a:xfrm rot="16200000">
              <a:off x="1789536" y="3471550"/>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23574C9-2C05-0C45-A427-A3CD4EE97353}"/>
              </a:ext>
            </a:extLst>
          </p:cNvPr>
          <p:cNvGrpSpPr/>
          <p:nvPr/>
        </p:nvGrpSpPr>
        <p:grpSpPr>
          <a:xfrm>
            <a:off x="1993392" y="1379066"/>
            <a:ext cx="1715067" cy="3054717"/>
            <a:chOff x="1993392" y="1379066"/>
            <a:chExt cx="1715067" cy="3054717"/>
          </a:xfrm>
        </p:grpSpPr>
        <p:grpSp>
          <p:nvGrpSpPr>
            <p:cNvPr id="11" name="Group 10">
              <a:extLst>
                <a:ext uri="{FF2B5EF4-FFF2-40B4-BE49-F238E27FC236}">
                  <a16:creationId xmlns:a16="http://schemas.microsoft.com/office/drawing/2014/main" id="{E60B5BC9-1730-EE4D-B185-30FF8C687410}"/>
                </a:ext>
              </a:extLst>
            </p:cNvPr>
            <p:cNvGrpSpPr/>
            <p:nvPr/>
          </p:nvGrpSpPr>
          <p:grpSpPr>
            <a:xfrm>
              <a:off x="2101463" y="3151166"/>
              <a:ext cx="1606996" cy="1282617"/>
              <a:chOff x="2101463" y="3151166"/>
              <a:chExt cx="1606996" cy="1282617"/>
            </a:xfrm>
          </p:grpSpPr>
          <p:sp>
            <p:nvSpPr>
              <p:cNvPr id="21" name="Rounded Rectangle 20">
                <a:extLst>
                  <a:ext uri="{FF2B5EF4-FFF2-40B4-BE49-F238E27FC236}">
                    <a16:creationId xmlns:a16="http://schemas.microsoft.com/office/drawing/2014/main" id="{5B2E1FD4-7E85-A24C-AF18-5A6D256B3AB9}"/>
                  </a:ext>
                </a:extLst>
              </p:cNvPr>
              <p:cNvSpPr/>
              <p:nvPr/>
            </p:nvSpPr>
            <p:spPr>
              <a:xfrm>
                <a:off x="2101463" y="3151166"/>
                <a:ext cx="1606996" cy="1005083"/>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Evaluate connections importance</a:t>
                </a:r>
              </a:p>
            </p:txBody>
          </p:sp>
          <p:sp>
            <p:nvSpPr>
              <p:cNvPr id="30" name="TextBox 29">
                <a:extLst>
                  <a:ext uri="{FF2B5EF4-FFF2-40B4-BE49-F238E27FC236}">
                    <a16:creationId xmlns:a16="http://schemas.microsoft.com/office/drawing/2014/main" id="{70BA3773-6C0C-F744-8B41-2568CB447A86}"/>
                  </a:ext>
                </a:extLst>
              </p:cNvPr>
              <p:cNvSpPr txBox="1"/>
              <p:nvPr/>
            </p:nvSpPr>
            <p:spPr>
              <a:xfrm>
                <a:off x="2174239" y="4187562"/>
                <a:ext cx="1493579" cy="246221"/>
              </a:xfrm>
              <a:prstGeom prst="rect">
                <a:avLst/>
              </a:prstGeom>
              <a:noFill/>
            </p:spPr>
            <p:txBody>
              <a:bodyPr vert="horz" wrap="square" lIns="0" tIns="0" rIns="0" bIns="0" rtlCol="0">
                <a:spAutoFit/>
              </a:bodyPr>
              <a:lstStyle/>
              <a:p>
                <a:pPr algn="ctr"/>
                <a:r>
                  <a:rPr lang="en-US" sz="1600" dirty="0">
                    <a:solidFill>
                      <a:schemeClr val="bg2">
                        <a:lumMod val="75000"/>
                      </a:schemeClr>
                    </a:solidFill>
                  </a:rPr>
                  <a:t>importance</a:t>
                </a:r>
              </a:p>
            </p:txBody>
          </p:sp>
        </p:grpSp>
        <p:sp>
          <p:nvSpPr>
            <p:cNvPr id="2" name="Rounded Rectangular Callout 1">
              <a:extLst>
                <a:ext uri="{FF2B5EF4-FFF2-40B4-BE49-F238E27FC236}">
                  <a16:creationId xmlns:a16="http://schemas.microsoft.com/office/drawing/2014/main" id="{C9F24AE5-4CA8-7748-AF6A-B50F9455553B}"/>
                </a:ext>
              </a:extLst>
            </p:cNvPr>
            <p:cNvSpPr/>
            <p:nvPr/>
          </p:nvSpPr>
          <p:spPr>
            <a:xfrm>
              <a:off x="1993392" y="1379066"/>
              <a:ext cx="1444752" cy="595653"/>
            </a:xfrm>
            <a:prstGeom prst="wedgeRoundRectCallout">
              <a:avLst>
                <a:gd name="adj1" fmla="val -1845"/>
                <a:gd name="adj2" fmla="val 280487"/>
                <a:gd name="adj3" fmla="val 16667"/>
              </a:avLst>
            </a:prstGeom>
            <a:solidFill>
              <a:schemeClr val="tx2"/>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Pruning Criteria</a:t>
              </a:r>
            </a:p>
          </p:txBody>
        </p:sp>
      </p:grpSp>
      <p:grpSp>
        <p:nvGrpSpPr>
          <p:cNvPr id="15" name="Group 14">
            <a:extLst>
              <a:ext uri="{FF2B5EF4-FFF2-40B4-BE49-F238E27FC236}">
                <a16:creationId xmlns:a16="http://schemas.microsoft.com/office/drawing/2014/main" id="{8BA67E6B-20BF-0B47-BF3C-4F643348DC01}"/>
              </a:ext>
            </a:extLst>
          </p:cNvPr>
          <p:cNvGrpSpPr/>
          <p:nvPr/>
        </p:nvGrpSpPr>
        <p:grpSpPr>
          <a:xfrm>
            <a:off x="3608637" y="3159613"/>
            <a:ext cx="1856060" cy="1256348"/>
            <a:chOff x="3608637" y="3159613"/>
            <a:chExt cx="1856060" cy="1256348"/>
          </a:xfrm>
        </p:grpSpPr>
        <p:grpSp>
          <p:nvGrpSpPr>
            <p:cNvPr id="12" name="Group 11">
              <a:extLst>
                <a:ext uri="{FF2B5EF4-FFF2-40B4-BE49-F238E27FC236}">
                  <a16:creationId xmlns:a16="http://schemas.microsoft.com/office/drawing/2014/main" id="{F87F6D41-DED5-D04D-86AD-2555DC979D0D}"/>
                </a:ext>
              </a:extLst>
            </p:cNvPr>
            <p:cNvGrpSpPr/>
            <p:nvPr/>
          </p:nvGrpSpPr>
          <p:grpSpPr>
            <a:xfrm>
              <a:off x="3857701" y="3159613"/>
              <a:ext cx="1606996" cy="1256348"/>
              <a:chOff x="3857701" y="3159613"/>
              <a:chExt cx="1606996" cy="1256348"/>
            </a:xfrm>
          </p:grpSpPr>
          <p:sp>
            <p:nvSpPr>
              <p:cNvPr id="23" name="Rounded Rectangle 22">
                <a:extLst>
                  <a:ext uri="{FF2B5EF4-FFF2-40B4-BE49-F238E27FC236}">
                    <a16:creationId xmlns:a16="http://schemas.microsoft.com/office/drawing/2014/main" id="{13429476-FB95-6543-94CF-BF1ED6CD4B91}"/>
                  </a:ext>
                </a:extLst>
              </p:cNvPr>
              <p:cNvSpPr/>
              <p:nvPr/>
            </p:nvSpPr>
            <p:spPr>
              <a:xfrm>
                <a:off x="3857701" y="3159613"/>
                <a:ext cx="1606996"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Remove least important connections</a:t>
                </a:r>
              </a:p>
            </p:txBody>
          </p:sp>
          <p:sp>
            <p:nvSpPr>
              <p:cNvPr id="31" name="TextBox 30">
                <a:extLst>
                  <a:ext uri="{FF2B5EF4-FFF2-40B4-BE49-F238E27FC236}">
                    <a16:creationId xmlns:a16="http://schemas.microsoft.com/office/drawing/2014/main" id="{1C215E9D-DF66-B34B-8658-D1D9173F3265}"/>
                  </a:ext>
                </a:extLst>
              </p:cNvPr>
              <p:cNvSpPr txBox="1"/>
              <p:nvPr/>
            </p:nvSpPr>
            <p:spPr>
              <a:xfrm>
                <a:off x="3935383" y="4169740"/>
                <a:ext cx="1493579" cy="246221"/>
              </a:xfrm>
              <a:prstGeom prst="rect">
                <a:avLst/>
              </a:prstGeom>
              <a:noFill/>
            </p:spPr>
            <p:txBody>
              <a:bodyPr vert="horz" wrap="square" lIns="0" tIns="0" rIns="0" bIns="0" rtlCol="0">
                <a:spAutoFit/>
              </a:bodyPr>
              <a:lstStyle/>
              <a:p>
                <a:pPr algn="ctr"/>
                <a:r>
                  <a:rPr lang="en-US" sz="1600" dirty="0">
                    <a:solidFill>
                      <a:schemeClr val="bg2">
                        <a:lumMod val="75000"/>
                      </a:schemeClr>
                    </a:solidFill>
                  </a:rPr>
                  <a:t>pruning</a:t>
                </a:r>
              </a:p>
            </p:txBody>
          </p:sp>
        </p:grpSp>
        <p:sp>
          <p:nvSpPr>
            <p:cNvPr id="25" name="Down Arrow 24">
              <a:extLst>
                <a:ext uri="{FF2B5EF4-FFF2-40B4-BE49-F238E27FC236}">
                  <a16:creationId xmlns:a16="http://schemas.microsoft.com/office/drawing/2014/main" id="{0988F4F8-5934-6947-81D5-E54EB9C93D90}"/>
                </a:ext>
              </a:extLst>
            </p:cNvPr>
            <p:cNvSpPr/>
            <p:nvPr/>
          </p:nvSpPr>
          <p:spPr>
            <a:xfrm rot="16200000">
              <a:off x="3643856" y="3479942"/>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CA444FE-D330-A54D-9AB8-B365C1459644}"/>
              </a:ext>
            </a:extLst>
          </p:cNvPr>
          <p:cNvGrpSpPr/>
          <p:nvPr/>
        </p:nvGrpSpPr>
        <p:grpSpPr>
          <a:xfrm>
            <a:off x="5409358" y="3156973"/>
            <a:ext cx="1971488" cy="993465"/>
            <a:chOff x="5409358" y="3156973"/>
            <a:chExt cx="1971488" cy="993465"/>
          </a:xfrm>
        </p:grpSpPr>
        <p:sp>
          <p:nvSpPr>
            <p:cNvPr id="26" name="Rounded Rectangle 25">
              <a:extLst>
                <a:ext uri="{FF2B5EF4-FFF2-40B4-BE49-F238E27FC236}">
                  <a16:creationId xmlns:a16="http://schemas.microsoft.com/office/drawing/2014/main" id="{068D3963-F17C-A847-932F-805505374B7F}"/>
                </a:ext>
              </a:extLst>
            </p:cNvPr>
            <p:cNvSpPr/>
            <p:nvPr/>
          </p:nvSpPr>
          <p:spPr>
            <a:xfrm>
              <a:off x="5773850" y="3156973"/>
              <a:ext cx="1606996"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Fine Tune</a:t>
              </a:r>
            </a:p>
          </p:txBody>
        </p:sp>
        <p:sp>
          <p:nvSpPr>
            <p:cNvPr id="27" name="Down Arrow 26">
              <a:extLst>
                <a:ext uri="{FF2B5EF4-FFF2-40B4-BE49-F238E27FC236}">
                  <a16:creationId xmlns:a16="http://schemas.microsoft.com/office/drawing/2014/main" id="{D0DE970F-FB1B-D84F-88A9-4CC10AADE0EC}"/>
                </a:ext>
              </a:extLst>
            </p:cNvPr>
            <p:cNvSpPr/>
            <p:nvPr/>
          </p:nvSpPr>
          <p:spPr>
            <a:xfrm rot="16200000">
              <a:off x="5453058" y="3500122"/>
              <a:ext cx="277091" cy="364492"/>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Curved Right Arrow 23">
            <a:extLst>
              <a:ext uri="{FF2B5EF4-FFF2-40B4-BE49-F238E27FC236}">
                <a16:creationId xmlns:a16="http://schemas.microsoft.com/office/drawing/2014/main" id="{6C35C88F-2A3E-3D49-81A3-667733C3B1B4}"/>
              </a:ext>
            </a:extLst>
          </p:cNvPr>
          <p:cNvSpPr/>
          <p:nvPr/>
        </p:nvSpPr>
        <p:spPr>
          <a:xfrm rot="5400000">
            <a:off x="4603202" y="1149113"/>
            <a:ext cx="424873" cy="3596129"/>
          </a:xfrm>
          <a:prstGeom prst="curved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3EFDBF08-036E-D44B-9320-AF9F9DA940BD}"/>
              </a:ext>
            </a:extLst>
          </p:cNvPr>
          <p:cNvGrpSpPr/>
          <p:nvPr/>
        </p:nvGrpSpPr>
        <p:grpSpPr>
          <a:xfrm>
            <a:off x="6820171" y="2578566"/>
            <a:ext cx="1978141" cy="1542346"/>
            <a:chOff x="6820171" y="2578566"/>
            <a:chExt cx="1978141" cy="1542346"/>
          </a:xfrm>
        </p:grpSpPr>
        <p:sp>
          <p:nvSpPr>
            <p:cNvPr id="28" name="Down Arrow 27">
              <a:extLst>
                <a:ext uri="{FF2B5EF4-FFF2-40B4-BE49-F238E27FC236}">
                  <a16:creationId xmlns:a16="http://schemas.microsoft.com/office/drawing/2014/main" id="{C321D0CF-83F2-6341-97AE-6F90851B7C87}"/>
                </a:ext>
              </a:extLst>
            </p:cNvPr>
            <p:cNvSpPr/>
            <p:nvPr/>
          </p:nvSpPr>
          <p:spPr>
            <a:xfrm rot="16200000">
              <a:off x="7352013" y="3486298"/>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9849275-7550-9B4C-BB02-C0C37639B680}"/>
                </a:ext>
              </a:extLst>
            </p:cNvPr>
            <p:cNvSpPr/>
            <p:nvPr/>
          </p:nvSpPr>
          <p:spPr>
            <a:xfrm>
              <a:off x="7664323" y="3127447"/>
              <a:ext cx="1133989"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Test</a:t>
              </a:r>
            </a:p>
          </p:txBody>
        </p:sp>
        <p:grpSp>
          <p:nvGrpSpPr>
            <p:cNvPr id="10" name="Group 9">
              <a:extLst>
                <a:ext uri="{FF2B5EF4-FFF2-40B4-BE49-F238E27FC236}">
                  <a16:creationId xmlns:a16="http://schemas.microsoft.com/office/drawing/2014/main" id="{97E33596-2CFE-C24D-BC4A-5BC8533E5DAB}"/>
                </a:ext>
              </a:extLst>
            </p:cNvPr>
            <p:cNvGrpSpPr/>
            <p:nvPr/>
          </p:nvGrpSpPr>
          <p:grpSpPr>
            <a:xfrm>
              <a:off x="6820171" y="2578566"/>
              <a:ext cx="1580701" cy="572600"/>
              <a:chOff x="5317861" y="1036744"/>
              <a:chExt cx="1580701" cy="572600"/>
            </a:xfrm>
          </p:grpSpPr>
          <p:sp>
            <p:nvSpPr>
              <p:cNvPr id="4" name="Oval 3">
                <a:extLst>
                  <a:ext uri="{FF2B5EF4-FFF2-40B4-BE49-F238E27FC236}">
                    <a16:creationId xmlns:a16="http://schemas.microsoft.com/office/drawing/2014/main" id="{4A86E010-3ADD-3E4F-8D9B-77752A2ED2D4}"/>
                  </a:ext>
                </a:extLst>
              </p:cNvPr>
              <p:cNvSpPr/>
              <p:nvPr/>
            </p:nvSpPr>
            <p:spPr>
              <a:xfrm>
                <a:off x="5907024" y="1379066"/>
                <a:ext cx="237744" cy="23027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6E3FF9-2E68-DF4A-8061-8446220C5F85}"/>
                  </a:ext>
                </a:extLst>
              </p:cNvPr>
              <p:cNvCxnSpPr>
                <a:cxnSpLocks/>
              </p:cNvCxnSpPr>
              <p:nvPr/>
            </p:nvCxnSpPr>
            <p:spPr>
              <a:xfrm>
                <a:off x="5591603" y="1359048"/>
                <a:ext cx="854917" cy="59573"/>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75990D7-C8F1-8343-8369-ECE77D44B399}"/>
                  </a:ext>
                </a:extLst>
              </p:cNvPr>
              <p:cNvSpPr txBox="1"/>
              <p:nvPr/>
            </p:nvSpPr>
            <p:spPr>
              <a:xfrm>
                <a:off x="5317861" y="1169385"/>
                <a:ext cx="753794" cy="169277"/>
              </a:xfrm>
              <a:prstGeom prst="rect">
                <a:avLst/>
              </a:prstGeom>
              <a:noFill/>
            </p:spPr>
            <p:txBody>
              <a:bodyPr vert="horz" wrap="square" lIns="0" tIns="0" rIns="0" bIns="0" rtlCol="0">
                <a:spAutoFit/>
              </a:bodyPr>
              <a:lstStyle/>
              <a:p>
                <a:r>
                  <a:rPr lang="en-US" sz="1100" dirty="0">
                    <a:solidFill>
                      <a:srgbClr val="003C71"/>
                    </a:solidFill>
                  </a:rPr>
                  <a:t>accuracy</a:t>
                </a:r>
              </a:p>
            </p:txBody>
          </p:sp>
          <p:sp>
            <p:nvSpPr>
              <p:cNvPr id="33" name="TextBox 32">
                <a:extLst>
                  <a:ext uri="{FF2B5EF4-FFF2-40B4-BE49-F238E27FC236}">
                    <a16:creationId xmlns:a16="http://schemas.microsoft.com/office/drawing/2014/main" id="{16B47818-0EB3-4F44-B37D-56E625F12058}"/>
                  </a:ext>
                </a:extLst>
              </p:cNvPr>
              <p:cNvSpPr txBox="1"/>
              <p:nvPr/>
            </p:nvSpPr>
            <p:spPr>
              <a:xfrm>
                <a:off x="6144768" y="1036744"/>
                <a:ext cx="753794" cy="338554"/>
              </a:xfrm>
              <a:prstGeom prst="rect">
                <a:avLst/>
              </a:prstGeom>
              <a:noFill/>
            </p:spPr>
            <p:txBody>
              <a:bodyPr vert="horz" wrap="square" lIns="0" tIns="0" rIns="0" bIns="0" rtlCol="0">
                <a:spAutoFit/>
              </a:bodyPr>
              <a:lstStyle/>
              <a:p>
                <a:r>
                  <a:rPr lang="en-US" sz="1100" dirty="0">
                    <a:solidFill>
                      <a:srgbClr val="003C71"/>
                    </a:solidFill>
                  </a:rPr>
                  <a:t>Pruning objective</a:t>
                </a:r>
              </a:p>
            </p:txBody>
          </p:sp>
        </p:grpSp>
      </p:grpSp>
      <p:sp>
        <p:nvSpPr>
          <p:cNvPr id="34" name="Rectangle 33">
            <a:extLst>
              <a:ext uri="{FF2B5EF4-FFF2-40B4-BE49-F238E27FC236}">
                <a16:creationId xmlns:a16="http://schemas.microsoft.com/office/drawing/2014/main" id="{872D0A3E-A016-8E4E-A479-A1954898E226}"/>
              </a:ext>
            </a:extLst>
          </p:cNvPr>
          <p:cNvSpPr/>
          <p:nvPr/>
        </p:nvSpPr>
        <p:spPr>
          <a:xfrm rot="1053696">
            <a:off x="4807582" y="1135398"/>
            <a:ext cx="2247113" cy="830997"/>
          </a:xfrm>
          <a:prstGeom prst="rect">
            <a:avLst/>
          </a:prstGeom>
          <a:noFill/>
        </p:spPr>
        <p:txBody>
          <a:bodyPr wrap="square" lIns="91440" tIns="45720" rIns="91440" bIns="45720">
            <a:spAutoFit/>
          </a:bodyPr>
          <a:lstStyle/>
          <a:p>
            <a:pPr algn="ctr"/>
            <a:r>
              <a:rPr lang="en-US" sz="2400" b="0" cap="none" spc="0" dirty="0">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rPr>
              <a:t>One-shot Pruning</a:t>
            </a:r>
          </a:p>
        </p:txBody>
      </p:sp>
      <p:sp>
        <p:nvSpPr>
          <p:cNvPr id="37" name="Rectangle 36">
            <a:extLst>
              <a:ext uri="{FF2B5EF4-FFF2-40B4-BE49-F238E27FC236}">
                <a16:creationId xmlns:a16="http://schemas.microsoft.com/office/drawing/2014/main" id="{9F2615F1-4B67-D245-8395-E43E08868538}"/>
              </a:ext>
            </a:extLst>
          </p:cNvPr>
          <p:cNvSpPr/>
          <p:nvPr/>
        </p:nvSpPr>
        <p:spPr>
          <a:xfrm rot="1053696">
            <a:off x="4807581" y="1142992"/>
            <a:ext cx="2247113" cy="830997"/>
          </a:xfrm>
          <a:prstGeom prst="rect">
            <a:avLst/>
          </a:prstGeom>
          <a:noFill/>
        </p:spPr>
        <p:txBody>
          <a:bodyPr wrap="square" lIns="91440" tIns="45720" rIns="91440" bIns="45720">
            <a:spAutoFit/>
          </a:bodyPr>
          <a:lstStyle/>
          <a:p>
            <a:pPr algn="ctr"/>
            <a:r>
              <a:rPr lang="en-US" sz="2400" b="0" cap="none" spc="0" dirty="0">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rPr>
              <a:t>Iterative Pruning</a:t>
            </a:r>
          </a:p>
        </p:txBody>
      </p:sp>
    </p:spTree>
    <p:extLst>
      <p:ext uri="{BB962C8B-B14F-4D97-AF65-F5344CB8AC3E}">
        <p14:creationId xmlns:p14="http://schemas.microsoft.com/office/powerpoint/2010/main" val="743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34" grpId="0"/>
      <p:bldP spid="34" grpId="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8">
            <a:extLst>
              <a:ext uri="{FF2B5EF4-FFF2-40B4-BE49-F238E27FC236}">
                <a16:creationId xmlns:a16="http://schemas.microsoft.com/office/drawing/2014/main" id="{E0BB2555-C061-CE40-89AB-2264FF5DDAFE}"/>
              </a:ext>
            </a:extLst>
          </p:cNvPr>
          <p:cNvSpPr>
            <a:spLocks noGrp="1"/>
          </p:cNvSpPr>
          <p:nvPr>
            <p:ph sz="quarter" idx="13"/>
          </p:nvPr>
        </p:nvSpPr>
        <p:spPr>
          <a:xfrm>
            <a:off x="3522688" y="1504492"/>
            <a:ext cx="2368162" cy="706044"/>
          </a:xfrm>
        </p:spPr>
        <p:txBody>
          <a:bodyPr/>
          <a:lstStyle/>
          <a:p>
            <a:r>
              <a:rPr lang="en-US" dirty="0"/>
              <a:t>L</a:t>
            </a:r>
            <a:r>
              <a:rPr lang="en-US" baseline="-25000" dirty="0"/>
              <a:t>1</a:t>
            </a:r>
            <a:r>
              <a:rPr lang="en-US" dirty="0"/>
              <a:t>(W) norm</a:t>
            </a:r>
          </a:p>
          <a:p>
            <a:endParaRPr lang="en-US" baseline="30000" dirty="0"/>
          </a:p>
        </p:txBody>
      </p:sp>
      <p:sp>
        <p:nvSpPr>
          <p:cNvPr id="3" name="Title 2">
            <a:extLst>
              <a:ext uri="{FF2B5EF4-FFF2-40B4-BE49-F238E27FC236}">
                <a16:creationId xmlns:a16="http://schemas.microsoft.com/office/drawing/2014/main" id="{B6E52725-0245-5247-ADB0-7760CC0F57D6}"/>
              </a:ext>
            </a:extLst>
          </p:cNvPr>
          <p:cNvSpPr>
            <a:spLocks noGrp="1"/>
          </p:cNvSpPr>
          <p:nvPr>
            <p:ph type="title"/>
          </p:nvPr>
        </p:nvSpPr>
        <p:spPr/>
        <p:txBody>
          <a:bodyPr/>
          <a:lstStyle/>
          <a:p>
            <a:r>
              <a:rPr lang="en-US" b="1" dirty="0"/>
              <a:t>Example: Magnitude Thresholding</a:t>
            </a:r>
          </a:p>
        </p:txBody>
      </p:sp>
      <p:sp>
        <p:nvSpPr>
          <p:cNvPr id="6" name="Rounded Rectangle 5">
            <a:extLst>
              <a:ext uri="{FF2B5EF4-FFF2-40B4-BE49-F238E27FC236}">
                <a16:creationId xmlns:a16="http://schemas.microsoft.com/office/drawing/2014/main" id="{20E521F3-24F3-C14A-832E-2777F134F1FF}"/>
              </a:ext>
            </a:extLst>
          </p:cNvPr>
          <p:cNvSpPr/>
          <p:nvPr/>
        </p:nvSpPr>
        <p:spPr>
          <a:xfrm>
            <a:off x="1921046" y="2355683"/>
            <a:ext cx="3773712" cy="2109414"/>
          </a:xfrm>
          <a:prstGeom prst="roundRect">
            <a:avLst>
              <a:gd name="adj" fmla="val 9153"/>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rgbClr val="00488A"/>
                </a:solidFill>
              </a:rPr>
              <a:t>Prune Connections</a:t>
            </a:r>
          </a:p>
        </p:txBody>
      </p:sp>
      <p:sp>
        <p:nvSpPr>
          <p:cNvPr id="20" name="Rounded Rectangle 19">
            <a:extLst>
              <a:ext uri="{FF2B5EF4-FFF2-40B4-BE49-F238E27FC236}">
                <a16:creationId xmlns:a16="http://schemas.microsoft.com/office/drawing/2014/main" id="{8C172D56-9184-E04D-B154-F6C6C5179F1E}"/>
              </a:ext>
            </a:extLst>
          </p:cNvPr>
          <p:cNvSpPr/>
          <p:nvPr/>
        </p:nvSpPr>
        <p:spPr>
          <a:xfrm>
            <a:off x="247143" y="3151166"/>
            <a:ext cx="1606996" cy="996748"/>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Pre-train: Learn connections</a:t>
            </a:r>
          </a:p>
        </p:txBody>
      </p:sp>
      <p:sp>
        <p:nvSpPr>
          <p:cNvPr id="21" name="Rounded Rectangle 20">
            <a:extLst>
              <a:ext uri="{FF2B5EF4-FFF2-40B4-BE49-F238E27FC236}">
                <a16:creationId xmlns:a16="http://schemas.microsoft.com/office/drawing/2014/main" id="{5B2E1FD4-7E85-A24C-AF18-5A6D256B3AB9}"/>
              </a:ext>
            </a:extLst>
          </p:cNvPr>
          <p:cNvSpPr/>
          <p:nvPr/>
        </p:nvSpPr>
        <p:spPr>
          <a:xfrm>
            <a:off x="2101463" y="3151166"/>
            <a:ext cx="1606996" cy="1005083"/>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C000"/>
                </a:solidFill>
              </a:rPr>
              <a:t>Sort</a:t>
            </a:r>
            <a:r>
              <a:rPr lang="en-US" sz="1600" dirty="0">
                <a:solidFill>
                  <a:srgbClr val="FFC000"/>
                </a:solidFill>
              </a:rPr>
              <a:t> parameters by their L1-norm</a:t>
            </a:r>
          </a:p>
        </p:txBody>
      </p:sp>
      <p:sp>
        <p:nvSpPr>
          <p:cNvPr id="22" name="Down Arrow 21">
            <a:extLst>
              <a:ext uri="{FF2B5EF4-FFF2-40B4-BE49-F238E27FC236}">
                <a16:creationId xmlns:a16="http://schemas.microsoft.com/office/drawing/2014/main" id="{B8751B87-EE51-0944-A6D3-BFF65D5E03FD}"/>
              </a:ext>
            </a:extLst>
          </p:cNvPr>
          <p:cNvSpPr/>
          <p:nvPr/>
        </p:nvSpPr>
        <p:spPr>
          <a:xfrm rot="16200000">
            <a:off x="1789536" y="3471550"/>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3429476-FB95-6543-94CF-BF1ED6CD4B91}"/>
              </a:ext>
            </a:extLst>
          </p:cNvPr>
          <p:cNvSpPr/>
          <p:nvPr/>
        </p:nvSpPr>
        <p:spPr>
          <a:xfrm>
            <a:off x="3857701" y="3159613"/>
            <a:ext cx="1606996"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C000"/>
                </a:solidFill>
              </a:rPr>
              <a:t>Threshold</a:t>
            </a:r>
            <a:r>
              <a:rPr lang="en-US" sz="1600" dirty="0">
                <a:solidFill>
                  <a:srgbClr val="FFC000"/>
                </a:solidFill>
              </a:rPr>
              <a:t> each tensor and apply </a:t>
            </a:r>
          </a:p>
          <a:p>
            <a:pPr algn="ctr"/>
            <a:r>
              <a:rPr lang="en-US" sz="1600" dirty="0">
                <a:solidFill>
                  <a:srgbClr val="FFC000"/>
                </a:solidFill>
              </a:rPr>
              <a:t>a mask</a:t>
            </a:r>
            <a:endParaRPr lang="en-US" sz="1600" dirty="0"/>
          </a:p>
        </p:txBody>
      </p:sp>
      <p:sp>
        <p:nvSpPr>
          <p:cNvPr id="24" name="Curved Right Arrow 23">
            <a:extLst>
              <a:ext uri="{FF2B5EF4-FFF2-40B4-BE49-F238E27FC236}">
                <a16:creationId xmlns:a16="http://schemas.microsoft.com/office/drawing/2014/main" id="{6C35C88F-2A3E-3D49-81A3-667733C3B1B4}"/>
              </a:ext>
            </a:extLst>
          </p:cNvPr>
          <p:cNvSpPr/>
          <p:nvPr/>
        </p:nvSpPr>
        <p:spPr>
          <a:xfrm rot="5400000">
            <a:off x="4603202" y="1149113"/>
            <a:ext cx="424873" cy="3596129"/>
          </a:xfrm>
          <a:prstGeom prst="curvedRightArrow">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Down Arrow 24">
            <a:extLst>
              <a:ext uri="{FF2B5EF4-FFF2-40B4-BE49-F238E27FC236}">
                <a16:creationId xmlns:a16="http://schemas.microsoft.com/office/drawing/2014/main" id="{0988F4F8-5934-6947-81D5-E54EB9C93D90}"/>
              </a:ext>
            </a:extLst>
          </p:cNvPr>
          <p:cNvSpPr/>
          <p:nvPr/>
        </p:nvSpPr>
        <p:spPr>
          <a:xfrm rot="16200000">
            <a:off x="3643856" y="3479942"/>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68D3963-F17C-A847-932F-805505374B7F}"/>
              </a:ext>
            </a:extLst>
          </p:cNvPr>
          <p:cNvSpPr/>
          <p:nvPr/>
        </p:nvSpPr>
        <p:spPr>
          <a:xfrm>
            <a:off x="5773850" y="3156973"/>
            <a:ext cx="1606996"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Fine Tune</a:t>
            </a:r>
          </a:p>
        </p:txBody>
      </p:sp>
      <p:sp>
        <p:nvSpPr>
          <p:cNvPr id="27" name="Down Arrow 26">
            <a:extLst>
              <a:ext uri="{FF2B5EF4-FFF2-40B4-BE49-F238E27FC236}">
                <a16:creationId xmlns:a16="http://schemas.microsoft.com/office/drawing/2014/main" id="{D0DE970F-FB1B-D84F-88A9-4CC10AADE0EC}"/>
              </a:ext>
            </a:extLst>
          </p:cNvPr>
          <p:cNvSpPr/>
          <p:nvPr/>
        </p:nvSpPr>
        <p:spPr>
          <a:xfrm rot="16200000">
            <a:off x="5453058" y="3500122"/>
            <a:ext cx="277091" cy="364492"/>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C321D0CF-83F2-6341-97AE-6F90851B7C87}"/>
              </a:ext>
            </a:extLst>
          </p:cNvPr>
          <p:cNvSpPr/>
          <p:nvPr/>
        </p:nvSpPr>
        <p:spPr>
          <a:xfrm rot="16200000">
            <a:off x="7352013" y="3486298"/>
            <a:ext cx="277091" cy="347529"/>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9849275-7550-9B4C-BB02-C0C37639B680}"/>
              </a:ext>
            </a:extLst>
          </p:cNvPr>
          <p:cNvSpPr/>
          <p:nvPr/>
        </p:nvSpPr>
        <p:spPr>
          <a:xfrm>
            <a:off x="7664323" y="3127447"/>
            <a:ext cx="1133989" cy="993465"/>
          </a:xfrm>
          <a:prstGeom prst="roundRect">
            <a:avLst/>
          </a:prstGeom>
          <a:solidFill>
            <a:schemeClr val="tx2"/>
          </a:solidFill>
          <a:ln>
            <a:solidFill>
              <a:schemeClr val="tx1">
                <a:lumMod val="75000"/>
                <a:lumOff val="2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Test</a:t>
            </a:r>
          </a:p>
        </p:txBody>
      </p:sp>
      <p:sp>
        <p:nvSpPr>
          <p:cNvPr id="2" name="TextBox 1">
            <a:extLst>
              <a:ext uri="{FF2B5EF4-FFF2-40B4-BE49-F238E27FC236}">
                <a16:creationId xmlns:a16="http://schemas.microsoft.com/office/drawing/2014/main" id="{29879C23-771D-2F48-8674-7BE2B4B27518}"/>
              </a:ext>
            </a:extLst>
          </p:cNvPr>
          <p:cNvSpPr txBox="1"/>
          <p:nvPr/>
        </p:nvSpPr>
        <p:spPr>
          <a:xfrm>
            <a:off x="2174239" y="4187562"/>
            <a:ext cx="1493579" cy="246221"/>
          </a:xfrm>
          <a:prstGeom prst="rect">
            <a:avLst/>
          </a:prstGeom>
          <a:noFill/>
        </p:spPr>
        <p:txBody>
          <a:bodyPr vert="horz" wrap="square" lIns="0" tIns="0" rIns="0" bIns="0" rtlCol="0">
            <a:spAutoFit/>
          </a:bodyPr>
          <a:lstStyle/>
          <a:p>
            <a:pPr algn="ctr"/>
            <a:r>
              <a:rPr lang="en-US" sz="1600" dirty="0">
                <a:solidFill>
                  <a:schemeClr val="bg2">
                    <a:lumMod val="75000"/>
                  </a:schemeClr>
                </a:solidFill>
              </a:rPr>
              <a:t>importance</a:t>
            </a:r>
          </a:p>
        </p:txBody>
      </p:sp>
      <p:sp>
        <p:nvSpPr>
          <p:cNvPr id="16" name="TextBox 15">
            <a:extLst>
              <a:ext uri="{FF2B5EF4-FFF2-40B4-BE49-F238E27FC236}">
                <a16:creationId xmlns:a16="http://schemas.microsoft.com/office/drawing/2014/main" id="{F7590420-8961-AC4B-A849-FB9AC7029047}"/>
              </a:ext>
            </a:extLst>
          </p:cNvPr>
          <p:cNvSpPr txBox="1"/>
          <p:nvPr/>
        </p:nvSpPr>
        <p:spPr>
          <a:xfrm>
            <a:off x="3935383" y="4169740"/>
            <a:ext cx="1493579" cy="246221"/>
          </a:xfrm>
          <a:prstGeom prst="rect">
            <a:avLst/>
          </a:prstGeom>
          <a:noFill/>
        </p:spPr>
        <p:txBody>
          <a:bodyPr vert="horz" wrap="square" lIns="0" tIns="0" rIns="0" bIns="0" rtlCol="0">
            <a:spAutoFit/>
          </a:bodyPr>
          <a:lstStyle/>
          <a:p>
            <a:pPr algn="ctr"/>
            <a:r>
              <a:rPr lang="en-US" sz="1600" dirty="0">
                <a:solidFill>
                  <a:schemeClr val="bg2">
                    <a:lumMod val="75000"/>
                  </a:schemeClr>
                </a:solidFill>
              </a:rPr>
              <a:t>pruning</a:t>
            </a:r>
          </a:p>
        </p:txBody>
      </p:sp>
      <p:pic>
        <p:nvPicPr>
          <p:cNvPr id="4" name="Picture 3">
            <a:extLst>
              <a:ext uri="{FF2B5EF4-FFF2-40B4-BE49-F238E27FC236}">
                <a16:creationId xmlns:a16="http://schemas.microsoft.com/office/drawing/2014/main" id="{2F01F6DE-5559-5A43-BA1C-000709A512D8}"/>
              </a:ext>
            </a:extLst>
          </p:cNvPr>
          <p:cNvPicPr>
            <a:picLocks noChangeAspect="1"/>
          </p:cNvPicPr>
          <p:nvPr/>
        </p:nvPicPr>
        <p:blipFill>
          <a:blip r:embed="rId3"/>
          <a:stretch>
            <a:fillRect/>
          </a:stretch>
        </p:blipFill>
        <p:spPr>
          <a:xfrm>
            <a:off x="4838123" y="1322674"/>
            <a:ext cx="2083643" cy="697567"/>
          </a:xfrm>
          <a:prstGeom prst="rect">
            <a:avLst/>
          </a:prstGeom>
        </p:spPr>
      </p:pic>
      <p:sp>
        <p:nvSpPr>
          <p:cNvPr id="19" name="Rounded Rectangular Callout 18">
            <a:extLst>
              <a:ext uri="{FF2B5EF4-FFF2-40B4-BE49-F238E27FC236}">
                <a16:creationId xmlns:a16="http://schemas.microsoft.com/office/drawing/2014/main" id="{6A017D9F-E6F9-0E49-9DB5-3EAAC95D559A}"/>
              </a:ext>
            </a:extLst>
          </p:cNvPr>
          <p:cNvSpPr/>
          <p:nvPr/>
        </p:nvSpPr>
        <p:spPr>
          <a:xfrm>
            <a:off x="1993392" y="1379066"/>
            <a:ext cx="1444752" cy="595653"/>
          </a:xfrm>
          <a:prstGeom prst="wedgeRoundRectCallout">
            <a:avLst>
              <a:gd name="adj1" fmla="val -1845"/>
              <a:gd name="adj2" fmla="val 280487"/>
              <a:gd name="adj3" fmla="val 16667"/>
            </a:avLst>
          </a:prstGeom>
          <a:solidFill>
            <a:schemeClr val="tx2"/>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Pruning Criteria</a:t>
            </a:r>
          </a:p>
        </p:txBody>
      </p:sp>
      <p:grpSp>
        <p:nvGrpSpPr>
          <p:cNvPr id="30" name="Group 29">
            <a:extLst>
              <a:ext uri="{FF2B5EF4-FFF2-40B4-BE49-F238E27FC236}">
                <a16:creationId xmlns:a16="http://schemas.microsoft.com/office/drawing/2014/main" id="{122FA755-9603-5F41-A699-E6CBF008D0FE}"/>
              </a:ext>
            </a:extLst>
          </p:cNvPr>
          <p:cNvGrpSpPr/>
          <p:nvPr/>
        </p:nvGrpSpPr>
        <p:grpSpPr>
          <a:xfrm>
            <a:off x="6820171" y="2564589"/>
            <a:ext cx="1672739" cy="586577"/>
            <a:chOff x="5317861" y="1022767"/>
            <a:chExt cx="1672739" cy="586577"/>
          </a:xfrm>
        </p:grpSpPr>
        <p:sp>
          <p:nvSpPr>
            <p:cNvPr id="31" name="Oval 30">
              <a:extLst>
                <a:ext uri="{FF2B5EF4-FFF2-40B4-BE49-F238E27FC236}">
                  <a16:creationId xmlns:a16="http://schemas.microsoft.com/office/drawing/2014/main" id="{022FCAFC-B5C4-9D41-AF6A-0516EED70A18}"/>
                </a:ext>
              </a:extLst>
            </p:cNvPr>
            <p:cNvSpPr/>
            <p:nvPr/>
          </p:nvSpPr>
          <p:spPr>
            <a:xfrm>
              <a:off x="5907024" y="1379066"/>
              <a:ext cx="237744" cy="23027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B2D2B00-B9DD-B54A-84B8-EF8D596731E8}"/>
                </a:ext>
              </a:extLst>
            </p:cNvPr>
            <p:cNvCxnSpPr>
              <a:cxnSpLocks/>
            </p:cNvCxnSpPr>
            <p:nvPr/>
          </p:nvCxnSpPr>
          <p:spPr>
            <a:xfrm>
              <a:off x="5591603" y="1359048"/>
              <a:ext cx="854917" cy="59573"/>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DD9A854-2F91-A544-9CCA-6BFB2B40A254}"/>
                </a:ext>
              </a:extLst>
            </p:cNvPr>
            <p:cNvSpPr txBox="1"/>
            <p:nvPr/>
          </p:nvSpPr>
          <p:spPr>
            <a:xfrm>
              <a:off x="5317861" y="1169385"/>
              <a:ext cx="753794" cy="169277"/>
            </a:xfrm>
            <a:prstGeom prst="rect">
              <a:avLst/>
            </a:prstGeom>
            <a:noFill/>
          </p:spPr>
          <p:txBody>
            <a:bodyPr vert="horz" wrap="square" lIns="0" tIns="0" rIns="0" bIns="0" rtlCol="0">
              <a:spAutoFit/>
            </a:bodyPr>
            <a:lstStyle/>
            <a:p>
              <a:r>
                <a:rPr lang="en-US" sz="1100" dirty="0">
                  <a:solidFill>
                    <a:srgbClr val="003C71"/>
                  </a:solidFill>
                </a:rPr>
                <a:t>accuracy</a:t>
              </a:r>
            </a:p>
          </p:txBody>
        </p:sp>
        <p:sp>
          <p:nvSpPr>
            <p:cNvPr id="34" name="TextBox 33">
              <a:extLst>
                <a:ext uri="{FF2B5EF4-FFF2-40B4-BE49-F238E27FC236}">
                  <a16:creationId xmlns:a16="http://schemas.microsoft.com/office/drawing/2014/main" id="{1840DFC9-711D-2A4B-A414-EFD68D120351}"/>
                </a:ext>
              </a:extLst>
            </p:cNvPr>
            <p:cNvSpPr txBox="1"/>
            <p:nvPr/>
          </p:nvSpPr>
          <p:spPr>
            <a:xfrm>
              <a:off x="6236806" y="1022767"/>
              <a:ext cx="753794" cy="338554"/>
            </a:xfrm>
            <a:prstGeom prst="rect">
              <a:avLst/>
            </a:prstGeom>
            <a:noFill/>
          </p:spPr>
          <p:txBody>
            <a:bodyPr vert="horz" wrap="square" lIns="0" tIns="0" rIns="0" bIns="0" rtlCol="0">
              <a:spAutoFit/>
            </a:bodyPr>
            <a:lstStyle/>
            <a:p>
              <a:r>
                <a:rPr lang="en-US" sz="1100" b="1" dirty="0">
                  <a:solidFill>
                    <a:srgbClr val="FFC000"/>
                  </a:solidFill>
                </a:rPr>
                <a:t>Sparsity level</a:t>
              </a:r>
            </a:p>
          </p:txBody>
        </p:sp>
      </p:grpSp>
    </p:spTree>
    <p:extLst>
      <p:ext uri="{BB962C8B-B14F-4D97-AF65-F5344CB8AC3E}">
        <p14:creationId xmlns:p14="http://schemas.microsoft.com/office/powerpoint/2010/main" val="2983668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8BEA26-1056-344C-B74D-1E2E3BAAE3AE}"/>
              </a:ext>
            </a:extLst>
          </p:cNvPr>
          <p:cNvSpPr/>
          <p:nvPr/>
        </p:nvSpPr>
        <p:spPr>
          <a:xfrm>
            <a:off x="5268921" y="0"/>
            <a:ext cx="387507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F16C47A-094B-C841-8129-DD5770EE7804}"/>
              </a:ext>
            </a:extLst>
          </p:cNvPr>
          <p:cNvSpPr>
            <a:spLocks noGrp="1"/>
          </p:cNvSpPr>
          <p:nvPr>
            <p:ph type="title"/>
          </p:nvPr>
        </p:nvSpPr>
        <p:spPr/>
        <p:txBody>
          <a:bodyPr/>
          <a:lstStyle/>
          <a:p>
            <a:r>
              <a:rPr lang="en-US" b="1" dirty="0"/>
              <a:t>Sensitivity Analysis</a:t>
            </a:r>
          </a:p>
        </p:txBody>
      </p:sp>
      <p:sp>
        <p:nvSpPr>
          <p:cNvPr id="4" name="Content Placeholder 3">
            <a:extLst>
              <a:ext uri="{FF2B5EF4-FFF2-40B4-BE49-F238E27FC236}">
                <a16:creationId xmlns:a16="http://schemas.microsoft.com/office/drawing/2014/main" id="{AF5E2F95-352E-294B-A505-687FE1D472D0}"/>
              </a:ext>
            </a:extLst>
          </p:cNvPr>
          <p:cNvSpPr>
            <a:spLocks noGrp="1"/>
          </p:cNvSpPr>
          <p:nvPr>
            <p:ph sz="quarter" idx="13"/>
          </p:nvPr>
        </p:nvSpPr>
        <p:spPr>
          <a:xfrm>
            <a:off x="455613" y="1203325"/>
            <a:ext cx="4201448" cy="3425825"/>
          </a:xfrm>
        </p:spPr>
        <p:txBody>
          <a:bodyPr/>
          <a:lstStyle/>
          <a:p>
            <a:pPr marL="285750" indent="-285750">
              <a:buFont typeface="Arial" panose="020B0604020202020204" pitchFamily="34" charset="0"/>
              <a:buChar char="•"/>
            </a:pPr>
            <a:r>
              <a:rPr lang="en-US" dirty="0"/>
              <a:t>We use sensitivity analysis to find </a:t>
            </a:r>
            <a:r>
              <a:rPr lang="en-US" b="1" dirty="0"/>
              <a:t>thresholds</a:t>
            </a:r>
            <a:r>
              <a:rPr lang="en-US" dirty="0"/>
              <a:t> or target </a:t>
            </a:r>
            <a:r>
              <a:rPr lang="en-US" b="1" dirty="0"/>
              <a:t>compression rates</a:t>
            </a:r>
            <a:r>
              <a:rPr lang="en-US" dirty="0"/>
              <a:t> for the layers</a:t>
            </a:r>
          </a:p>
          <a:p>
            <a:pPr marL="285750" indent="-285750">
              <a:buFont typeface="Arial" panose="020B0604020202020204" pitchFamily="34" charset="0"/>
              <a:buChar char="•"/>
            </a:pPr>
            <a:r>
              <a:rPr lang="en-US" dirty="0"/>
              <a:t>We prune each layer individually to discrete levels, and measure the accuracy loss</a:t>
            </a:r>
          </a:p>
          <a:p>
            <a:pPr marL="285750" indent="-285750">
              <a:buFont typeface="Arial" panose="020B0604020202020204" pitchFamily="34" charset="0"/>
              <a:buChar char="•"/>
            </a:pPr>
            <a:r>
              <a:rPr lang="en-US" dirty="0"/>
              <a:t>Does not measure dependencies between layers</a:t>
            </a:r>
          </a:p>
        </p:txBody>
      </p:sp>
      <p:pic>
        <p:nvPicPr>
          <p:cNvPr id="7" name="Picture 6">
            <a:extLst>
              <a:ext uri="{FF2B5EF4-FFF2-40B4-BE49-F238E27FC236}">
                <a16:creationId xmlns:a16="http://schemas.microsoft.com/office/drawing/2014/main" id="{A9DB3A34-0B89-C746-9779-3CA12B33498B}"/>
              </a:ext>
            </a:extLst>
          </p:cNvPr>
          <p:cNvPicPr>
            <a:picLocks noChangeAspect="1"/>
          </p:cNvPicPr>
          <p:nvPr/>
        </p:nvPicPr>
        <p:blipFill>
          <a:blip r:embed="rId3"/>
          <a:stretch>
            <a:fillRect/>
          </a:stretch>
        </p:blipFill>
        <p:spPr>
          <a:xfrm>
            <a:off x="5366892" y="1278069"/>
            <a:ext cx="3662353" cy="2559144"/>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5CBDF712-6733-EF44-B97E-CB23890B88D4}"/>
              </a:ext>
            </a:extLst>
          </p:cNvPr>
          <p:cNvSpPr/>
          <p:nvPr/>
        </p:nvSpPr>
        <p:spPr>
          <a:xfrm>
            <a:off x="1387558" y="4813433"/>
            <a:ext cx="7958667" cy="276999"/>
          </a:xfrm>
          <a:prstGeom prst="rect">
            <a:avLst/>
          </a:prstGeom>
        </p:spPr>
        <p:txBody>
          <a:bodyPr wrap="square">
            <a:spAutoFit/>
          </a:bodyPr>
          <a:lstStyle/>
          <a:p>
            <a:r>
              <a:rPr lang="en-US" sz="1200" dirty="0">
                <a:solidFill>
                  <a:schemeClr val="bg1">
                    <a:lumMod val="75000"/>
                  </a:schemeClr>
                </a:solidFill>
                <a:hlinkClick r:id="rId4">
                  <a:extLst>
                    <a:ext uri="{A12FA001-AC4F-418D-AE19-62706E023703}">
                      <ahyp:hlinkClr xmlns:ahyp="http://schemas.microsoft.com/office/drawing/2018/hyperlinkcolor" val="tx"/>
                    </a:ext>
                  </a:extLst>
                </a:hlinkClick>
              </a:rPr>
              <a:t>https://github.com/NervanaSystems/distiller/blob/master/jupyter/sensitivity_analysis.ipynb</a:t>
            </a:r>
            <a:endParaRPr lang="en-US" sz="1200" dirty="0">
              <a:solidFill>
                <a:schemeClr val="bg1">
                  <a:lumMod val="75000"/>
                </a:schemeClr>
              </a:solidFill>
            </a:endParaRPr>
          </a:p>
        </p:txBody>
      </p:sp>
      <p:pic>
        <p:nvPicPr>
          <p:cNvPr id="11" name="Picture 10">
            <a:extLst>
              <a:ext uri="{FF2B5EF4-FFF2-40B4-BE49-F238E27FC236}">
                <a16:creationId xmlns:a16="http://schemas.microsoft.com/office/drawing/2014/main" id="{D763C58A-B694-1A4D-A6DA-1DA6B2025966}"/>
              </a:ext>
            </a:extLst>
          </p:cNvPr>
          <p:cNvPicPr>
            <a:picLocks noChangeAspect="1"/>
          </p:cNvPicPr>
          <p:nvPr/>
        </p:nvPicPr>
        <p:blipFill>
          <a:blip r:embed="rId5"/>
          <a:stretch>
            <a:fillRect/>
          </a:stretch>
        </p:blipFill>
        <p:spPr>
          <a:xfrm>
            <a:off x="8570904" y="120155"/>
            <a:ext cx="394172" cy="456881"/>
          </a:xfrm>
          <a:prstGeom prst="rect">
            <a:avLst/>
          </a:prstGeom>
        </p:spPr>
      </p:pic>
    </p:spTree>
    <p:extLst>
      <p:ext uri="{BB962C8B-B14F-4D97-AF65-F5344CB8AC3E}">
        <p14:creationId xmlns:p14="http://schemas.microsoft.com/office/powerpoint/2010/main" val="23448947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2E6550-6C80-0D44-B08D-699682410CA3}"/>
              </a:ext>
            </a:extLst>
          </p:cNvPr>
          <p:cNvSpPr/>
          <p:nvPr/>
        </p:nvSpPr>
        <p:spPr>
          <a:xfrm>
            <a:off x="5369442" y="0"/>
            <a:ext cx="3774558" cy="47597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6DEB784-F195-2144-BF75-04F516F59C9C}"/>
              </a:ext>
            </a:extLst>
          </p:cNvPr>
          <p:cNvSpPr>
            <a:spLocks noGrp="1"/>
          </p:cNvSpPr>
          <p:nvPr>
            <p:ph type="title"/>
          </p:nvPr>
        </p:nvSpPr>
        <p:spPr>
          <a:xfrm>
            <a:off x="455613" y="217297"/>
            <a:ext cx="8229600" cy="868680"/>
          </a:xfrm>
        </p:spPr>
        <p:txBody>
          <a:bodyPr vert="horz" lIns="0" tIns="0" rIns="0" bIns="0" rtlCol="0" anchor="t" anchorCtr="0">
            <a:noAutofit/>
          </a:bodyPr>
          <a:lstStyle/>
          <a:p>
            <a:r>
              <a:rPr lang="en-US" b="1" dirty="0"/>
              <a:t>Iterative Pruning Schedule</a:t>
            </a:r>
          </a:p>
        </p:txBody>
      </p:sp>
      <p:sp>
        <p:nvSpPr>
          <p:cNvPr id="4" name="Content Placeholder 3">
            <a:extLst>
              <a:ext uri="{FF2B5EF4-FFF2-40B4-BE49-F238E27FC236}">
                <a16:creationId xmlns:a16="http://schemas.microsoft.com/office/drawing/2014/main" id="{4AEEE906-44A8-DF42-A747-A8BE17E9C79D}"/>
              </a:ext>
            </a:extLst>
          </p:cNvPr>
          <p:cNvSpPr>
            <a:spLocks noGrp="1"/>
          </p:cNvSpPr>
          <p:nvPr>
            <p:ph sz="quarter" idx="13"/>
          </p:nvPr>
        </p:nvSpPr>
        <p:spPr>
          <a:xfrm>
            <a:off x="455613" y="931383"/>
            <a:ext cx="4913829" cy="3425825"/>
          </a:xfrm>
        </p:spPr>
        <p:txBody>
          <a:bodyPr/>
          <a:lstStyle/>
          <a:p>
            <a:pPr marL="285750" indent="-285750">
              <a:buFont typeface="Arial" panose="020B0604020202020204" pitchFamily="34" charset="0"/>
              <a:buChar char="•"/>
            </a:pPr>
            <a:r>
              <a:rPr lang="en-US" dirty="0"/>
              <a:t>Algorithms are differentiated by schedules</a:t>
            </a:r>
          </a:p>
          <a:p>
            <a:pPr marL="511175" lvl="1" indent="-285750">
              <a:buFont typeface="Arial" panose="020B0604020202020204" pitchFamily="34" charset="0"/>
              <a:buChar char="•"/>
            </a:pPr>
            <a:r>
              <a:rPr lang="en-US" dirty="0"/>
              <a:t>What do you prune at each step?</a:t>
            </a:r>
          </a:p>
          <a:p>
            <a:pPr marL="857250" lvl="2" indent="-285750">
              <a:buFont typeface="Arial" panose="020B0604020202020204" pitchFamily="34" charset="0"/>
              <a:buChar char="•"/>
            </a:pPr>
            <a:r>
              <a:rPr lang="en-US" dirty="0"/>
              <a:t>All layers? Some layers? Specific channels? Do you order dynamically?...</a:t>
            </a:r>
          </a:p>
          <a:p>
            <a:pPr marL="511175" lvl="1" indent="-285750">
              <a:buFont typeface="Arial" panose="020B0604020202020204" pitchFamily="34" charset="0"/>
              <a:buChar char="•"/>
            </a:pPr>
            <a:r>
              <a:rPr lang="en-US" dirty="0"/>
              <a:t>How often do you prune?</a:t>
            </a:r>
          </a:p>
          <a:p>
            <a:pPr marL="857250" lvl="2" indent="-285750">
              <a:buFont typeface="Arial" panose="020B0604020202020204" pitchFamily="34" charset="0"/>
              <a:buChar char="•"/>
            </a:pPr>
            <a:r>
              <a:rPr lang="en-US" dirty="0"/>
              <a:t>Trade-off between training time and accuracy</a:t>
            </a:r>
          </a:p>
          <a:p>
            <a:pPr marL="857250" lvl="2" indent="-285750">
              <a:buFont typeface="Arial" panose="020B0604020202020204" pitchFamily="34" charset="0"/>
              <a:buChar char="•"/>
            </a:pPr>
            <a:r>
              <a:rPr lang="en-US" dirty="0"/>
              <a:t>Do you change pruning frequency?</a:t>
            </a:r>
          </a:p>
          <a:p>
            <a:pPr marL="285750" indent="-285750">
              <a:buFont typeface="Arial" panose="020B0604020202020204" pitchFamily="34" charset="0"/>
              <a:buChar char="•"/>
            </a:pPr>
            <a:r>
              <a:rPr lang="en-US" dirty="0">
                <a:solidFill>
                  <a:schemeClr val="bg1">
                    <a:lumMod val="65000"/>
                  </a:schemeClr>
                </a:solidFill>
              </a:rPr>
              <a:t>E.g. Automated-gradual pruning </a:t>
            </a:r>
            <a:r>
              <a:rPr lang="en-US" sz="1200" dirty="0">
                <a:solidFill>
                  <a:schemeClr val="bg1">
                    <a:lumMod val="65000"/>
                  </a:schemeClr>
                </a:solidFill>
              </a:rPr>
              <a:t>(Zhu et. al 2017)</a:t>
            </a:r>
            <a:endParaRPr lang="en-US" dirty="0">
              <a:solidFill>
                <a:schemeClr val="bg1">
                  <a:lumMod val="65000"/>
                </a:schemeClr>
              </a:solidFill>
            </a:endParaRPr>
          </a:p>
        </p:txBody>
      </p:sp>
      <p:sp>
        <p:nvSpPr>
          <p:cNvPr id="2" name="Rectangle 1">
            <a:extLst>
              <a:ext uri="{FF2B5EF4-FFF2-40B4-BE49-F238E27FC236}">
                <a16:creationId xmlns:a16="http://schemas.microsoft.com/office/drawing/2014/main" id="{D2DFC35D-2C88-1D45-A25E-F5DDFE6CF340}"/>
              </a:ext>
            </a:extLst>
          </p:cNvPr>
          <p:cNvSpPr/>
          <p:nvPr/>
        </p:nvSpPr>
        <p:spPr>
          <a:xfrm>
            <a:off x="1779182" y="4822565"/>
            <a:ext cx="6216025" cy="276999"/>
          </a:xfrm>
          <a:prstGeom prst="rect">
            <a:avLst/>
          </a:prstGeom>
        </p:spPr>
        <p:txBody>
          <a:bodyPr wrap="square">
            <a:spAutoFit/>
          </a:bodyPr>
          <a:lstStyle/>
          <a:p>
            <a:r>
              <a:rPr lang="en-US" sz="1200" dirty="0">
                <a:solidFill>
                  <a:schemeClr val="bg1">
                    <a:lumMod val="75000"/>
                  </a:schemeClr>
                </a:solidFill>
              </a:rPr>
              <a:t>https://</a:t>
            </a:r>
            <a:r>
              <a:rPr lang="en-US" sz="1200" dirty="0" err="1">
                <a:solidFill>
                  <a:schemeClr val="bg1">
                    <a:lumMod val="75000"/>
                  </a:schemeClr>
                </a:solidFill>
              </a:rPr>
              <a:t>github.com</a:t>
            </a:r>
            <a:r>
              <a:rPr lang="en-US" sz="1200" dirty="0">
                <a:solidFill>
                  <a:schemeClr val="bg1">
                    <a:lumMod val="75000"/>
                  </a:schemeClr>
                </a:solidFill>
              </a:rPr>
              <a:t>/</a:t>
            </a:r>
            <a:r>
              <a:rPr lang="en-US" sz="1200" dirty="0" err="1">
                <a:solidFill>
                  <a:schemeClr val="bg1">
                    <a:lumMod val="75000"/>
                  </a:schemeClr>
                </a:solidFill>
              </a:rPr>
              <a:t>NervanaSystems</a:t>
            </a:r>
            <a:r>
              <a:rPr lang="en-US" sz="1200" dirty="0">
                <a:solidFill>
                  <a:schemeClr val="bg1">
                    <a:lumMod val="75000"/>
                  </a:schemeClr>
                </a:solidFill>
              </a:rPr>
              <a:t>/distiller/blob/master/</a:t>
            </a:r>
            <a:r>
              <a:rPr lang="en-US" sz="1200" dirty="0" err="1">
                <a:solidFill>
                  <a:schemeClr val="bg1">
                    <a:lumMod val="75000"/>
                  </a:schemeClr>
                </a:solidFill>
              </a:rPr>
              <a:t>jupyter</a:t>
            </a:r>
            <a:r>
              <a:rPr lang="en-US" sz="1200" dirty="0">
                <a:solidFill>
                  <a:schemeClr val="bg1">
                    <a:lumMod val="75000"/>
                  </a:schemeClr>
                </a:solidFill>
              </a:rPr>
              <a:t>/</a:t>
            </a:r>
            <a:r>
              <a:rPr lang="en-US" sz="1200" dirty="0" err="1">
                <a:solidFill>
                  <a:schemeClr val="bg1">
                    <a:lumMod val="75000"/>
                  </a:schemeClr>
                </a:solidFill>
              </a:rPr>
              <a:t>agp_schedule.ipynb</a:t>
            </a:r>
            <a:endParaRPr lang="en-US" sz="1200" dirty="0">
              <a:solidFill>
                <a:schemeClr val="bg1">
                  <a:lumMod val="75000"/>
                </a:schemeClr>
              </a:solidFill>
            </a:endParaRPr>
          </a:p>
        </p:txBody>
      </p:sp>
      <p:pic>
        <p:nvPicPr>
          <p:cNvPr id="5" name="Picture 4">
            <a:extLst>
              <a:ext uri="{FF2B5EF4-FFF2-40B4-BE49-F238E27FC236}">
                <a16:creationId xmlns:a16="http://schemas.microsoft.com/office/drawing/2014/main" id="{D02CFDB7-C006-DD43-B9EC-E9F5B2062F23}"/>
              </a:ext>
            </a:extLst>
          </p:cNvPr>
          <p:cNvPicPr>
            <a:picLocks noChangeAspect="1"/>
          </p:cNvPicPr>
          <p:nvPr/>
        </p:nvPicPr>
        <p:blipFill>
          <a:blip r:embed="rId3"/>
          <a:stretch>
            <a:fillRect/>
          </a:stretch>
        </p:blipFill>
        <p:spPr>
          <a:xfrm>
            <a:off x="5486917" y="1721719"/>
            <a:ext cx="3539608" cy="1316340"/>
          </a:xfrm>
          <a:prstGeom prst="rect">
            <a:avLst/>
          </a:prstGeom>
        </p:spPr>
      </p:pic>
    </p:spTree>
    <p:extLst>
      <p:ext uri="{BB962C8B-B14F-4D97-AF65-F5344CB8AC3E}">
        <p14:creationId xmlns:p14="http://schemas.microsoft.com/office/powerpoint/2010/main" val="19072104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2E6550-6C80-0D44-B08D-699682410CA3}"/>
              </a:ext>
            </a:extLst>
          </p:cNvPr>
          <p:cNvSpPr/>
          <p:nvPr/>
        </p:nvSpPr>
        <p:spPr>
          <a:xfrm>
            <a:off x="5369442" y="0"/>
            <a:ext cx="3774558" cy="47597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6DEB784-F195-2144-BF75-04F516F59C9C}"/>
              </a:ext>
            </a:extLst>
          </p:cNvPr>
          <p:cNvSpPr>
            <a:spLocks noGrp="1"/>
          </p:cNvSpPr>
          <p:nvPr>
            <p:ph type="title"/>
          </p:nvPr>
        </p:nvSpPr>
        <p:spPr>
          <a:xfrm>
            <a:off x="455613" y="217297"/>
            <a:ext cx="8229600" cy="868680"/>
          </a:xfrm>
        </p:spPr>
        <p:txBody>
          <a:bodyPr vert="horz" lIns="0" tIns="0" rIns="0" bIns="0" rtlCol="0" anchor="t" anchorCtr="0">
            <a:noAutofit/>
          </a:bodyPr>
          <a:lstStyle/>
          <a:p>
            <a:r>
              <a:rPr lang="en-US" b="1" dirty="0"/>
              <a:t>Iterative Pruning Schedule</a:t>
            </a:r>
          </a:p>
        </p:txBody>
      </p:sp>
      <p:sp>
        <p:nvSpPr>
          <p:cNvPr id="4" name="Content Placeholder 3">
            <a:extLst>
              <a:ext uri="{FF2B5EF4-FFF2-40B4-BE49-F238E27FC236}">
                <a16:creationId xmlns:a16="http://schemas.microsoft.com/office/drawing/2014/main" id="{4AEEE906-44A8-DF42-A747-A8BE17E9C79D}"/>
              </a:ext>
            </a:extLst>
          </p:cNvPr>
          <p:cNvSpPr>
            <a:spLocks noGrp="1"/>
          </p:cNvSpPr>
          <p:nvPr>
            <p:ph sz="quarter" idx="13"/>
          </p:nvPr>
        </p:nvSpPr>
        <p:spPr>
          <a:xfrm>
            <a:off x="455613" y="931383"/>
            <a:ext cx="4913829" cy="3425825"/>
          </a:xfrm>
        </p:spPr>
        <p:txBody>
          <a:bodyPr/>
          <a:lstStyle/>
          <a:p>
            <a:pPr marL="285750" indent="-285750">
              <a:buFont typeface="Arial" panose="020B0604020202020204" pitchFamily="34" charset="0"/>
              <a:buChar char="•"/>
            </a:pPr>
            <a:r>
              <a:rPr lang="en-US" dirty="0">
                <a:solidFill>
                  <a:schemeClr val="bg1">
                    <a:lumMod val="65000"/>
                  </a:schemeClr>
                </a:solidFill>
              </a:rPr>
              <a:t>Algorithms are differentiated by schedules</a:t>
            </a:r>
          </a:p>
          <a:p>
            <a:pPr marL="511175" lvl="1" indent="-285750">
              <a:buFont typeface="Arial" panose="020B0604020202020204" pitchFamily="34" charset="0"/>
              <a:buChar char="•"/>
            </a:pPr>
            <a:r>
              <a:rPr lang="en-US" dirty="0">
                <a:solidFill>
                  <a:schemeClr val="bg1">
                    <a:lumMod val="65000"/>
                  </a:schemeClr>
                </a:solidFill>
              </a:rPr>
              <a:t>What do you prune at each step?</a:t>
            </a:r>
          </a:p>
          <a:p>
            <a:pPr marL="857250" lvl="2" indent="-285750">
              <a:buFont typeface="Arial" panose="020B0604020202020204" pitchFamily="34" charset="0"/>
              <a:buChar char="•"/>
            </a:pPr>
            <a:r>
              <a:rPr lang="en-US" dirty="0">
                <a:solidFill>
                  <a:schemeClr val="bg1">
                    <a:lumMod val="65000"/>
                  </a:schemeClr>
                </a:solidFill>
              </a:rPr>
              <a:t>All layers? Some layers? Specific channels? Do you order dynamically?...</a:t>
            </a:r>
          </a:p>
          <a:p>
            <a:pPr marL="511175" lvl="1" indent="-285750">
              <a:buFont typeface="Arial" panose="020B0604020202020204" pitchFamily="34" charset="0"/>
              <a:buChar char="•"/>
            </a:pPr>
            <a:r>
              <a:rPr lang="en-US" dirty="0">
                <a:solidFill>
                  <a:schemeClr val="bg1">
                    <a:lumMod val="65000"/>
                  </a:schemeClr>
                </a:solidFill>
              </a:rPr>
              <a:t>How often do you prune?</a:t>
            </a:r>
          </a:p>
          <a:p>
            <a:pPr marL="857250" lvl="2" indent="-285750">
              <a:buFont typeface="Arial" panose="020B0604020202020204" pitchFamily="34" charset="0"/>
              <a:buChar char="•"/>
            </a:pPr>
            <a:r>
              <a:rPr lang="en-US" dirty="0">
                <a:solidFill>
                  <a:schemeClr val="bg1">
                    <a:lumMod val="65000"/>
                  </a:schemeClr>
                </a:solidFill>
              </a:rPr>
              <a:t>Trade-off between training time and accuracy</a:t>
            </a:r>
          </a:p>
          <a:p>
            <a:pPr marL="857250" lvl="2" indent="-285750">
              <a:buFont typeface="Arial" panose="020B0604020202020204" pitchFamily="34" charset="0"/>
              <a:buChar char="•"/>
            </a:pPr>
            <a:r>
              <a:rPr lang="en-US" dirty="0">
                <a:solidFill>
                  <a:schemeClr val="bg1">
                    <a:lumMod val="65000"/>
                  </a:schemeClr>
                </a:solidFill>
              </a:rPr>
              <a:t>Do you change pruning frequency?</a:t>
            </a:r>
          </a:p>
          <a:p>
            <a:pPr marL="285750" indent="-285750">
              <a:buFont typeface="Arial" panose="020B0604020202020204" pitchFamily="34" charset="0"/>
              <a:buChar char="•"/>
            </a:pPr>
            <a:r>
              <a:rPr lang="en-US" dirty="0"/>
              <a:t>E.g. Automated-gradual pruning </a:t>
            </a:r>
            <a:r>
              <a:rPr lang="en-US" sz="1200" dirty="0"/>
              <a:t>(Zhu et. al 2017)</a:t>
            </a:r>
          </a:p>
        </p:txBody>
      </p:sp>
      <p:pic>
        <p:nvPicPr>
          <p:cNvPr id="7" name="Picture 6">
            <a:extLst>
              <a:ext uri="{FF2B5EF4-FFF2-40B4-BE49-F238E27FC236}">
                <a16:creationId xmlns:a16="http://schemas.microsoft.com/office/drawing/2014/main" id="{B1DC506F-CD40-0E4C-B067-84FC7FCD122B}"/>
              </a:ext>
            </a:extLst>
          </p:cNvPr>
          <p:cNvPicPr>
            <a:picLocks noChangeAspect="1"/>
          </p:cNvPicPr>
          <p:nvPr/>
        </p:nvPicPr>
        <p:blipFill>
          <a:blip r:embed="rId3"/>
          <a:stretch>
            <a:fillRect/>
          </a:stretch>
        </p:blipFill>
        <p:spPr>
          <a:xfrm>
            <a:off x="5537326" y="702783"/>
            <a:ext cx="3467100" cy="33020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99D8FE1-1693-5E44-AF7F-DD050A43FC9D}"/>
              </a:ext>
            </a:extLst>
          </p:cNvPr>
          <p:cNvPicPr>
            <a:picLocks noChangeAspect="1"/>
          </p:cNvPicPr>
          <p:nvPr/>
        </p:nvPicPr>
        <p:blipFill>
          <a:blip r:embed="rId4"/>
          <a:stretch>
            <a:fillRect/>
          </a:stretch>
        </p:blipFill>
        <p:spPr>
          <a:xfrm>
            <a:off x="5537326" y="4055929"/>
            <a:ext cx="3467100" cy="453719"/>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D2DFC35D-2C88-1D45-A25E-F5DDFE6CF340}"/>
              </a:ext>
            </a:extLst>
          </p:cNvPr>
          <p:cNvSpPr/>
          <p:nvPr/>
        </p:nvSpPr>
        <p:spPr>
          <a:xfrm>
            <a:off x="1779182" y="4822565"/>
            <a:ext cx="6216025" cy="276999"/>
          </a:xfrm>
          <a:prstGeom prst="rect">
            <a:avLst/>
          </a:prstGeom>
        </p:spPr>
        <p:txBody>
          <a:bodyPr wrap="square">
            <a:spAutoFit/>
          </a:bodyPr>
          <a:lstStyle/>
          <a:p>
            <a:r>
              <a:rPr lang="en-US" sz="1200" dirty="0">
                <a:solidFill>
                  <a:schemeClr val="bg1">
                    <a:lumMod val="75000"/>
                  </a:schemeClr>
                </a:solidFill>
              </a:rPr>
              <a:t>https://</a:t>
            </a:r>
            <a:r>
              <a:rPr lang="en-US" sz="1200" dirty="0" err="1">
                <a:solidFill>
                  <a:schemeClr val="bg1">
                    <a:lumMod val="75000"/>
                  </a:schemeClr>
                </a:solidFill>
              </a:rPr>
              <a:t>github.com</a:t>
            </a:r>
            <a:r>
              <a:rPr lang="en-US" sz="1200" dirty="0">
                <a:solidFill>
                  <a:schemeClr val="bg1">
                    <a:lumMod val="75000"/>
                  </a:schemeClr>
                </a:solidFill>
              </a:rPr>
              <a:t>/</a:t>
            </a:r>
            <a:r>
              <a:rPr lang="en-US" sz="1200" dirty="0" err="1">
                <a:solidFill>
                  <a:schemeClr val="bg1">
                    <a:lumMod val="75000"/>
                  </a:schemeClr>
                </a:solidFill>
              </a:rPr>
              <a:t>NervanaSystems</a:t>
            </a:r>
            <a:r>
              <a:rPr lang="en-US" sz="1200" dirty="0">
                <a:solidFill>
                  <a:schemeClr val="bg1">
                    <a:lumMod val="75000"/>
                  </a:schemeClr>
                </a:solidFill>
              </a:rPr>
              <a:t>/distiller/blob/master/</a:t>
            </a:r>
            <a:r>
              <a:rPr lang="en-US" sz="1200" dirty="0" err="1">
                <a:solidFill>
                  <a:schemeClr val="bg1">
                    <a:lumMod val="75000"/>
                  </a:schemeClr>
                </a:solidFill>
              </a:rPr>
              <a:t>jupyter</a:t>
            </a:r>
            <a:r>
              <a:rPr lang="en-US" sz="1200" dirty="0">
                <a:solidFill>
                  <a:schemeClr val="bg1">
                    <a:lumMod val="75000"/>
                  </a:schemeClr>
                </a:solidFill>
              </a:rPr>
              <a:t>/</a:t>
            </a:r>
            <a:r>
              <a:rPr lang="en-US" sz="1200" dirty="0" err="1">
                <a:solidFill>
                  <a:schemeClr val="bg1">
                    <a:lumMod val="75000"/>
                  </a:schemeClr>
                </a:solidFill>
              </a:rPr>
              <a:t>agp_schedule.ipynb</a:t>
            </a:r>
            <a:endParaRPr lang="en-US" sz="1200" dirty="0">
              <a:solidFill>
                <a:schemeClr val="bg1">
                  <a:lumMod val="75000"/>
                </a:schemeClr>
              </a:solidFill>
            </a:endParaRPr>
          </a:p>
        </p:txBody>
      </p:sp>
      <p:pic>
        <p:nvPicPr>
          <p:cNvPr id="11" name="Picture 10">
            <a:extLst>
              <a:ext uri="{FF2B5EF4-FFF2-40B4-BE49-F238E27FC236}">
                <a16:creationId xmlns:a16="http://schemas.microsoft.com/office/drawing/2014/main" id="{85E8BDDE-BA3E-694E-BFFC-F7754ED85275}"/>
              </a:ext>
            </a:extLst>
          </p:cNvPr>
          <p:cNvPicPr>
            <a:picLocks noChangeAspect="1"/>
          </p:cNvPicPr>
          <p:nvPr/>
        </p:nvPicPr>
        <p:blipFill>
          <a:blip r:embed="rId5"/>
          <a:stretch>
            <a:fillRect/>
          </a:stretch>
        </p:blipFill>
        <p:spPr>
          <a:xfrm>
            <a:off x="8570904" y="120155"/>
            <a:ext cx="394172" cy="456881"/>
          </a:xfrm>
          <a:prstGeom prst="rect">
            <a:avLst/>
          </a:prstGeom>
        </p:spPr>
      </p:pic>
    </p:spTree>
    <p:extLst>
      <p:ext uri="{BB962C8B-B14F-4D97-AF65-F5344CB8AC3E}">
        <p14:creationId xmlns:p14="http://schemas.microsoft.com/office/powerpoint/2010/main" val="1981100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F6D58-A203-7E46-AD4E-D888561F5040}"/>
              </a:ext>
            </a:extLst>
          </p:cNvPr>
          <p:cNvSpPr>
            <a:spLocks noGrp="1"/>
          </p:cNvSpPr>
          <p:nvPr>
            <p:ph type="title"/>
          </p:nvPr>
        </p:nvSpPr>
        <p:spPr/>
        <p:txBody>
          <a:bodyPr vert="horz" lIns="0" tIns="0" rIns="0" bIns="0" rtlCol="0" anchor="t" anchorCtr="0">
            <a:noAutofit/>
          </a:bodyPr>
          <a:lstStyle/>
          <a:p>
            <a:r>
              <a:rPr lang="en-US" b="1" dirty="0"/>
              <a:t>Structured Pruning</a:t>
            </a:r>
          </a:p>
        </p:txBody>
      </p:sp>
      <p:pic>
        <p:nvPicPr>
          <p:cNvPr id="10" name="Picture 9">
            <a:extLst>
              <a:ext uri="{FF2B5EF4-FFF2-40B4-BE49-F238E27FC236}">
                <a16:creationId xmlns:a16="http://schemas.microsoft.com/office/drawing/2014/main" id="{CA6CECA4-4D06-BD49-981C-F86F93F20F64}"/>
              </a:ext>
            </a:extLst>
          </p:cNvPr>
          <p:cNvPicPr>
            <a:picLocks noChangeAspect="1"/>
          </p:cNvPicPr>
          <p:nvPr/>
        </p:nvPicPr>
        <p:blipFill>
          <a:blip r:embed="rId3"/>
          <a:stretch>
            <a:fillRect/>
          </a:stretch>
        </p:blipFill>
        <p:spPr>
          <a:xfrm>
            <a:off x="5606108" y="624417"/>
            <a:ext cx="3225800" cy="4114800"/>
          </a:xfrm>
          <a:prstGeom prst="rect">
            <a:avLst/>
          </a:prstGeom>
        </p:spPr>
      </p:pic>
      <p:cxnSp>
        <p:nvCxnSpPr>
          <p:cNvPr id="5" name="Straight Arrow Connector 4">
            <a:extLst>
              <a:ext uri="{FF2B5EF4-FFF2-40B4-BE49-F238E27FC236}">
                <a16:creationId xmlns:a16="http://schemas.microsoft.com/office/drawing/2014/main" id="{B91F0269-401E-7041-ACDA-DE9C49C69C03}"/>
              </a:ext>
            </a:extLst>
          </p:cNvPr>
          <p:cNvCxnSpPr>
            <a:cxnSpLocks/>
          </p:cNvCxnSpPr>
          <p:nvPr/>
        </p:nvCxnSpPr>
        <p:spPr>
          <a:xfrm>
            <a:off x="6282267" y="550500"/>
            <a:ext cx="2170431"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58CCA11-B988-1F49-B3E6-1484CE15E673}"/>
              </a:ext>
            </a:extLst>
          </p:cNvPr>
          <p:cNvSpPr txBox="1"/>
          <p:nvPr/>
        </p:nvSpPr>
        <p:spPr>
          <a:xfrm>
            <a:off x="7219008" y="333543"/>
            <a:ext cx="2106613" cy="169277"/>
          </a:xfrm>
          <a:prstGeom prst="rect">
            <a:avLst/>
          </a:prstGeom>
          <a:noFill/>
        </p:spPr>
        <p:txBody>
          <a:bodyPr vert="horz" wrap="square" lIns="0" tIns="0" rIns="0" bIns="0" rtlCol="0">
            <a:spAutoFit/>
          </a:bodyPr>
          <a:lstStyle/>
          <a:p>
            <a:r>
              <a:rPr lang="en-US" sz="1100" dirty="0">
                <a:solidFill>
                  <a:srgbClr val="003C71"/>
                </a:solidFill>
              </a:rPr>
              <a:t>Regularity (HW friendliness)</a:t>
            </a:r>
          </a:p>
        </p:txBody>
      </p:sp>
      <p:sp>
        <p:nvSpPr>
          <p:cNvPr id="11" name="TextBox 10">
            <a:extLst>
              <a:ext uri="{FF2B5EF4-FFF2-40B4-BE49-F238E27FC236}">
                <a16:creationId xmlns:a16="http://schemas.microsoft.com/office/drawing/2014/main" id="{0E681C37-2E6E-8A4D-8486-94BD21A6C271}"/>
              </a:ext>
            </a:extLst>
          </p:cNvPr>
          <p:cNvSpPr txBox="1"/>
          <p:nvPr/>
        </p:nvSpPr>
        <p:spPr>
          <a:xfrm>
            <a:off x="3282846" y="4572001"/>
            <a:ext cx="5740636" cy="161583"/>
          </a:xfrm>
          <a:prstGeom prst="rect">
            <a:avLst/>
          </a:prstGeom>
          <a:noFill/>
        </p:spPr>
        <p:txBody>
          <a:bodyPr vert="horz" wrap="square" lIns="0" tIns="0" rIns="0" bIns="0" rtlCol="0">
            <a:spAutoFit/>
          </a:bodyPr>
          <a:lstStyle/>
          <a:p>
            <a:r>
              <a:rPr lang="en-US" sz="1050" dirty="0">
                <a:solidFill>
                  <a:schemeClr val="bg1">
                    <a:lumMod val="65000"/>
                  </a:schemeClr>
                </a:solidFill>
              </a:rPr>
              <a:t>Source: Recent Advances in Efficient Computation of Deep Convolutional Neural Networks</a:t>
            </a:r>
          </a:p>
        </p:txBody>
      </p:sp>
      <p:sp>
        <p:nvSpPr>
          <p:cNvPr id="4" name="Content Placeholder 3">
            <a:extLst>
              <a:ext uri="{FF2B5EF4-FFF2-40B4-BE49-F238E27FC236}">
                <a16:creationId xmlns:a16="http://schemas.microsoft.com/office/drawing/2014/main" id="{8D858FFF-E6BD-5F46-BEB4-593B1170CB3B}"/>
              </a:ext>
            </a:extLst>
          </p:cNvPr>
          <p:cNvSpPr>
            <a:spLocks noGrp="1"/>
          </p:cNvSpPr>
          <p:nvPr>
            <p:ph sz="quarter" idx="13"/>
          </p:nvPr>
        </p:nvSpPr>
        <p:spPr>
          <a:xfrm>
            <a:off x="455612" y="1203325"/>
            <a:ext cx="5442595" cy="3425825"/>
          </a:xfrm>
        </p:spPr>
        <p:txBody>
          <a:bodyPr/>
          <a:lstStyle/>
          <a:p>
            <a:pPr marL="285750" indent="-285750">
              <a:buFont typeface="Arial" panose="020B0604020202020204" pitchFamily="34" charset="0"/>
              <a:buChar char="•"/>
            </a:pPr>
            <a:r>
              <a:rPr lang="en-US" b="1" dirty="0"/>
              <a:t>What</a:t>
            </a:r>
            <a:r>
              <a:rPr lang="en-US" dirty="0"/>
              <a:t>: Prune groups of connections </a:t>
            </a:r>
          </a:p>
          <a:p>
            <a:pPr marL="285750" indent="-285750">
              <a:buFont typeface="Arial" panose="020B0604020202020204" pitchFamily="34" charset="0"/>
              <a:buChar char="•"/>
            </a:pPr>
            <a:r>
              <a:rPr lang="en-US" b="1" dirty="0"/>
              <a:t>Why</a:t>
            </a:r>
            <a:r>
              <a:rPr lang="en-US" dirty="0"/>
              <a:t>: More compact sparse representation; faster inference (hit the vector compute sweet-spot)</a:t>
            </a:r>
          </a:p>
          <a:p>
            <a:pPr marL="285750" indent="-285750">
              <a:buFont typeface="Arial" panose="020B0604020202020204" pitchFamily="34" charset="0"/>
              <a:buChar char="•"/>
            </a:pPr>
            <a:r>
              <a:rPr lang="en-US" b="1" dirty="0"/>
              <a:t>Where</a:t>
            </a:r>
            <a:r>
              <a:rPr lang="en-US" dirty="0"/>
              <a:t>:</a:t>
            </a:r>
          </a:p>
          <a:p>
            <a:pPr marL="511175" lvl="1" indent="-285750">
              <a:buFont typeface="Arial" panose="020B0604020202020204" pitchFamily="34" charset="0"/>
              <a:buChar char="•"/>
            </a:pPr>
            <a:r>
              <a:rPr lang="en-US" dirty="0"/>
              <a:t>Pruning filters/channels/layers creates small dense nets good for existing embedded devices</a:t>
            </a:r>
          </a:p>
          <a:p>
            <a:pPr marL="511175" lvl="1" indent="-285750">
              <a:buFont typeface="Arial" panose="020B0604020202020204" pitchFamily="34" charset="0"/>
              <a:buChar char="•"/>
            </a:pPr>
            <a:r>
              <a:rPr lang="en-US" dirty="0"/>
              <a:t>Others: require sparse-representation and sparsity-aware compute</a:t>
            </a:r>
          </a:p>
          <a:p>
            <a:pPr marL="285750" indent="-285750">
              <a:buFont typeface="Arial" panose="020B0604020202020204" pitchFamily="34" charset="0"/>
              <a:buChar char="•"/>
            </a:pPr>
            <a:r>
              <a:rPr lang="en-US" dirty="0"/>
              <a:t>What is the tradeoff between regularity and accuracy?</a:t>
            </a:r>
            <a:r>
              <a:rPr lang="en-US" baseline="30000" dirty="0"/>
              <a:t>[4]</a:t>
            </a:r>
          </a:p>
        </p:txBody>
      </p:sp>
      <p:sp>
        <p:nvSpPr>
          <p:cNvPr id="2" name="Rectangle 1">
            <a:extLst>
              <a:ext uri="{FF2B5EF4-FFF2-40B4-BE49-F238E27FC236}">
                <a16:creationId xmlns:a16="http://schemas.microsoft.com/office/drawing/2014/main" id="{809A5B4A-1420-1247-982B-9EE51519AF9E}"/>
              </a:ext>
            </a:extLst>
          </p:cNvPr>
          <p:cNvSpPr/>
          <p:nvPr/>
        </p:nvSpPr>
        <p:spPr>
          <a:xfrm>
            <a:off x="6089782" y="734518"/>
            <a:ext cx="498395" cy="1439056"/>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F4B065-75E0-A74F-94FC-001F547B8052}"/>
              </a:ext>
            </a:extLst>
          </p:cNvPr>
          <p:cNvSpPr/>
          <p:nvPr/>
        </p:nvSpPr>
        <p:spPr>
          <a:xfrm>
            <a:off x="6592463" y="735693"/>
            <a:ext cx="498395" cy="1439056"/>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150ABB-E19D-8E43-B398-257F1B41A7EE}"/>
              </a:ext>
            </a:extLst>
          </p:cNvPr>
          <p:cNvSpPr/>
          <p:nvPr/>
        </p:nvSpPr>
        <p:spPr>
          <a:xfrm>
            <a:off x="7090858" y="734518"/>
            <a:ext cx="498395" cy="1439056"/>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4F08FC-D6BF-C844-AB5C-60C55EF527DD}"/>
              </a:ext>
            </a:extLst>
          </p:cNvPr>
          <p:cNvSpPr/>
          <p:nvPr/>
        </p:nvSpPr>
        <p:spPr>
          <a:xfrm>
            <a:off x="7589253" y="734518"/>
            <a:ext cx="498395" cy="1439056"/>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993176-92B2-EA40-B751-99EE727439E3}"/>
              </a:ext>
            </a:extLst>
          </p:cNvPr>
          <p:cNvSpPr/>
          <p:nvPr/>
        </p:nvSpPr>
        <p:spPr>
          <a:xfrm>
            <a:off x="8087648" y="734518"/>
            <a:ext cx="498395" cy="1439056"/>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4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2" grpId="0" animBg="1"/>
      <p:bldP spid="12" grpId="1" animBg="1"/>
      <p:bldP spid="13" grpId="0" animBg="1"/>
      <p:bldP spid="13" grpId="1" animBg="1"/>
      <p:bldP spid="14" grpId="0" animBg="1"/>
      <p:bldP spid="15" grpId="0" animBg="1"/>
      <p:bldP spid="1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903CF-F698-FA44-97FD-5B434CD5D22D}"/>
              </a:ext>
            </a:extLst>
          </p:cNvPr>
          <p:cNvSpPr>
            <a:spLocks noGrp="1"/>
          </p:cNvSpPr>
          <p:nvPr>
            <p:ph type="title"/>
          </p:nvPr>
        </p:nvSpPr>
        <p:spPr>
          <a:xfrm>
            <a:off x="455613" y="308848"/>
            <a:ext cx="8407832" cy="868680"/>
          </a:xfrm>
        </p:spPr>
        <p:txBody>
          <a:bodyPr vert="horz" lIns="0" tIns="0" rIns="0" bIns="0" rtlCol="0" anchor="t" anchorCtr="0">
            <a:noAutofit/>
          </a:bodyPr>
          <a:lstStyle/>
          <a:p>
            <a:r>
              <a:rPr lang="en-US" b="1" dirty="0"/>
              <a:t>Structured Pruning – Examples of Pruning Criteria</a:t>
            </a:r>
          </a:p>
        </p:txBody>
      </p:sp>
      <p:grpSp>
        <p:nvGrpSpPr>
          <p:cNvPr id="17" name="Group 16">
            <a:extLst>
              <a:ext uri="{FF2B5EF4-FFF2-40B4-BE49-F238E27FC236}">
                <a16:creationId xmlns:a16="http://schemas.microsoft.com/office/drawing/2014/main" id="{260C9CF6-6BA8-AA44-8C3E-09994A4FBA58}"/>
              </a:ext>
            </a:extLst>
          </p:cNvPr>
          <p:cNvGrpSpPr/>
          <p:nvPr/>
        </p:nvGrpSpPr>
        <p:grpSpPr>
          <a:xfrm>
            <a:off x="455613" y="1266697"/>
            <a:ext cx="3810353" cy="1428313"/>
            <a:chOff x="-2576167" y="1203325"/>
            <a:chExt cx="3810353" cy="1428313"/>
          </a:xfrm>
        </p:grpSpPr>
        <p:sp>
          <p:nvSpPr>
            <p:cNvPr id="6" name="Rounded Rectangle 5">
              <a:extLst>
                <a:ext uri="{FF2B5EF4-FFF2-40B4-BE49-F238E27FC236}">
                  <a16:creationId xmlns:a16="http://schemas.microsoft.com/office/drawing/2014/main" id="{CDD760AE-94A3-3B45-A5F4-4240ACA09E9E}"/>
                </a:ext>
              </a:extLst>
            </p:cNvPr>
            <p:cNvSpPr/>
            <p:nvPr/>
          </p:nvSpPr>
          <p:spPr>
            <a:xfrm>
              <a:off x="-1234186" y="1521378"/>
              <a:ext cx="2468372" cy="375127"/>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a:t>
              </a:r>
              <a:r>
                <a:rPr lang="en-US" sz="1600" baseline="-25000" dirty="0"/>
                <a:t>1</a:t>
              </a:r>
              <a:r>
                <a:rPr lang="en-US" sz="1600" dirty="0"/>
                <a:t>/L</a:t>
              </a:r>
              <a:r>
                <a:rPr lang="en-US" sz="1600" baseline="-25000" dirty="0"/>
                <a:t>2</a:t>
              </a:r>
              <a:endParaRPr lang="en-US" sz="1600" b="1" baseline="-25000" dirty="0">
                <a:solidFill>
                  <a:schemeClr val="accent4">
                    <a:lumMod val="60000"/>
                    <a:lumOff val="40000"/>
                  </a:schemeClr>
                </a:solidFill>
              </a:endParaRPr>
            </a:p>
          </p:txBody>
        </p:sp>
        <p:sp>
          <p:nvSpPr>
            <p:cNvPr id="7" name="Rounded Rectangle 6">
              <a:extLst>
                <a:ext uri="{FF2B5EF4-FFF2-40B4-BE49-F238E27FC236}">
                  <a16:creationId xmlns:a16="http://schemas.microsoft.com/office/drawing/2014/main" id="{9FB0DB27-5CE3-5A48-B972-9323C7A6149B}"/>
                </a:ext>
              </a:extLst>
            </p:cNvPr>
            <p:cNvSpPr/>
            <p:nvPr/>
          </p:nvSpPr>
          <p:spPr>
            <a:xfrm>
              <a:off x="-1234186" y="1989082"/>
              <a:ext cx="2468372" cy="361743"/>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APoZ</a:t>
              </a:r>
              <a:endParaRPr lang="en-US" sz="1600" b="1" baseline="-25000" dirty="0">
                <a:solidFill>
                  <a:schemeClr val="accent4">
                    <a:lumMod val="60000"/>
                    <a:lumOff val="40000"/>
                  </a:schemeClr>
                </a:solidFill>
              </a:endParaRPr>
            </a:p>
          </p:txBody>
        </p:sp>
        <p:sp>
          <p:nvSpPr>
            <p:cNvPr id="5" name="Rounded Rectangle 4">
              <a:extLst>
                <a:ext uri="{FF2B5EF4-FFF2-40B4-BE49-F238E27FC236}">
                  <a16:creationId xmlns:a16="http://schemas.microsoft.com/office/drawing/2014/main" id="{04B9A318-559F-FD45-80C6-F5FF24E1437A}"/>
                </a:ext>
              </a:extLst>
            </p:cNvPr>
            <p:cNvSpPr/>
            <p:nvPr/>
          </p:nvSpPr>
          <p:spPr>
            <a:xfrm>
              <a:off x="-2576167" y="1203325"/>
              <a:ext cx="1405288" cy="1428313"/>
            </a:xfrm>
            <a:prstGeom prst="roundRect">
              <a:avLst>
                <a:gd name="adj" fmla="val 5964"/>
              </a:avLst>
            </a:prstGeom>
            <a:solidFill>
              <a:srgbClr val="0058A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4">
                      <a:lumMod val="60000"/>
                      <a:lumOff val="40000"/>
                    </a:schemeClr>
                  </a:solidFill>
                </a:rPr>
                <a:t>Structure</a:t>
              </a:r>
            </a:p>
            <a:p>
              <a:pPr algn="ctr"/>
              <a:r>
                <a:rPr lang="en-US" sz="1600" b="1" dirty="0">
                  <a:solidFill>
                    <a:schemeClr val="accent4">
                      <a:lumMod val="60000"/>
                      <a:lumOff val="40000"/>
                    </a:schemeClr>
                  </a:solidFill>
                </a:rPr>
                <a:t>Magnitude</a:t>
              </a:r>
            </a:p>
          </p:txBody>
        </p:sp>
      </p:grpSp>
      <p:grpSp>
        <p:nvGrpSpPr>
          <p:cNvPr id="18" name="Group 17">
            <a:extLst>
              <a:ext uri="{FF2B5EF4-FFF2-40B4-BE49-F238E27FC236}">
                <a16:creationId xmlns:a16="http://schemas.microsoft.com/office/drawing/2014/main" id="{831AD285-9F69-2149-8025-C42A6414D5A7}"/>
              </a:ext>
            </a:extLst>
          </p:cNvPr>
          <p:cNvGrpSpPr/>
          <p:nvPr/>
        </p:nvGrpSpPr>
        <p:grpSpPr>
          <a:xfrm>
            <a:off x="455613" y="3057628"/>
            <a:ext cx="3810353" cy="1428313"/>
            <a:chOff x="-2576167" y="3226854"/>
            <a:chExt cx="3810353" cy="1428313"/>
          </a:xfrm>
        </p:grpSpPr>
        <p:sp>
          <p:nvSpPr>
            <p:cNvPr id="8" name="Rounded Rectangle 7">
              <a:extLst>
                <a:ext uri="{FF2B5EF4-FFF2-40B4-BE49-F238E27FC236}">
                  <a16:creationId xmlns:a16="http://schemas.microsoft.com/office/drawing/2014/main" id="{63FD9F89-F2A2-8F41-B9FC-2BB10449C3DE}"/>
                </a:ext>
              </a:extLst>
            </p:cNvPr>
            <p:cNvSpPr/>
            <p:nvPr/>
          </p:nvSpPr>
          <p:spPr>
            <a:xfrm>
              <a:off x="-1234186" y="3333036"/>
              <a:ext cx="2468372" cy="338379"/>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Entropy</a:t>
              </a:r>
              <a:endParaRPr lang="en-US" sz="1600" b="1" baseline="-25000" dirty="0">
                <a:solidFill>
                  <a:schemeClr val="accent4">
                    <a:lumMod val="60000"/>
                    <a:lumOff val="40000"/>
                  </a:schemeClr>
                </a:solidFill>
              </a:endParaRPr>
            </a:p>
          </p:txBody>
        </p:sp>
        <p:sp>
          <p:nvSpPr>
            <p:cNvPr id="9" name="Rounded Rectangle 8">
              <a:extLst>
                <a:ext uri="{FF2B5EF4-FFF2-40B4-BE49-F238E27FC236}">
                  <a16:creationId xmlns:a16="http://schemas.microsoft.com/office/drawing/2014/main" id="{215FBB92-3B23-254C-AB24-9BA81E959351}"/>
                </a:ext>
              </a:extLst>
            </p:cNvPr>
            <p:cNvSpPr/>
            <p:nvPr/>
          </p:nvSpPr>
          <p:spPr>
            <a:xfrm>
              <a:off x="-1234186" y="3760584"/>
              <a:ext cx="2468372" cy="368560"/>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Norm, Sparsity (</a:t>
              </a:r>
              <a:r>
                <a:rPr lang="en-US" sz="1600" dirty="0" err="1"/>
                <a:t>APoZ</a:t>
              </a:r>
              <a:r>
                <a:rPr lang="en-US" sz="1600" dirty="0"/>
                <a:t>)</a:t>
              </a:r>
              <a:endParaRPr lang="en-US" sz="1600" b="1" baseline="-25000" dirty="0">
                <a:solidFill>
                  <a:schemeClr val="accent4">
                    <a:lumMod val="60000"/>
                    <a:lumOff val="40000"/>
                  </a:schemeClr>
                </a:solidFill>
              </a:endParaRPr>
            </a:p>
          </p:txBody>
        </p:sp>
        <p:sp>
          <p:nvSpPr>
            <p:cNvPr id="11" name="Rounded Rectangle 10">
              <a:extLst>
                <a:ext uri="{FF2B5EF4-FFF2-40B4-BE49-F238E27FC236}">
                  <a16:creationId xmlns:a16="http://schemas.microsoft.com/office/drawing/2014/main" id="{26535C47-503F-F142-A9DA-CDE26682D099}"/>
                </a:ext>
              </a:extLst>
            </p:cNvPr>
            <p:cNvSpPr/>
            <p:nvPr/>
          </p:nvSpPr>
          <p:spPr>
            <a:xfrm>
              <a:off x="-1234186" y="4206651"/>
              <a:ext cx="2468372" cy="368560"/>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Contribution (utilization)</a:t>
              </a:r>
            </a:p>
          </p:txBody>
        </p:sp>
        <p:sp>
          <p:nvSpPr>
            <p:cNvPr id="10" name="Rounded Rectangle 9">
              <a:extLst>
                <a:ext uri="{FF2B5EF4-FFF2-40B4-BE49-F238E27FC236}">
                  <a16:creationId xmlns:a16="http://schemas.microsoft.com/office/drawing/2014/main" id="{9245B370-57D4-C54F-BDE3-DCD6AB2A64E5}"/>
                </a:ext>
              </a:extLst>
            </p:cNvPr>
            <p:cNvSpPr/>
            <p:nvPr/>
          </p:nvSpPr>
          <p:spPr>
            <a:xfrm>
              <a:off x="-2576167" y="3226854"/>
              <a:ext cx="1405288" cy="1428313"/>
            </a:xfrm>
            <a:prstGeom prst="roundRect">
              <a:avLst>
                <a:gd name="adj" fmla="val 5964"/>
              </a:avLst>
            </a:prstGeom>
            <a:solidFill>
              <a:srgbClr val="0058A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4">
                      <a:lumMod val="60000"/>
                      <a:lumOff val="40000"/>
                    </a:schemeClr>
                  </a:solidFill>
                </a:rPr>
                <a:t>Activations</a:t>
              </a:r>
            </a:p>
          </p:txBody>
        </p:sp>
      </p:grpSp>
      <p:grpSp>
        <p:nvGrpSpPr>
          <p:cNvPr id="19" name="Group 18">
            <a:extLst>
              <a:ext uri="{FF2B5EF4-FFF2-40B4-BE49-F238E27FC236}">
                <a16:creationId xmlns:a16="http://schemas.microsoft.com/office/drawing/2014/main" id="{75C18EEE-63E5-BD43-95FC-4FF4A1D70473}"/>
              </a:ext>
            </a:extLst>
          </p:cNvPr>
          <p:cNvGrpSpPr/>
          <p:nvPr/>
        </p:nvGrpSpPr>
        <p:grpSpPr>
          <a:xfrm>
            <a:off x="4973209" y="1262796"/>
            <a:ext cx="3810353" cy="1428313"/>
            <a:chOff x="-2576167" y="4988355"/>
            <a:chExt cx="3810353" cy="1428313"/>
          </a:xfrm>
        </p:grpSpPr>
        <p:sp>
          <p:nvSpPr>
            <p:cNvPr id="12" name="Rounded Rectangle 11">
              <a:extLst>
                <a:ext uri="{FF2B5EF4-FFF2-40B4-BE49-F238E27FC236}">
                  <a16:creationId xmlns:a16="http://schemas.microsoft.com/office/drawing/2014/main" id="{D2F81C4F-8744-D34A-9A01-23558D9019A5}"/>
                </a:ext>
              </a:extLst>
            </p:cNvPr>
            <p:cNvSpPr/>
            <p:nvPr/>
          </p:nvSpPr>
          <p:spPr>
            <a:xfrm>
              <a:off x="-1234186" y="5398668"/>
              <a:ext cx="2468372" cy="602775"/>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Classification accuracy reduction (CAR)</a:t>
              </a:r>
            </a:p>
          </p:txBody>
        </p:sp>
        <p:sp>
          <p:nvSpPr>
            <p:cNvPr id="15" name="Rounded Rectangle 14">
              <a:extLst>
                <a:ext uri="{FF2B5EF4-FFF2-40B4-BE49-F238E27FC236}">
                  <a16:creationId xmlns:a16="http://schemas.microsoft.com/office/drawing/2014/main" id="{F5428B62-CBDB-9540-A454-2CA3624829BB}"/>
                </a:ext>
              </a:extLst>
            </p:cNvPr>
            <p:cNvSpPr/>
            <p:nvPr/>
          </p:nvSpPr>
          <p:spPr>
            <a:xfrm>
              <a:off x="-2576167" y="4988355"/>
              <a:ext cx="1405288" cy="1428313"/>
            </a:xfrm>
            <a:prstGeom prst="roundRect">
              <a:avLst>
                <a:gd name="adj" fmla="val 5964"/>
              </a:avLst>
            </a:prstGeom>
            <a:solidFill>
              <a:srgbClr val="0058A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4">
                      <a:lumMod val="60000"/>
                      <a:lumOff val="40000"/>
                    </a:schemeClr>
                  </a:solidFill>
                </a:rPr>
                <a:t>Loss/</a:t>
              </a:r>
            </a:p>
            <a:p>
              <a:pPr algn="ctr"/>
              <a:r>
                <a:rPr lang="en-US" sz="1600" b="1" dirty="0">
                  <a:solidFill>
                    <a:schemeClr val="accent4">
                      <a:lumMod val="60000"/>
                      <a:lumOff val="40000"/>
                    </a:schemeClr>
                  </a:solidFill>
                </a:rPr>
                <a:t>Accuracy</a:t>
              </a:r>
            </a:p>
          </p:txBody>
        </p:sp>
      </p:grpSp>
      <p:grpSp>
        <p:nvGrpSpPr>
          <p:cNvPr id="20" name="Group 19">
            <a:extLst>
              <a:ext uri="{FF2B5EF4-FFF2-40B4-BE49-F238E27FC236}">
                <a16:creationId xmlns:a16="http://schemas.microsoft.com/office/drawing/2014/main" id="{3390E8A2-4A68-4849-9A6E-DA7BFAB8581B}"/>
              </a:ext>
            </a:extLst>
          </p:cNvPr>
          <p:cNvGrpSpPr/>
          <p:nvPr/>
        </p:nvGrpSpPr>
        <p:grpSpPr>
          <a:xfrm>
            <a:off x="4973209" y="3057628"/>
            <a:ext cx="3810353" cy="1428313"/>
            <a:chOff x="-2576167" y="1203325"/>
            <a:chExt cx="3810353" cy="1428313"/>
          </a:xfrm>
        </p:grpSpPr>
        <p:sp>
          <p:nvSpPr>
            <p:cNvPr id="21" name="Rounded Rectangle 20">
              <a:extLst>
                <a:ext uri="{FF2B5EF4-FFF2-40B4-BE49-F238E27FC236}">
                  <a16:creationId xmlns:a16="http://schemas.microsoft.com/office/drawing/2014/main" id="{1CCD24A4-BEF6-0540-8A4C-4E7D805213DC}"/>
                </a:ext>
              </a:extLst>
            </p:cNvPr>
            <p:cNvSpPr/>
            <p:nvPr/>
          </p:nvSpPr>
          <p:spPr>
            <a:xfrm>
              <a:off x="-1234186" y="1510227"/>
              <a:ext cx="2468372" cy="375127"/>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Energy</a:t>
              </a:r>
              <a:endParaRPr lang="en-US" sz="1600" b="1" baseline="-25000" dirty="0">
                <a:solidFill>
                  <a:schemeClr val="accent4">
                    <a:lumMod val="60000"/>
                    <a:lumOff val="40000"/>
                  </a:schemeClr>
                </a:solidFill>
              </a:endParaRPr>
            </a:p>
          </p:txBody>
        </p:sp>
        <p:sp>
          <p:nvSpPr>
            <p:cNvPr id="22" name="Rounded Rectangle 21">
              <a:extLst>
                <a:ext uri="{FF2B5EF4-FFF2-40B4-BE49-F238E27FC236}">
                  <a16:creationId xmlns:a16="http://schemas.microsoft.com/office/drawing/2014/main" id="{7CD7D56B-66C3-2B45-87DC-29DA4BF6C94B}"/>
                </a:ext>
              </a:extLst>
            </p:cNvPr>
            <p:cNvSpPr/>
            <p:nvPr/>
          </p:nvSpPr>
          <p:spPr>
            <a:xfrm>
              <a:off x="-1234186" y="1977931"/>
              <a:ext cx="2468372" cy="361743"/>
            </a:xfrm>
            <a:prstGeom prst="roundRect">
              <a:avLst>
                <a:gd name="adj" fmla="val 5964"/>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Compute</a:t>
              </a:r>
              <a:endParaRPr lang="en-US" sz="1600" b="1" baseline="-25000" dirty="0">
                <a:solidFill>
                  <a:schemeClr val="accent4">
                    <a:lumMod val="60000"/>
                    <a:lumOff val="40000"/>
                  </a:schemeClr>
                </a:solidFill>
              </a:endParaRPr>
            </a:p>
          </p:txBody>
        </p:sp>
        <p:sp>
          <p:nvSpPr>
            <p:cNvPr id="23" name="Rounded Rectangle 22">
              <a:extLst>
                <a:ext uri="{FF2B5EF4-FFF2-40B4-BE49-F238E27FC236}">
                  <a16:creationId xmlns:a16="http://schemas.microsoft.com/office/drawing/2014/main" id="{8D19E062-67CA-A54B-B3E2-A2F591EA0153}"/>
                </a:ext>
              </a:extLst>
            </p:cNvPr>
            <p:cNvSpPr/>
            <p:nvPr/>
          </p:nvSpPr>
          <p:spPr>
            <a:xfrm>
              <a:off x="-2576167" y="1203325"/>
              <a:ext cx="1405288" cy="1428313"/>
            </a:xfrm>
            <a:prstGeom prst="roundRect">
              <a:avLst>
                <a:gd name="adj" fmla="val 5964"/>
              </a:avLst>
            </a:prstGeom>
            <a:solidFill>
              <a:srgbClr val="0058A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4">
                      <a:lumMod val="60000"/>
                      <a:lumOff val="40000"/>
                    </a:schemeClr>
                  </a:solidFill>
                </a:rPr>
                <a:t>Explicit Objective</a:t>
              </a:r>
            </a:p>
          </p:txBody>
        </p:sp>
      </p:grpSp>
    </p:spTree>
    <p:extLst>
      <p:ext uri="{BB962C8B-B14F-4D97-AF65-F5344CB8AC3E}">
        <p14:creationId xmlns:p14="http://schemas.microsoft.com/office/powerpoint/2010/main" val="257170549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FE37E2-4D7B-9142-A628-59A3F9ABB8D0}"/>
              </a:ext>
            </a:extLst>
          </p:cNvPr>
          <p:cNvSpPr/>
          <p:nvPr/>
        </p:nvSpPr>
        <p:spPr>
          <a:xfrm>
            <a:off x="4525751" y="0"/>
            <a:ext cx="461824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2794" y="322442"/>
            <a:ext cx="4006850" cy="868680"/>
          </a:xfrm>
        </p:spPr>
        <p:txBody>
          <a:bodyPr vert="horz" lIns="0" tIns="0" rIns="0" bIns="0" rtlCol="0" anchor="t" anchorCtr="0">
            <a:noAutofit/>
          </a:bodyPr>
          <a:lstStyle/>
          <a:p>
            <a:r>
              <a:rPr lang="en-US" b="1" dirty="0"/>
              <a:t>Distiller Architecture</a:t>
            </a:r>
          </a:p>
        </p:txBody>
      </p:sp>
      <p:sp>
        <p:nvSpPr>
          <p:cNvPr id="3" name="Content Placeholder 2"/>
          <p:cNvSpPr>
            <a:spLocks noGrp="1"/>
          </p:cNvSpPr>
          <p:nvPr>
            <p:ph sz="half" idx="1"/>
          </p:nvPr>
        </p:nvSpPr>
        <p:spPr>
          <a:xfrm>
            <a:off x="420715" y="1142364"/>
            <a:ext cx="4105036" cy="3425825"/>
          </a:xfrm>
        </p:spPr>
        <p:txBody>
          <a:bodyPr/>
          <a:lstStyle/>
          <a:p>
            <a:r>
              <a:rPr lang="en-US" dirty="0"/>
              <a:t>Designed to be easily integrated into your own PyTorch research applications</a:t>
            </a:r>
          </a:p>
          <a:p>
            <a:pPr lvl="1">
              <a:lnSpc>
                <a:spcPts val="1700"/>
              </a:lnSpc>
            </a:pPr>
            <a:r>
              <a:rPr lang="en-US" dirty="0">
                <a:solidFill>
                  <a:schemeClr val="bg2">
                    <a:lumMod val="60000"/>
                    <a:lumOff val="40000"/>
                  </a:schemeClr>
                </a:solidFill>
              </a:rPr>
              <a:t>Add compression scheduling with only a few lines of code</a:t>
            </a:r>
          </a:p>
          <a:p>
            <a:pPr lvl="1">
              <a:lnSpc>
                <a:spcPts val="1700"/>
              </a:lnSpc>
            </a:pPr>
            <a:r>
              <a:rPr lang="en-US" dirty="0">
                <a:solidFill>
                  <a:schemeClr val="bg2">
                    <a:lumMod val="60000"/>
                    <a:lumOff val="40000"/>
                  </a:schemeClr>
                </a:solidFill>
              </a:rPr>
              <a:t>Specify per-layer compression scheduling using a flexible and succinct syntax in YAML</a:t>
            </a:r>
          </a:p>
          <a:p>
            <a:pPr lvl="1">
              <a:lnSpc>
                <a:spcPts val="1700"/>
              </a:lnSpc>
            </a:pPr>
            <a:r>
              <a:rPr lang="en-US" dirty="0">
                <a:solidFill>
                  <a:schemeClr val="bg2">
                    <a:lumMod val="60000"/>
                    <a:lumOff val="40000"/>
                  </a:schemeClr>
                </a:solidFill>
              </a:rPr>
              <a:t>Quickly extend with new algorithms</a:t>
            </a:r>
          </a:p>
          <a:p>
            <a:pPr lvl="1">
              <a:lnSpc>
                <a:spcPts val="1700"/>
              </a:lnSpc>
            </a:pPr>
            <a:r>
              <a:rPr lang="en-US" dirty="0">
                <a:solidFill>
                  <a:schemeClr val="bg2">
                    <a:lumMod val="60000"/>
                    <a:lumOff val="40000"/>
                  </a:schemeClr>
                </a:solidFill>
              </a:rPr>
              <a:t>Leverage a rich set of application utilities</a:t>
            </a:r>
          </a:p>
          <a:p>
            <a:pPr lvl="1">
              <a:lnSpc>
                <a:spcPts val="1700"/>
              </a:lnSpc>
            </a:pPr>
            <a:endParaRPr lang="en-US" dirty="0"/>
          </a:p>
        </p:txBody>
      </p:sp>
      <p:sp>
        <p:nvSpPr>
          <p:cNvPr id="15" name="TextBox 14">
            <a:extLst>
              <a:ext uri="{FF2B5EF4-FFF2-40B4-BE49-F238E27FC236}">
                <a16:creationId xmlns:a16="http://schemas.microsoft.com/office/drawing/2014/main" id="{101361F2-E543-7440-ACA7-9D3C7431B634}"/>
              </a:ext>
            </a:extLst>
          </p:cNvPr>
          <p:cNvSpPr txBox="1"/>
          <p:nvPr/>
        </p:nvSpPr>
        <p:spPr>
          <a:xfrm>
            <a:off x="6562165" y="-338745"/>
            <a:ext cx="1868084" cy="174812"/>
          </a:xfrm>
          <a:prstGeom prst="rect">
            <a:avLst/>
          </a:prstGeom>
          <a:noFill/>
        </p:spPr>
        <p:txBody>
          <a:bodyPr vert="horz" wrap="square" lIns="0" tIns="0" rIns="0" bIns="0" rtlCol="0">
            <a:spAutoFit/>
          </a:bodyPr>
          <a:lstStyle/>
          <a:p>
            <a:r>
              <a:rPr lang="en-US" sz="1100" dirty="0">
                <a:solidFill>
                  <a:srgbClr val="003C71"/>
                </a:solidFill>
              </a:rPr>
              <a:t>Animation Hack</a:t>
            </a:r>
          </a:p>
        </p:txBody>
      </p:sp>
      <p:grpSp>
        <p:nvGrpSpPr>
          <p:cNvPr id="17" name="Group 16">
            <a:extLst>
              <a:ext uri="{FF2B5EF4-FFF2-40B4-BE49-F238E27FC236}">
                <a16:creationId xmlns:a16="http://schemas.microsoft.com/office/drawing/2014/main" id="{F7011C4F-237C-614F-AF8D-84ECA5D8CEC0}"/>
              </a:ext>
            </a:extLst>
          </p:cNvPr>
          <p:cNvGrpSpPr/>
          <p:nvPr/>
        </p:nvGrpSpPr>
        <p:grpSpPr>
          <a:xfrm>
            <a:off x="65907" y="4791344"/>
            <a:ext cx="855527" cy="306887"/>
            <a:chOff x="65907" y="4791344"/>
            <a:chExt cx="855527" cy="306887"/>
          </a:xfrm>
        </p:grpSpPr>
        <p:pic>
          <p:nvPicPr>
            <p:cNvPr id="18" name="Picture 17">
              <a:extLst>
                <a:ext uri="{FF2B5EF4-FFF2-40B4-BE49-F238E27FC236}">
                  <a16:creationId xmlns:a16="http://schemas.microsoft.com/office/drawing/2014/main" id="{E1C1995D-EE61-0C4B-95B8-4BDE75A46A2F}"/>
                </a:ext>
              </a:extLst>
            </p:cNvPr>
            <p:cNvPicPr>
              <a:picLocks noChangeAspect="1"/>
            </p:cNvPicPr>
            <p:nvPr/>
          </p:nvPicPr>
          <p:blipFill>
            <a:blip r:embed="rId3"/>
            <a:stretch>
              <a:fillRect/>
            </a:stretch>
          </p:blipFill>
          <p:spPr>
            <a:xfrm>
              <a:off x="65907" y="4791344"/>
              <a:ext cx="306887" cy="306887"/>
            </a:xfrm>
            <a:prstGeom prst="rect">
              <a:avLst/>
            </a:prstGeom>
          </p:spPr>
        </p:pic>
        <p:sp>
          <p:nvSpPr>
            <p:cNvPr id="19" name="TextBox 18">
              <a:extLst>
                <a:ext uri="{FF2B5EF4-FFF2-40B4-BE49-F238E27FC236}">
                  <a16:creationId xmlns:a16="http://schemas.microsoft.com/office/drawing/2014/main" id="{BD479F71-0384-3447-A48F-6C68A9363FCD}"/>
                </a:ext>
              </a:extLst>
            </p:cNvPr>
            <p:cNvSpPr txBox="1"/>
            <p:nvPr/>
          </p:nvSpPr>
          <p:spPr>
            <a:xfrm>
              <a:off x="455613" y="4876670"/>
              <a:ext cx="465821" cy="169277"/>
            </a:xfrm>
            <a:prstGeom prst="rect">
              <a:avLst/>
            </a:prstGeom>
            <a:noFill/>
          </p:spPr>
          <p:txBody>
            <a:bodyPr vert="horz" wrap="square" lIns="0" tIns="0" rIns="0" bIns="0" rtlCol="0">
              <a:spAutoFit/>
            </a:bodyPr>
            <a:lstStyle/>
            <a:p>
              <a:r>
                <a:rPr lang="en-US" sz="1100" b="1" dirty="0">
                  <a:solidFill>
                    <a:schemeClr val="bg1"/>
                  </a:solidFill>
                </a:rPr>
                <a:t>GitHub</a:t>
              </a:r>
            </a:p>
          </p:txBody>
        </p:sp>
      </p:grpSp>
    </p:spTree>
    <p:extLst>
      <p:ext uri="{BB962C8B-B14F-4D97-AF65-F5344CB8AC3E}">
        <p14:creationId xmlns:p14="http://schemas.microsoft.com/office/powerpoint/2010/main" val="34588687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FE37E2-4D7B-9142-A628-59A3F9ABB8D0}"/>
              </a:ext>
            </a:extLst>
          </p:cNvPr>
          <p:cNvSpPr/>
          <p:nvPr/>
        </p:nvSpPr>
        <p:spPr>
          <a:xfrm>
            <a:off x="4525751" y="0"/>
            <a:ext cx="461824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2794" y="322442"/>
            <a:ext cx="4006850" cy="868680"/>
          </a:xfrm>
        </p:spPr>
        <p:txBody>
          <a:bodyPr vert="horz" lIns="0" tIns="0" rIns="0" bIns="0" rtlCol="0" anchor="t" anchorCtr="0">
            <a:noAutofit/>
          </a:bodyPr>
          <a:lstStyle/>
          <a:p>
            <a:r>
              <a:rPr lang="en-US" b="1" dirty="0"/>
              <a:t>Distiller Architecture</a:t>
            </a:r>
          </a:p>
        </p:txBody>
      </p:sp>
      <p:sp>
        <p:nvSpPr>
          <p:cNvPr id="3" name="Content Placeholder 2"/>
          <p:cNvSpPr>
            <a:spLocks noGrp="1"/>
          </p:cNvSpPr>
          <p:nvPr>
            <p:ph sz="half" idx="1"/>
          </p:nvPr>
        </p:nvSpPr>
        <p:spPr>
          <a:xfrm>
            <a:off x="420715" y="1142364"/>
            <a:ext cx="4105036" cy="3425825"/>
          </a:xfrm>
        </p:spPr>
        <p:txBody>
          <a:bodyPr/>
          <a:lstStyle/>
          <a:p>
            <a:r>
              <a:rPr lang="en-US" dirty="0"/>
              <a:t>Designed to be easily integrated into your own PyTorch research applications</a:t>
            </a:r>
          </a:p>
          <a:p>
            <a:pPr lvl="1">
              <a:lnSpc>
                <a:spcPts val="1700"/>
              </a:lnSpc>
            </a:pPr>
            <a:r>
              <a:rPr lang="en-US" dirty="0"/>
              <a:t>Add compression scheduling with only a few lines of code</a:t>
            </a:r>
          </a:p>
          <a:p>
            <a:pPr lvl="1">
              <a:lnSpc>
                <a:spcPts val="1700"/>
              </a:lnSpc>
            </a:pPr>
            <a:r>
              <a:rPr lang="en-US" dirty="0">
                <a:solidFill>
                  <a:schemeClr val="bg2">
                    <a:lumMod val="60000"/>
                    <a:lumOff val="40000"/>
                  </a:schemeClr>
                </a:solidFill>
              </a:rPr>
              <a:t>Specify per-layer compression scheduling using a flexible and succinct syntax in YAML</a:t>
            </a:r>
          </a:p>
          <a:p>
            <a:pPr lvl="1">
              <a:lnSpc>
                <a:spcPts val="1700"/>
              </a:lnSpc>
            </a:pPr>
            <a:r>
              <a:rPr lang="en-US" dirty="0">
                <a:solidFill>
                  <a:schemeClr val="bg2">
                    <a:lumMod val="60000"/>
                    <a:lumOff val="40000"/>
                  </a:schemeClr>
                </a:solidFill>
              </a:rPr>
              <a:t>Quickly extend with new algorithms</a:t>
            </a:r>
          </a:p>
          <a:p>
            <a:pPr lvl="1">
              <a:lnSpc>
                <a:spcPts val="1700"/>
              </a:lnSpc>
            </a:pPr>
            <a:r>
              <a:rPr lang="en-US" dirty="0">
                <a:solidFill>
                  <a:schemeClr val="bg2">
                    <a:lumMod val="60000"/>
                    <a:lumOff val="40000"/>
                  </a:schemeClr>
                </a:solidFill>
              </a:rPr>
              <a:t>Leverage a rich set of application utilities</a:t>
            </a:r>
          </a:p>
          <a:p>
            <a:pPr lvl="1">
              <a:lnSpc>
                <a:spcPts val="1700"/>
              </a:lnSpc>
            </a:pPr>
            <a:endParaRPr lang="en-US" dirty="0"/>
          </a:p>
        </p:txBody>
      </p:sp>
      <p:sp>
        <p:nvSpPr>
          <p:cNvPr id="15" name="TextBox 14">
            <a:extLst>
              <a:ext uri="{FF2B5EF4-FFF2-40B4-BE49-F238E27FC236}">
                <a16:creationId xmlns:a16="http://schemas.microsoft.com/office/drawing/2014/main" id="{101361F2-E543-7440-ACA7-9D3C7431B634}"/>
              </a:ext>
            </a:extLst>
          </p:cNvPr>
          <p:cNvSpPr txBox="1"/>
          <p:nvPr/>
        </p:nvSpPr>
        <p:spPr>
          <a:xfrm>
            <a:off x="6562165" y="-338745"/>
            <a:ext cx="1868084" cy="174812"/>
          </a:xfrm>
          <a:prstGeom prst="rect">
            <a:avLst/>
          </a:prstGeom>
          <a:noFill/>
        </p:spPr>
        <p:txBody>
          <a:bodyPr vert="horz" wrap="square" lIns="0" tIns="0" rIns="0" bIns="0" rtlCol="0">
            <a:spAutoFit/>
          </a:bodyPr>
          <a:lstStyle/>
          <a:p>
            <a:r>
              <a:rPr lang="en-US" sz="1100" dirty="0">
                <a:solidFill>
                  <a:srgbClr val="003C71"/>
                </a:solidFill>
              </a:rPr>
              <a:t>Animation Hack</a:t>
            </a:r>
          </a:p>
        </p:txBody>
      </p:sp>
      <p:grpSp>
        <p:nvGrpSpPr>
          <p:cNvPr id="17" name="Group 16">
            <a:extLst>
              <a:ext uri="{FF2B5EF4-FFF2-40B4-BE49-F238E27FC236}">
                <a16:creationId xmlns:a16="http://schemas.microsoft.com/office/drawing/2014/main" id="{F7011C4F-237C-614F-AF8D-84ECA5D8CEC0}"/>
              </a:ext>
            </a:extLst>
          </p:cNvPr>
          <p:cNvGrpSpPr/>
          <p:nvPr/>
        </p:nvGrpSpPr>
        <p:grpSpPr>
          <a:xfrm>
            <a:off x="65907" y="4791344"/>
            <a:ext cx="855527" cy="306887"/>
            <a:chOff x="65907" y="4791344"/>
            <a:chExt cx="855527" cy="306887"/>
          </a:xfrm>
        </p:grpSpPr>
        <p:pic>
          <p:nvPicPr>
            <p:cNvPr id="18" name="Picture 17">
              <a:extLst>
                <a:ext uri="{FF2B5EF4-FFF2-40B4-BE49-F238E27FC236}">
                  <a16:creationId xmlns:a16="http://schemas.microsoft.com/office/drawing/2014/main" id="{E1C1995D-EE61-0C4B-95B8-4BDE75A46A2F}"/>
                </a:ext>
              </a:extLst>
            </p:cNvPr>
            <p:cNvPicPr>
              <a:picLocks noChangeAspect="1"/>
            </p:cNvPicPr>
            <p:nvPr/>
          </p:nvPicPr>
          <p:blipFill>
            <a:blip r:embed="rId3"/>
            <a:stretch>
              <a:fillRect/>
            </a:stretch>
          </p:blipFill>
          <p:spPr>
            <a:xfrm>
              <a:off x="65907" y="4791344"/>
              <a:ext cx="306887" cy="306887"/>
            </a:xfrm>
            <a:prstGeom prst="rect">
              <a:avLst/>
            </a:prstGeom>
          </p:spPr>
        </p:pic>
        <p:sp>
          <p:nvSpPr>
            <p:cNvPr id="19" name="TextBox 18">
              <a:extLst>
                <a:ext uri="{FF2B5EF4-FFF2-40B4-BE49-F238E27FC236}">
                  <a16:creationId xmlns:a16="http://schemas.microsoft.com/office/drawing/2014/main" id="{BD479F71-0384-3447-A48F-6C68A9363FCD}"/>
                </a:ext>
              </a:extLst>
            </p:cNvPr>
            <p:cNvSpPr txBox="1"/>
            <p:nvPr/>
          </p:nvSpPr>
          <p:spPr>
            <a:xfrm>
              <a:off x="455613" y="4876670"/>
              <a:ext cx="465821" cy="169277"/>
            </a:xfrm>
            <a:prstGeom prst="rect">
              <a:avLst/>
            </a:prstGeom>
            <a:noFill/>
          </p:spPr>
          <p:txBody>
            <a:bodyPr vert="horz" wrap="square" lIns="0" tIns="0" rIns="0" bIns="0" rtlCol="0">
              <a:spAutoFit/>
            </a:bodyPr>
            <a:lstStyle/>
            <a:p>
              <a:r>
                <a:rPr lang="en-US" sz="1100" b="1" dirty="0">
                  <a:solidFill>
                    <a:schemeClr val="bg1"/>
                  </a:solidFill>
                </a:rPr>
                <a:t>GitHub</a:t>
              </a:r>
            </a:p>
          </p:txBody>
        </p:sp>
      </p:grpSp>
      <p:sp>
        <p:nvSpPr>
          <p:cNvPr id="12" name="TextBox 11">
            <a:extLst>
              <a:ext uri="{FF2B5EF4-FFF2-40B4-BE49-F238E27FC236}">
                <a16:creationId xmlns:a16="http://schemas.microsoft.com/office/drawing/2014/main" id="{0FB58D25-5090-7344-A3A7-404A34CD841A}"/>
              </a:ext>
            </a:extLst>
          </p:cNvPr>
          <p:cNvSpPr txBox="1"/>
          <p:nvPr/>
        </p:nvSpPr>
        <p:spPr>
          <a:xfrm>
            <a:off x="4649228" y="1412657"/>
            <a:ext cx="4328222" cy="2432115"/>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a:bodyPr>
          <a:lstStyle/>
          <a:p>
            <a:r>
              <a:rPr lang="en-US" sz="1100" dirty="0">
                <a:solidFill>
                  <a:srgbClr val="003C71"/>
                </a:solidFill>
              </a:rPr>
              <a:t> </a:t>
            </a:r>
          </a:p>
          <a:p>
            <a:r>
              <a:rPr lang="en-US" sz="1100" dirty="0">
                <a:solidFill>
                  <a:srgbClr val="003C71"/>
                </a:solidFill>
              </a:rPr>
              <a:t>For each epoch:</a:t>
            </a:r>
          </a:p>
          <a:p>
            <a:endParaRPr lang="en-US" sz="1100" dirty="0">
              <a:solidFill>
                <a:srgbClr val="003C71"/>
              </a:solidFill>
            </a:endParaRPr>
          </a:p>
          <a:p>
            <a:r>
              <a:rPr lang="en-US" sz="1100" dirty="0">
                <a:solidFill>
                  <a:srgbClr val="003C71"/>
                </a:solidFill>
              </a:rPr>
              <a:t>        train():</a:t>
            </a:r>
          </a:p>
          <a:p>
            <a:r>
              <a:rPr lang="en-US" sz="1100" dirty="0">
                <a:solidFill>
                  <a:srgbClr val="003C71"/>
                </a:solidFill>
              </a:rPr>
              <a:t>            For each </a:t>
            </a:r>
            <a:r>
              <a:rPr lang="en-US" sz="1100" dirty="0" err="1">
                <a:solidFill>
                  <a:srgbClr val="003C71"/>
                </a:solidFill>
              </a:rPr>
              <a:t>mini_batch</a:t>
            </a:r>
            <a:r>
              <a:rPr lang="en-US" sz="1100" dirty="0">
                <a:solidFill>
                  <a:srgbClr val="003C71"/>
                </a:solidFill>
              </a:rPr>
              <a:t>:</a:t>
            </a:r>
          </a:p>
          <a:p>
            <a:r>
              <a:rPr lang="en-US" sz="1100" dirty="0">
                <a:solidFill>
                  <a:srgbClr val="003C71"/>
                </a:solidFill>
              </a:rPr>
              <a:t>            </a:t>
            </a:r>
          </a:p>
          <a:p>
            <a:r>
              <a:rPr lang="en-US" sz="1100" dirty="0">
                <a:solidFill>
                  <a:srgbClr val="003C71"/>
                </a:solidFill>
              </a:rPr>
              <a:t>                output = model(</a:t>
            </a:r>
            <a:r>
              <a:rPr lang="en-US" sz="1100" dirty="0" err="1">
                <a:solidFill>
                  <a:srgbClr val="003C71"/>
                </a:solidFill>
              </a:rPr>
              <a:t>input_var</a:t>
            </a:r>
            <a:r>
              <a:rPr lang="en-US" sz="1100" dirty="0">
                <a:solidFill>
                  <a:srgbClr val="003C71"/>
                </a:solidFill>
              </a:rPr>
              <a:t>)</a:t>
            </a:r>
          </a:p>
          <a:p>
            <a:r>
              <a:rPr lang="en-US" sz="1100" dirty="0">
                <a:solidFill>
                  <a:srgbClr val="003C71"/>
                </a:solidFill>
              </a:rPr>
              <a:t>                loss = criterion(output, </a:t>
            </a:r>
            <a:r>
              <a:rPr lang="en-US" sz="1100" dirty="0" err="1">
                <a:solidFill>
                  <a:srgbClr val="003C71"/>
                </a:solidFill>
              </a:rPr>
              <a:t>target_var</a:t>
            </a:r>
            <a:r>
              <a:rPr lang="en-US" sz="1100" dirty="0">
                <a:solidFill>
                  <a:srgbClr val="003C71"/>
                </a:solidFill>
              </a:rPr>
              <a:t>)</a:t>
            </a:r>
          </a:p>
          <a:p>
            <a:r>
              <a:rPr lang="en-US" sz="1100" dirty="0">
                <a:solidFill>
                  <a:srgbClr val="003C71"/>
                </a:solidFill>
              </a:rPr>
              <a:t>                </a:t>
            </a:r>
          </a:p>
          <a:p>
            <a:r>
              <a:rPr lang="en-US" sz="1100" dirty="0">
                <a:solidFill>
                  <a:srgbClr val="003C71"/>
                </a:solidFill>
              </a:rPr>
              <a:t>                </a:t>
            </a:r>
            <a:r>
              <a:rPr lang="en-US" sz="1100" dirty="0" err="1">
                <a:solidFill>
                  <a:srgbClr val="003C71"/>
                </a:solidFill>
              </a:rPr>
              <a:t>loss.backward</a:t>
            </a:r>
            <a:r>
              <a:rPr lang="en-US" sz="1100" dirty="0">
                <a:solidFill>
                  <a:srgbClr val="003C71"/>
                </a:solidFill>
              </a:rPr>
              <a:t>()</a:t>
            </a:r>
          </a:p>
          <a:p>
            <a:r>
              <a:rPr lang="en-US" sz="1100" dirty="0">
                <a:solidFill>
                  <a:srgbClr val="003C71"/>
                </a:solidFill>
              </a:rPr>
              <a:t>                </a:t>
            </a:r>
            <a:r>
              <a:rPr lang="en-US" sz="1100" dirty="0" err="1">
                <a:solidFill>
                  <a:srgbClr val="003C71"/>
                </a:solidFill>
              </a:rPr>
              <a:t>optimizer.step</a:t>
            </a:r>
            <a:r>
              <a:rPr lang="en-US" sz="1100" dirty="0">
                <a:solidFill>
                  <a:srgbClr val="003C71"/>
                </a:solidFill>
              </a:rPr>
              <a:t>()</a:t>
            </a:r>
          </a:p>
          <a:p>
            <a:r>
              <a:rPr lang="en-US" sz="1100" dirty="0">
                <a:solidFill>
                  <a:srgbClr val="003C71"/>
                </a:solidFill>
              </a:rPr>
              <a:t>                </a:t>
            </a:r>
          </a:p>
          <a:p>
            <a:r>
              <a:rPr lang="en-US" sz="1100" dirty="0">
                <a:solidFill>
                  <a:srgbClr val="003C71"/>
                </a:solidFill>
              </a:rPr>
              <a:t>        validate()</a:t>
            </a:r>
          </a:p>
          <a:p>
            <a:r>
              <a:rPr lang="en-US" sz="1100" dirty="0">
                <a:solidFill>
                  <a:srgbClr val="003C71"/>
                </a:solidFill>
              </a:rPr>
              <a:t>        </a:t>
            </a:r>
            <a:r>
              <a:rPr lang="en-US" sz="1100" dirty="0" err="1">
                <a:solidFill>
                  <a:srgbClr val="003C71"/>
                </a:solidFill>
              </a:rPr>
              <a:t>save_checkpoint</a:t>
            </a:r>
            <a:r>
              <a:rPr lang="en-US" sz="1100" dirty="0">
                <a:solidFill>
                  <a:srgbClr val="003C71"/>
                </a:solidFill>
              </a:rPr>
              <a:t>()</a:t>
            </a:r>
          </a:p>
        </p:txBody>
      </p:sp>
      <p:sp>
        <p:nvSpPr>
          <p:cNvPr id="13" name="TextBox 12">
            <a:extLst>
              <a:ext uri="{FF2B5EF4-FFF2-40B4-BE49-F238E27FC236}">
                <a16:creationId xmlns:a16="http://schemas.microsoft.com/office/drawing/2014/main" id="{03BC7A4A-9999-F84D-BBE2-AD4E37C2D4D8}"/>
              </a:ext>
            </a:extLst>
          </p:cNvPr>
          <p:cNvSpPr txBox="1"/>
          <p:nvPr/>
        </p:nvSpPr>
        <p:spPr>
          <a:xfrm>
            <a:off x="4651707" y="1403432"/>
            <a:ext cx="4328222" cy="2432115"/>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lnSpcReduction="10000"/>
          </a:bodyPr>
          <a:lstStyle/>
          <a:p>
            <a:r>
              <a:rPr lang="en-US" sz="1100" dirty="0">
                <a:solidFill>
                  <a:srgbClr val="FF0000"/>
                </a:solidFill>
              </a:rPr>
              <a:t>scheduler = </a:t>
            </a:r>
            <a:r>
              <a:rPr lang="en-US" sz="1100" dirty="0" err="1">
                <a:solidFill>
                  <a:srgbClr val="FF0000"/>
                </a:solidFill>
              </a:rPr>
              <a:t>distiller.file_config</a:t>
            </a:r>
            <a:r>
              <a:rPr lang="en-US" sz="1100" dirty="0">
                <a:solidFill>
                  <a:srgbClr val="FF0000"/>
                </a:solidFill>
              </a:rPr>
              <a:t>(model, optimizer, </a:t>
            </a:r>
            <a:r>
              <a:rPr lang="en-US" sz="1100" dirty="0" err="1">
                <a:solidFill>
                  <a:srgbClr val="FF0000"/>
                </a:solidFill>
              </a:rPr>
              <a:t>args.compress</a:t>
            </a:r>
            <a:r>
              <a:rPr lang="en-US" sz="1100" dirty="0">
                <a:solidFill>
                  <a:srgbClr val="FF0000"/>
                </a:solidFill>
              </a:rPr>
              <a:t>)</a:t>
            </a:r>
          </a:p>
          <a:p>
            <a:r>
              <a:rPr lang="en-US" sz="1100" dirty="0">
                <a:solidFill>
                  <a:srgbClr val="003C71"/>
                </a:solidFill>
              </a:rPr>
              <a:t>For each epoch:</a:t>
            </a:r>
          </a:p>
          <a:p>
            <a:r>
              <a:rPr lang="en-US" sz="1100" dirty="0">
                <a:solidFill>
                  <a:srgbClr val="003C71"/>
                </a:solidFill>
              </a:rPr>
              <a:t>    </a:t>
            </a:r>
            <a:r>
              <a:rPr lang="en-US" sz="1100" dirty="0" err="1">
                <a:solidFill>
                  <a:srgbClr val="FF0000"/>
                </a:solidFill>
              </a:rPr>
              <a:t>scheduler.on_epoch_begin</a:t>
            </a:r>
            <a:r>
              <a:rPr lang="en-US" sz="1100" dirty="0">
                <a:solidFill>
                  <a:srgbClr val="FF0000"/>
                </a:solidFill>
              </a:rPr>
              <a:t>(epoch)</a:t>
            </a:r>
          </a:p>
          <a:p>
            <a:r>
              <a:rPr lang="en-US" sz="1100" dirty="0">
                <a:solidFill>
                  <a:srgbClr val="003C71"/>
                </a:solidFill>
              </a:rPr>
              <a:t>    train():</a:t>
            </a:r>
          </a:p>
          <a:p>
            <a:r>
              <a:rPr lang="en-US" sz="1100" dirty="0">
                <a:solidFill>
                  <a:srgbClr val="003C71"/>
                </a:solidFill>
              </a:rPr>
              <a:t>        For each </a:t>
            </a:r>
            <a:r>
              <a:rPr lang="en-US" sz="1100" dirty="0" err="1">
                <a:solidFill>
                  <a:srgbClr val="003C71"/>
                </a:solidFill>
              </a:rPr>
              <a:t>mini_batch</a:t>
            </a:r>
            <a:r>
              <a:rPr lang="en-US" sz="1100" dirty="0">
                <a:solidFill>
                  <a:srgbClr val="003C71"/>
                </a:solidFill>
              </a:rPr>
              <a:t>:</a:t>
            </a:r>
          </a:p>
          <a:p>
            <a:r>
              <a:rPr lang="en-US" sz="1100" dirty="0">
                <a:solidFill>
                  <a:srgbClr val="003C71"/>
                </a:solidFill>
              </a:rPr>
              <a:t>            </a:t>
            </a:r>
            <a:r>
              <a:rPr lang="en-US" sz="1100" dirty="0" err="1">
                <a:solidFill>
                  <a:srgbClr val="FF0000"/>
                </a:solidFill>
              </a:rPr>
              <a:t>scheduler.on_minibatch_begin</a:t>
            </a:r>
            <a:r>
              <a:rPr lang="en-US" sz="1100" dirty="0">
                <a:solidFill>
                  <a:srgbClr val="FF0000"/>
                </a:solidFill>
              </a:rPr>
              <a:t>(epoch)</a:t>
            </a:r>
          </a:p>
          <a:p>
            <a:r>
              <a:rPr lang="en-US" sz="1100" dirty="0">
                <a:solidFill>
                  <a:srgbClr val="003C71"/>
                </a:solidFill>
              </a:rPr>
              <a:t>            output = model(</a:t>
            </a:r>
            <a:r>
              <a:rPr lang="en-US" sz="1100" dirty="0" err="1">
                <a:solidFill>
                  <a:srgbClr val="003C71"/>
                </a:solidFill>
              </a:rPr>
              <a:t>input_var</a:t>
            </a:r>
            <a:r>
              <a:rPr lang="en-US" sz="1100" dirty="0">
                <a:solidFill>
                  <a:srgbClr val="003C71"/>
                </a:solidFill>
              </a:rPr>
              <a:t>)</a:t>
            </a:r>
          </a:p>
          <a:p>
            <a:r>
              <a:rPr lang="en-US" sz="1100" dirty="0">
                <a:solidFill>
                  <a:srgbClr val="003C71"/>
                </a:solidFill>
              </a:rPr>
              <a:t>            loss = criterion(output, </a:t>
            </a:r>
            <a:r>
              <a:rPr lang="en-US" sz="1100" dirty="0" err="1">
                <a:solidFill>
                  <a:srgbClr val="003C71"/>
                </a:solidFill>
              </a:rPr>
              <a:t>target_var</a:t>
            </a:r>
            <a:r>
              <a:rPr lang="en-US" sz="1100" dirty="0">
                <a:solidFill>
                  <a:srgbClr val="003C71"/>
                </a:solidFill>
              </a:rPr>
              <a:t>)</a:t>
            </a:r>
          </a:p>
          <a:p>
            <a:r>
              <a:rPr lang="en-US" sz="1100" dirty="0">
                <a:solidFill>
                  <a:srgbClr val="003C71"/>
                </a:solidFill>
              </a:rPr>
              <a:t>            </a:t>
            </a:r>
            <a:r>
              <a:rPr lang="en-US" sz="1100" dirty="0" err="1">
                <a:solidFill>
                  <a:srgbClr val="FF0000"/>
                </a:solidFill>
              </a:rPr>
              <a:t>scheduler.before_backward_pass</a:t>
            </a:r>
            <a:r>
              <a:rPr lang="en-US" sz="1100" dirty="0">
                <a:solidFill>
                  <a:srgbClr val="FF0000"/>
                </a:solidFill>
              </a:rPr>
              <a:t>(epoch)</a:t>
            </a:r>
          </a:p>
          <a:p>
            <a:r>
              <a:rPr lang="en-US" sz="1100" dirty="0">
                <a:solidFill>
                  <a:srgbClr val="003C71"/>
                </a:solidFill>
              </a:rPr>
              <a:t>            </a:t>
            </a:r>
            <a:r>
              <a:rPr lang="en-US" sz="1100" dirty="0" err="1">
                <a:solidFill>
                  <a:srgbClr val="003C71"/>
                </a:solidFill>
              </a:rPr>
              <a:t>loss.backward</a:t>
            </a:r>
            <a:r>
              <a:rPr lang="en-US" sz="1100" dirty="0">
                <a:solidFill>
                  <a:srgbClr val="003C71"/>
                </a:solidFill>
              </a:rPr>
              <a:t>()</a:t>
            </a:r>
          </a:p>
          <a:p>
            <a:r>
              <a:rPr lang="en-US" sz="1100" dirty="0">
                <a:solidFill>
                  <a:srgbClr val="003C71"/>
                </a:solidFill>
              </a:rPr>
              <a:t>            </a:t>
            </a:r>
            <a:r>
              <a:rPr lang="en-US" sz="1100" dirty="0" err="1">
                <a:solidFill>
                  <a:srgbClr val="003C71"/>
                </a:solidFill>
              </a:rPr>
              <a:t>optimizer.step</a:t>
            </a:r>
            <a:r>
              <a:rPr lang="en-US" sz="1100" dirty="0">
                <a:solidFill>
                  <a:srgbClr val="003C71"/>
                </a:solidFill>
              </a:rPr>
              <a:t>()</a:t>
            </a:r>
          </a:p>
          <a:p>
            <a:r>
              <a:rPr lang="en-US" sz="1100" dirty="0">
                <a:solidFill>
                  <a:srgbClr val="003C71"/>
                </a:solidFill>
              </a:rPr>
              <a:t>            </a:t>
            </a:r>
            <a:r>
              <a:rPr lang="en-US" sz="1100" dirty="0" err="1">
                <a:solidFill>
                  <a:srgbClr val="FF0000"/>
                </a:solidFill>
              </a:rPr>
              <a:t>scheduler.on_minibatch_end</a:t>
            </a:r>
            <a:r>
              <a:rPr lang="en-US" sz="1100" dirty="0">
                <a:solidFill>
                  <a:srgbClr val="FF0000"/>
                </a:solidFill>
              </a:rPr>
              <a:t>(epoch)</a:t>
            </a:r>
          </a:p>
          <a:p>
            <a:r>
              <a:rPr lang="en-US" sz="1100" dirty="0">
                <a:solidFill>
                  <a:srgbClr val="003C71"/>
                </a:solidFill>
              </a:rPr>
              <a:t>    validate()</a:t>
            </a:r>
          </a:p>
          <a:p>
            <a:r>
              <a:rPr lang="en-US" sz="1100" dirty="0">
                <a:solidFill>
                  <a:srgbClr val="003C71"/>
                </a:solidFill>
              </a:rPr>
              <a:t>    </a:t>
            </a:r>
            <a:r>
              <a:rPr lang="en-US" sz="1100" dirty="0" err="1">
                <a:solidFill>
                  <a:srgbClr val="003C71"/>
                </a:solidFill>
              </a:rPr>
              <a:t>save_checkpoint</a:t>
            </a:r>
            <a:r>
              <a:rPr lang="en-US" sz="1100" dirty="0">
                <a:solidFill>
                  <a:srgbClr val="003C71"/>
                </a:solidFill>
              </a:rPr>
              <a:t>()</a:t>
            </a:r>
          </a:p>
          <a:p>
            <a:r>
              <a:rPr lang="en-US" sz="1100" dirty="0">
                <a:solidFill>
                  <a:srgbClr val="003C71"/>
                </a:solidFill>
              </a:rPr>
              <a:t>    </a:t>
            </a:r>
            <a:r>
              <a:rPr lang="en-US" sz="1100" dirty="0" err="1">
                <a:solidFill>
                  <a:srgbClr val="FF0000"/>
                </a:solidFill>
              </a:rPr>
              <a:t>scheduler.on_epoch_end</a:t>
            </a:r>
            <a:r>
              <a:rPr lang="en-US" sz="1100" dirty="0">
                <a:solidFill>
                  <a:srgbClr val="FF0000"/>
                </a:solidFill>
              </a:rPr>
              <a:t>(epoch)</a:t>
            </a:r>
          </a:p>
        </p:txBody>
      </p:sp>
    </p:spTree>
    <p:extLst>
      <p:ext uri="{BB962C8B-B14F-4D97-AF65-F5344CB8AC3E}">
        <p14:creationId xmlns:p14="http://schemas.microsoft.com/office/powerpoint/2010/main" val="249834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FE37E2-4D7B-9142-A628-59A3F9ABB8D0}"/>
              </a:ext>
            </a:extLst>
          </p:cNvPr>
          <p:cNvSpPr/>
          <p:nvPr/>
        </p:nvSpPr>
        <p:spPr>
          <a:xfrm>
            <a:off x="4525751" y="0"/>
            <a:ext cx="461824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2794" y="322442"/>
            <a:ext cx="4006850" cy="868680"/>
          </a:xfrm>
        </p:spPr>
        <p:txBody>
          <a:bodyPr vert="horz" lIns="0" tIns="0" rIns="0" bIns="0" rtlCol="0" anchor="t" anchorCtr="0">
            <a:noAutofit/>
          </a:bodyPr>
          <a:lstStyle/>
          <a:p>
            <a:r>
              <a:rPr lang="en-US" b="1" dirty="0"/>
              <a:t>Distiller Architecture</a:t>
            </a:r>
          </a:p>
        </p:txBody>
      </p:sp>
      <p:sp>
        <p:nvSpPr>
          <p:cNvPr id="3" name="Content Placeholder 2"/>
          <p:cNvSpPr>
            <a:spLocks noGrp="1"/>
          </p:cNvSpPr>
          <p:nvPr>
            <p:ph sz="half" idx="1"/>
          </p:nvPr>
        </p:nvSpPr>
        <p:spPr>
          <a:xfrm>
            <a:off x="420715" y="1142364"/>
            <a:ext cx="4105036" cy="3425825"/>
          </a:xfrm>
        </p:spPr>
        <p:txBody>
          <a:bodyPr/>
          <a:lstStyle/>
          <a:p>
            <a:r>
              <a:rPr lang="en-US" dirty="0"/>
              <a:t>Designed to be easily integrated into your own PyTorch research applications</a:t>
            </a:r>
          </a:p>
          <a:p>
            <a:pPr lvl="1">
              <a:lnSpc>
                <a:spcPts val="1700"/>
              </a:lnSpc>
            </a:pPr>
            <a:r>
              <a:rPr lang="en-US" dirty="0">
                <a:solidFill>
                  <a:schemeClr val="bg2">
                    <a:lumMod val="60000"/>
                    <a:lumOff val="40000"/>
                  </a:schemeClr>
                </a:solidFill>
              </a:rPr>
              <a:t>Add compression scheduling with only a few lines of code</a:t>
            </a:r>
          </a:p>
          <a:p>
            <a:pPr lvl="1">
              <a:lnSpc>
                <a:spcPts val="1700"/>
              </a:lnSpc>
            </a:pPr>
            <a:r>
              <a:rPr lang="en-US" dirty="0"/>
              <a:t>Specify per-layer compression schedule using a flexible and succinct syntax in YAML</a:t>
            </a:r>
          </a:p>
          <a:p>
            <a:pPr lvl="1">
              <a:lnSpc>
                <a:spcPts val="1700"/>
              </a:lnSpc>
            </a:pPr>
            <a:r>
              <a:rPr lang="en-US" dirty="0">
                <a:solidFill>
                  <a:schemeClr val="bg2">
                    <a:lumMod val="60000"/>
                    <a:lumOff val="40000"/>
                  </a:schemeClr>
                </a:solidFill>
              </a:rPr>
              <a:t>Quickly extend with new algorithms</a:t>
            </a:r>
          </a:p>
          <a:p>
            <a:pPr lvl="1">
              <a:lnSpc>
                <a:spcPts val="1700"/>
              </a:lnSpc>
            </a:pPr>
            <a:r>
              <a:rPr lang="en-US" dirty="0">
                <a:solidFill>
                  <a:schemeClr val="bg2">
                    <a:lumMod val="60000"/>
                    <a:lumOff val="40000"/>
                  </a:schemeClr>
                </a:solidFill>
              </a:rPr>
              <a:t>Leverage a rich set of application utilities</a:t>
            </a:r>
          </a:p>
          <a:p>
            <a:pPr lvl="1">
              <a:lnSpc>
                <a:spcPts val="1700"/>
              </a:lnSpc>
            </a:pPr>
            <a:endParaRPr lang="en-US" dirty="0"/>
          </a:p>
        </p:txBody>
      </p:sp>
      <p:sp>
        <p:nvSpPr>
          <p:cNvPr id="15" name="TextBox 14">
            <a:extLst>
              <a:ext uri="{FF2B5EF4-FFF2-40B4-BE49-F238E27FC236}">
                <a16:creationId xmlns:a16="http://schemas.microsoft.com/office/drawing/2014/main" id="{101361F2-E543-7440-ACA7-9D3C7431B634}"/>
              </a:ext>
            </a:extLst>
          </p:cNvPr>
          <p:cNvSpPr txBox="1"/>
          <p:nvPr/>
        </p:nvSpPr>
        <p:spPr>
          <a:xfrm>
            <a:off x="6562165" y="-338745"/>
            <a:ext cx="1868084" cy="174812"/>
          </a:xfrm>
          <a:prstGeom prst="rect">
            <a:avLst/>
          </a:prstGeom>
          <a:noFill/>
        </p:spPr>
        <p:txBody>
          <a:bodyPr vert="horz" wrap="square" lIns="0" tIns="0" rIns="0" bIns="0" rtlCol="0">
            <a:spAutoFit/>
          </a:bodyPr>
          <a:lstStyle/>
          <a:p>
            <a:r>
              <a:rPr lang="en-US" sz="1100" dirty="0">
                <a:solidFill>
                  <a:srgbClr val="003C71"/>
                </a:solidFill>
              </a:rPr>
              <a:t>Animation Hack</a:t>
            </a:r>
          </a:p>
        </p:txBody>
      </p:sp>
      <p:grpSp>
        <p:nvGrpSpPr>
          <p:cNvPr id="17" name="Group 16">
            <a:extLst>
              <a:ext uri="{FF2B5EF4-FFF2-40B4-BE49-F238E27FC236}">
                <a16:creationId xmlns:a16="http://schemas.microsoft.com/office/drawing/2014/main" id="{F7011C4F-237C-614F-AF8D-84ECA5D8CEC0}"/>
              </a:ext>
            </a:extLst>
          </p:cNvPr>
          <p:cNvGrpSpPr/>
          <p:nvPr/>
        </p:nvGrpSpPr>
        <p:grpSpPr>
          <a:xfrm>
            <a:off x="65907" y="4791344"/>
            <a:ext cx="855527" cy="306887"/>
            <a:chOff x="65907" y="4791344"/>
            <a:chExt cx="855527" cy="306887"/>
          </a:xfrm>
        </p:grpSpPr>
        <p:pic>
          <p:nvPicPr>
            <p:cNvPr id="18" name="Picture 17">
              <a:extLst>
                <a:ext uri="{FF2B5EF4-FFF2-40B4-BE49-F238E27FC236}">
                  <a16:creationId xmlns:a16="http://schemas.microsoft.com/office/drawing/2014/main" id="{E1C1995D-EE61-0C4B-95B8-4BDE75A46A2F}"/>
                </a:ext>
              </a:extLst>
            </p:cNvPr>
            <p:cNvPicPr>
              <a:picLocks noChangeAspect="1"/>
            </p:cNvPicPr>
            <p:nvPr/>
          </p:nvPicPr>
          <p:blipFill>
            <a:blip r:embed="rId3"/>
            <a:stretch>
              <a:fillRect/>
            </a:stretch>
          </p:blipFill>
          <p:spPr>
            <a:xfrm>
              <a:off x="65907" y="4791344"/>
              <a:ext cx="306887" cy="306887"/>
            </a:xfrm>
            <a:prstGeom prst="rect">
              <a:avLst/>
            </a:prstGeom>
          </p:spPr>
        </p:pic>
        <p:sp>
          <p:nvSpPr>
            <p:cNvPr id="19" name="TextBox 18">
              <a:extLst>
                <a:ext uri="{FF2B5EF4-FFF2-40B4-BE49-F238E27FC236}">
                  <a16:creationId xmlns:a16="http://schemas.microsoft.com/office/drawing/2014/main" id="{BD479F71-0384-3447-A48F-6C68A9363FCD}"/>
                </a:ext>
              </a:extLst>
            </p:cNvPr>
            <p:cNvSpPr txBox="1"/>
            <p:nvPr/>
          </p:nvSpPr>
          <p:spPr>
            <a:xfrm>
              <a:off x="455613" y="4876670"/>
              <a:ext cx="465821" cy="169277"/>
            </a:xfrm>
            <a:prstGeom prst="rect">
              <a:avLst/>
            </a:prstGeom>
            <a:noFill/>
          </p:spPr>
          <p:txBody>
            <a:bodyPr vert="horz" wrap="square" lIns="0" tIns="0" rIns="0" bIns="0" rtlCol="0">
              <a:spAutoFit/>
            </a:bodyPr>
            <a:lstStyle/>
            <a:p>
              <a:r>
                <a:rPr lang="en-US" sz="1100" b="1" dirty="0">
                  <a:solidFill>
                    <a:schemeClr val="bg1"/>
                  </a:solidFill>
                </a:rPr>
                <a:t>GitHub</a:t>
              </a:r>
            </a:p>
          </p:txBody>
        </p:sp>
      </p:grpSp>
      <p:sp>
        <p:nvSpPr>
          <p:cNvPr id="12" name="TextBox 11">
            <a:extLst>
              <a:ext uri="{FF2B5EF4-FFF2-40B4-BE49-F238E27FC236}">
                <a16:creationId xmlns:a16="http://schemas.microsoft.com/office/drawing/2014/main" id="{0FB58D25-5090-7344-A3A7-404A34CD841A}"/>
              </a:ext>
            </a:extLst>
          </p:cNvPr>
          <p:cNvSpPr txBox="1"/>
          <p:nvPr/>
        </p:nvSpPr>
        <p:spPr>
          <a:xfrm>
            <a:off x="4649228" y="1412657"/>
            <a:ext cx="4328222" cy="2432115"/>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a:bodyPr>
          <a:lstStyle/>
          <a:p>
            <a:r>
              <a:rPr lang="en-US" sz="1100" dirty="0">
                <a:solidFill>
                  <a:srgbClr val="003C71"/>
                </a:solidFill>
              </a:rPr>
              <a:t> </a:t>
            </a:r>
          </a:p>
          <a:p>
            <a:r>
              <a:rPr lang="en-US" sz="1100" dirty="0">
                <a:solidFill>
                  <a:srgbClr val="003C71"/>
                </a:solidFill>
              </a:rPr>
              <a:t>For each epoch:</a:t>
            </a:r>
          </a:p>
          <a:p>
            <a:endParaRPr lang="en-US" sz="1100" dirty="0">
              <a:solidFill>
                <a:srgbClr val="003C71"/>
              </a:solidFill>
            </a:endParaRPr>
          </a:p>
          <a:p>
            <a:r>
              <a:rPr lang="en-US" sz="1100" dirty="0">
                <a:solidFill>
                  <a:srgbClr val="003C71"/>
                </a:solidFill>
              </a:rPr>
              <a:t>        train():</a:t>
            </a:r>
          </a:p>
          <a:p>
            <a:r>
              <a:rPr lang="en-US" sz="1100" dirty="0">
                <a:solidFill>
                  <a:srgbClr val="003C71"/>
                </a:solidFill>
              </a:rPr>
              <a:t>            For each </a:t>
            </a:r>
            <a:r>
              <a:rPr lang="en-US" sz="1100" dirty="0" err="1">
                <a:solidFill>
                  <a:srgbClr val="003C71"/>
                </a:solidFill>
              </a:rPr>
              <a:t>mini_batch</a:t>
            </a:r>
            <a:r>
              <a:rPr lang="en-US" sz="1100" dirty="0">
                <a:solidFill>
                  <a:srgbClr val="003C71"/>
                </a:solidFill>
              </a:rPr>
              <a:t>:</a:t>
            </a:r>
          </a:p>
          <a:p>
            <a:r>
              <a:rPr lang="en-US" sz="1100" dirty="0">
                <a:solidFill>
                  <a:srgbClr val="003C71"/>
                </a:solidFill>
              </a:rPr>
              <a:t>            </a:t>
            </a:r>
          </a:p>
          <a:p>
            <a:r>
              <a:rPr lang="en-US" sz="1100" dirty="0">
                <a:solidFill>
                  <a:srgbClr val="003C71"/>
                </a:solidFill>
              </a:rPr>
              <a:t>                output = model(</a:t>
            </a:r>
            <a:r>
              <a:rPr lang="en-US" sz="1100" dirty="0" err="1">
                <a:solidFill>
                  <a:srgbClr val="003C71"/>
                </a:solidFill>
              </a:rPr>
              <a:t>input_var</a:t>
            </a:r>
            <a:r>
              <a:rPr lang="en-US" sz="1100" dirty="0">
                <a:solidFill>
                  <a:srgbClr val="003C71"/>
                </a:solidFill>
              </a:rPr>
              <a:t>)</a:t>
            </a:r>
          </a:p>
          <a:p>
            <a:r>
              <a:rPr lang="en-US" sz="1100" dirty="0">
                <a:solidFill>
                  <a:srgbClr val="003C71"/>
                </a:solidFill>
              </a:rPr>
              <a:t>                loss = criterion(output, </a:t>
            </a:r>
            <a:r>
              <a:rPr lang="en-US" sz="1100" dirty="0" err="1">
                <a:solidFill>
                  <a:srgbClr val="003C71"/>
                </a:solidFill>
              </a:rPr>
              <a:t>target_var</a:t>
            </a:r>
            <a:r>
              <a:rPr lang="en-US" sz="1100" dirty="0">
                <a:solidFill>
                  <a:srgbClr val="003C71"/>
                </a:solidFill>
              </a:rPr>
              <a:t>)</a:t>
            </a:r>
          </a:p>
          <a:p>
            <a:r>
              <a:rPr lang="en-US" sz="1100" dirty="0">
                <a:solidFill>
                  <a:srgbClr val="003C71"/>
                </a:solidFill>
              </a:rPr>
              <a:t>                </a:t>
            </a:r>
          </a:p>
          <a:p>
            <a:r>
              <a:rPr lang="en-US" sz="1100" dirty="0">
                <a:solidFill>
                  <a:srgbClr val="003C71"/>
                </a:solidFill>
              </a:rPr>
              <a:t>                </a:t>
            </a:r>
            <a:r>
              <a:rPr lang="en-US" sz="1100" dirty="0" err="1">
                <a:solidFill>
                  <a:srgbClr val="003C71"/>
                </a:solidFill>
              </a:rPr>
              <a:t>loss.backward</a:t>
            </a:r>
            <a:r>
              <a:rPr lang="en-US" sz="1100" dirty="0">
                <a:solidFill>
                  <a:srgbClr val="003C71"/>
                </a:solidFill>
              </a:rPr>
              <a:t>()</a:t>
            </a:r>
          </a:p>
          <a:p>
            <a:r>
              <a:rPr lang="en-US" sz="1100" dirty="0">
                <a:solidFill>
                  <a:srgbClr val="003C71"/>
                </a:solidFill>
              </a:rPr>
              <a:t>                </a:t>
            </a:r>
            <a:r>
              <a:rPr lang="en-US" sz="1100" dirty="0" err="1">
                <a:solidFill>
                  <a:srgbClr val="003C71"/>
                </a:solidFill>
              </a:rPr>
              <a:t>optimizer.step</a:t>
            </a:r>
            <a:r>
              <a:rPr lang="en-US" sz="1100" dirty="0">
                <a:solidFill>
                  <a:srgbClr val="003C71"/>
                </a:solidFill>
              </a:rPr>
              <a:t>()</a:t>
            </a:r>
          </a:p>
          <a:p>
            <a:r>
              <a:rPr lang="en-US" sz="1100" dirty="0">
                <a:solidFill>
                  <a:srgbClr val="003C71"/>
                </a:solidFill>
              </a:rPr>
              <a:t>                </a:t>
            </a:r>
          </a:p>
          <a:p>
            <a:r>
              <a:rPr lang="en-US" sz="1100" dirty="0">
                <a:solidFill>
                  <a:srgbClr val="003C71"/>
                </a:solidFill>
              </a:rPr>
              <a:t>        validate()</a:t>
            </a:r>
          </a:p>
          <a:p>
            <a:r>
              <a:rPr lang="en-US" sz="1100" dirty="0">
                <a:solidFill>
                  <a:srgbClr val="003C71"/>
                </a:solidFill>
              </a:rPr>
              <a:t>        </a:t>
            </a:r>
            <a:r>
              <a:rPr lang="en-US" sz="1100" dirty="0" err="1">
                <a:solidFill>
                  <a:srgbClr val="003C71"/>
                </a:solidFill>
              </a:rPr>
              <a:t>save_checkpoint</a:t>
            </a:r>
            <a:r>
              <a:rPr lang="en-US" sz="1100" dirty="0">
                <a:solidFill>
                  <a:srgbClr val="003C71"/>
                </a:solidFill>
              </a:rPr>
              <a:t>()</a:t>
            </a:r>
          </a:p>
        </p:txBody>
      </p:sp>
      <p:sp>
        <p:nvSpPr>
          <p:cNvPr id="13" name="TextBox 12">
            <a:extLst>
              <a:ext uri="{FF2B5EF4-FFF2-40B4-BE49-F238E27FC236}">
                <a16:creationId xmlns:a16="http://schemas.microsoft.com/office/drawing/2014/main" id="{03BC7A4A-9999-F84D-BBE2-AD4E37C2D4D8}"/>
              </a:ext>
            </a:extLst>
          </p:cNvPr>
          <p:cNvSpPr txBox="1"/>
          <p:nvPr/>
        </p:nvSpPr>
        <p:spPr>
          <a:xfrm>
            <a:off x="4659202" y="1425917"/>
            <a:ext cx="4328222" cy="2432115"/>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lnSpcReduction="10000"/>
          </a:bodyPr>
          <a:lstStyle/>
          <a:p>
            <a:r>
              <a:rPr lang="en-US" sz="1100" dirty="0">
                <a:solidFill>
                  <a:srgbClr val="FF0000"/>
                </a:solidFill>
              </a:rPr>
              <a:t>scheduler = </a:t>
            </a:r>
            <a:r>
              <a:rPr lang="en-US" sz="1100" dirty="0" err="1">
                <a:solidFill>
                  <a:srgbClr val="FF0000"/>
                </a:solidFill>
              </a:rPr>
              <a:t>distiller.file_config</a:t>
            </a:r>
            <a:r>
              <a:rPr lang="en-US" sz="1100" dirty="0">
                <a:solidFill>
                  <a:srgbClr val="FF0000"/>
                </a:solidFill>
              </a:rPr>
              <a:t>(model, optimizer, </a:t>
            </a:r>
            <a:r>
              <a:rPr lang="en-US" sz="1100" dirty="0" err="1">
                <a:solidFill>
                  <a:srgbClr val="FF0000"/>
                </a:solidFill>
              </a:rPr>
              <a:t>args.compress</a:t>
            </a:r>
            <a:r>
              <a:rPr lang="en-US" sz="1100" dirty="0">
                <a:solidFill>
                  <a:srgbClr val="FF0000"/>
                </a:solidFill>
              </a:rPr>
              <a:t>)</a:t>
            </a:r>
          </a:p>
          <a:p>
            <a:r>
              <a:rPr lang="en-US" sz="1100" dirty="0">
                <a:solidFill>
                  <a:srgbClr val="003C71"/>
                </a:solidFill>
              </a:rPr>
              <a:t>For each epoch:</a:t>
            </a:r>
          </a:p>
          <a:p>
            <a:r>
              <a:rPr lang="en-US" sz="1100" dirty="0">
                <a:solidFill>
                  <a:srgbClr val="003C71"/>
                </a:solidFill>
              </a:rPr>
              <a:t>    </a:t>
            </a:r>
            <a:r>
              <a:rPr lang="en-US" sz="1100" dirty="0" err="1">
                <a:solidFill>
                  <a:srgbClr val="FF0000"/>
                </a:solidFill>
              </a:rPr>
              <a:t>scheduler.on_epoch_begin</a:t>
            </a:r>
            <a:r>
              <a:rPr lang="en-US" sz="1100" dirty="0">
                <a:solidFill>
                  <a:srgbClr val="FF0000"/>
                </a:solidFill>
              </a:rPr>
              <a:t>(epoch)</a:t>
            </a:r>
          </a:p>
          <a:p>
            <a:r>
              <a:rPr lang="en-US" sz="1100" dirty="0">
                <a:solidFill>
                  <a:srgbClr val="003C71"/>
                </a:solidFill>
              </a:rPr>
              <a:t>    train():</a:t>
            </a:r>
          </a:p>
          <a:p>
            <a:r>
              <a:rPr lang="en-US" sz="1100" dirty="0">
                <a:solidFill>
                  <a:srgbClr val="003C71"/>
                </a:solidFill>
              </a:rPr>
              <a:t>        For each </a:t>
            </a:r>
            <a:r>
              <a:rPr lang="en-US" sz="1100" dirty="0" err="1">
                <a:solidFill>
                  <a:srgbClr val="003C71"/>
                </a:solidFill>
              </a:rPr>
              <a:t>mini_batch</a:t>
            </a:r>
            <a:r>
              <a:rPr lang="en-US" sz="1100" dirty="0">
                <a:solidFill>
                  <a:srgbClr val="003C71"/>
                </a:solidFill>
              </a:rPr>
              <a:t>:</a:t>
            </a:r>
          </a:p>
          <a:p>
            <a:r>
              <a:rPr lang="en-US" sz="1100" dirty="0">
                <a:solidFill>
                  <a:srgbClr val="003C71"/>
                </a:solidFill>
              </a:rPr>
              <a:t>            </a:t>
            </a:r>
            <a:r>
              <a:rPr lang="en-US" sz="1100" dirty="0" err="1">
                <a:solidFill>
                  <a:srgbClr val="FF0000"/>
                </a:solidFill>
              </a:rPr>
              <a:t>scheduler.on_minibatch_begin</a:t>
            </a:r>
            <a:r>
              <a:rPr lang="en-US" sz="1100" dirty="0">
                <a:solidFill>
                  <a:srgbClr val="FF0000"/>
                </a:solidFill>
              </a:rPr>
              <a:t>(epoch)</a:t>
            </a:r>
          </a:p>
          <a:p>
            <a:r>
              <a:rPr lang="en-US" sz="1100" dirty="0">
                <a:solidFill>
                  <a:srgbClr val="003C71"/>
                </a:solidFill>
              </a:rPr>
              <a:t>            output = model(</a:t>
            </a:r>
            <a:r>
              <a:rPr lang="en-US" sz="1100" dirty="0" err="1">
                <a:solidFill>
                  <a:srgbClr val="003C71"/>
                </a:solidFill>
              </a:rPr>
              <a:t>input_var</a:t>
            </a:r>
            <a:r>
              <a:rPr lang="en-US" sz="1100" dirty="0">
                <a:solidFill>
                  <a:srgbClr val="003C71"/>
                </a:solidFill>
              </a:rPr>
              <a:t>)</a:t>
            </a:r>
          </a:p>
          <a:p>
            <a:r>
              <a:rPr lang="en-US" sz="1100" dirty="0">
                <a:solidFill>
                  <a:srgbClr val="003C71"/>
                </a:solidFill>
              </a:rPr>
              <a:t>            loss = criterion(output, </a:t>
            </a:r>
            <a:r>
              <a:rPr lang="en-US" sz="1100" dirty="0" err="1">
                <a:solidFill>
                  <a:srgbClr val="003C71"/>
                </a:solidFill>
              </a:rPr>
              <a:t>target_var</a:t>
            </a:r>
            <a:r>
              <a:rPr lang="en-US" sz="1100" dirty="0">
                <a:solidFill>
                  <a:srgbClr val="003C71"/>
                </a:solidFill>
              </a:rPr>
              <a:t>)</a:t>
            </a:r>
          </a:p>
          <a:p>
            <a:r>
              <a:rPr lang="en-US" sz="1100" dirty="0">
                <a:solidFill>
                  <a:srgbClr val="003C71"/>
                </a:solidFill>
              </a:rPr>
              <a:t>            </a:t>
            </a:r>
            <a:r>
              <a:rPr lang="en-US" sz="1100" dirty="0" err="1">
                <a:solidFill>
                  <a:srgbClr val="FF0000"/>
                </a:solidFill>
              </a:rPr>
              <a:t>scheduler.before_backward_pass</a:t>
            </a:r>
            <a:r>
              <a:rPr lang="en-US" sz="1100" dirty="0">
                <a:solidFill>
                  <a:srgbClr val="FF0000"/>
                </a:solidFill>
              </a:rPr>
              <a:t>(epoch)</a:t>
            </a:r>
          </a:p>
          <a:p>
            <a:r>
              <a:rPr lang="en-US" sz="1100" dirty="0">
                <a:solidFill>
                  <a:srgbClr val="003C71"/>
                </a:solidFill>
              </a:rPr>
              <a:t>            </a:t>
            </a:r>
            <a:r>
              <a:rPr lang="en-US" sz="1100" dirty="0" err="1">
                <a:solidFill>
                  <a:srgbClr val="003C71"/>
                </a:solidFill>
              </a:rPr>
              <a:t>loss.backward</a:t>
            </a:r>
            <a:r>
              <a:rPr lang="en-US" sz="1100" dirty="0">
                <a:solidFill>
                  <a:srgbClr val="003C71"/>
                </a:solidFill>
              </a:rPr>
              <a:t>()</a:t>
            </a:r>
          </a:p>
          <a:p>
            <a:r>
              <a:rPr lang="en-US" sz="1100" dirty="0">
                <a:solidFill>
                  <a:srgbClr val="003C71"/>
                </a:solidFill>
              </a:rPr>
              <a:t>            </a:t>
            </a:r>
            <a:r>
              <a:rPr lang="en-US" sz="1100" dirty="0" err="1">
                <a:solidFill>
                  <a:srgbClr val="003C71"/>
                </a:solidFill>
              </a:rPr>
              <a:t>optimizer.step</a:t>
            </a:r>
            <a:r>
              <a:rPr lang="en-US" sz="1100" dirty="0">
                <a:solidFill>
                  <a:srgbClr val="003C71"/>
                </a:solidFill>
              </a:rPr>
              <a:t>()</a:t>
            </a:r>
          </a:p>
          <a:p>
            <a:r>
              <a:rPr lang="en-US" sz="1100" dirty="0">
                <a:solidFill>
                  <a:srgbClr val="003C71"/>
                </a:solidFill>
              </a:rPr>
              <a:t>            </a:t>
            </a:r>
            <a:r>
              <a:rPr lang="en-US" sz="1100" dirty="0" err="1">
                <a:solidFill>
                  <a:srgbClr val="FF0000"/>
                </a:solidFill>
              </a:rPr>
              <a:t>scheduler.on_minibatch_end</a:t>
            </a:r>
            <a:r>
              <a:rPr lang="en-US" sz="1100" dirty="0">
                <a:solidFill>
                  <a:srgbClr val="FF0000"/>
                </a:solidFill>
              </a:rPr>
              <a:t>(epoch)</a:t>
            </a:r>
          </a:p>
          <a:p>
            <a:r>
              <a:rPr lang="en-US" sz="1100" dirty="0">
                <a:solidFill>
                  <a:srgbClr val="003C71"/>
                </a:solidFill>
              </a:rPr>
              <a:t>    validate()</a:t>
            </a:r>
          </a:p>
          <a:p>
            <a:r>
              <a:rPr lang="en-US" sz="1100" dirty="0">
                <a:solidFill>
                  <a:srgbClr val="003C71"/>
                </a:solidFill>
              </a:rPr>
              <a:t>    </a:t>
            </a:r>
            <a:r>
              <a:rPr lang="en-US" sz="1100" dirty="0" err="1">
                <a:solidFill>
                  <a:srgbClr val="003C71"/>
                </a:solidFill>
              </a:rPr>
              <a:t>save_checkpoint</a:t>
            </a:r>
            <a:r>
              <a:rPr lang="en-US" sz="1100" dirty="0">
                <a:solidFill>
                  <a:srgbClr val="003C71"/>
                </a:solidFill>
              </a:rPr>
              <a:t>()</a:t>
            </a:r>
          </a:p>
          <a:p>
            <a:r>
              <a:rPr lang="en-US" sz="1100" dirty="0">
                <a:solidFill>
                  <a:srgbClr val="003C71"/>
                </a:solidFill>
              </a:rPr>
              <a:t>    </a:t>
            </a:r>
            <a:r>
              <a:rPr lang="en-US" sz="1100" dirty="0" err="1">
                <a:solidFill>
                  <a:srgbClr val="FF0000"/>
                </a:solidFill>
              </a:rPr>
              <a:t>scheduler.on_epoch_end</a:t>
            </a:r>
            <a:r>
              <a:rPr lang="en-US" sz="1100" dirty="0">
                <a:solidFill>
                  <a:srgbClr val="FF0000"/>
                </a:solidFill>
              </a:rPr>
              <a:t>(epoch)</a:t>
            </a:r>
          </a:p>
        </p:txBody>
      </p:sp>
      <p:sp>
        <p:nvSpPr>
          <p:cNvPr id="23" name="TextBox 22">
            <a:extLst>
              <a:ext uri="{FF2B5EF4-FFF2-40B4-BE49-F238E27FC236}">
                <a16:creationId xmlns:a16="http://schemas.microsoft.com/office/drawing/2014/main" id="{F41BCA8C-1DF9-1648-A21A-F073EBE5EC5F}"/>
              </a:ext>
            </a:extLst>
          </p:cNvPr>
          <p:cNvSpPr txBox="1"/>
          <p:nvPr/>
        </p:nvSpPr>
        <p:spPr>
          <a:xfrm>
            <a:off x="5530265" y="68471"/>
            <a:ext cx="2712748" cy="4648973"/>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lnSpcReduction="10000"/>
          </a:bodyPr>
          <a:lstStyle/>
          <a:p>
            <a:r>
              <a:rPr lang="en-US" sz="1100" dirty="0">
                <a:solidFill>
                  <a:srgbClr val="003C71"/>
                </a:solidFill>
              </a:rPr>
              <a:t>pruners:</a:t>
            </a:r>
          </a:p>
          <a:p>
            <a:r>
              <a:rPr lang="en-US" sz="1100" dirty="0">
                <a:solidFill>
                  <a:srgbClr val="003C71"/>
                </a:solidFill>
              </a:rPr>
              <a:t>  pruner1:</a:t>
            </a:r>
          </a:p>
          <a:p>
            <a:r>
              <a:rPr lang="en-US" sz="1100" dirty="0">
                <a:solidFill>
                  <a:srgbClr val="003C71"/>
                </a:solidFill>
              </a:rPr>
              <a:t>    class: </a:t>
            </a:r>
            <a:r>
              <a:rPr lang="en-US" sz="1100" dirty="0">
                <a:solidFill>
                  <a:schemeClr val="accent5">
                    <a:lumMod val="75000"/>
                  </a:schemeClr>
                </a:solidFill>
              </a:rPr>
              <a:t>'</a:t>
            </a:r>
            <a:r>
              <a:rPr lang="en-US" sz="1100" dirty="0" err="1">
                <a:solidFill>
                  <a:schemeClr val="accent5">
                    <a:lumMod val="75000"/>
                  </a:schemeClr>
                </a:solidFill>
              </a:rPr>
              <a:t>SensitivityPruner</a:t>
            </a:r>
            <a:r>
              <a:rPr lang="en-US" sz="1100" dirty="0">
                <a:solidFill>
                  <a:schemeClr val="accent5">
                    <a:lumMod val="75000"/>
                  </a:schemeClr>
                </a:solidFill>
              </a:rPr>
              <a:t>'</a:t>
            </a:r>
          </a:p>
          <a:p>
            <a:r>
              <a:rPr lang="en-US" sz="1100" dirty="0">
                <a:solidFill>
                  <a:srgbClr val="003C71"/>
                </a:solidFill>
              </a:rPr>
              <a:t>    sensitivities:</a:t>
            </a:r>
          </a:p>
          <a:p>
            <a:r>
              <a:rPr lang="en-US" sz="1100" dirty="0">
                <a:solidFill>
                  <a:schemeClr val="accent5">
                    <a:lumMod val="75000"/>
                  </a:schemeClr>
                </a:solidFill>
              </a:rPr>
              <a:t>      'features.module.0.weight</a:t>
            </a:r>
            <a:r>
              <a:rPr lang="en-US" sz="1100" dirty="0">
                <a:solidFill>
                  <a:srgbClr val="003C71"/>
                </a:solidFill>
              </a:rPr>
              <a:t>': 0.25</a:t>
            </a:r>
          </a:p>
          <a:p>
            <a:r>
              <a:rPr lang="en-US" sz="1100" dirty="0">
                <a:solidFill>
                  <a:srgbClr val="003C71"/>
                </a:solidFill>
              </a:rPr>
              <a:t>     </a:t>
            </a:r>
            <a:r>
              <a:rPr lang="en-US" sz="1100" dirty="0">
                <a:solidFill>
                  <a:schemeClr val="accent5">
                    <a:lumMod val="75000"/>
                  </a:schemeClr>
                </a:solidFill>
              </a:rPr>
              <a:t> 'features.module.3.weight'</a:t>
            </a:r>
            <a:r>
              <a:rPr lang="en-US" sz="1100" dirty="0">
                <a:solidFill>
                  <a:srgbClr val="003C71"/>
                </a:solidFill>
              </a:rPr>
              <a:t>: 0.35</a:t>
            </a:r>
          </a:p>
          <a:p>
            <a:r>
              <a:rPr lang="en-US" sz="1100" dirty="0">
                <a:solidFill>
                  <a:schemeClr val="accent5">
                    <a:lumMod val="75000"/>
                  </a:schemeClr>
                </a:solidFill>
              </a:rPr>
              <a:t>      'features.module.6.weight'</a:t>
            </a:r>
            <a:r>
              <a:rPr lang="en-US" sz="1100" dirty="0">
                <a:solidFill>
                  <a:srgbClr val="003C71"/>
                </a:solidFill>
              </a:rPr>
              <a:t>:</a:t>
            </a:r>
            <a:r>
              <a:rPr lang="en-US" sz="1100" dirty="0">
                <a:solidFill>
                  <a:schemeClr val="accent5">
                    <a:lumMod val="75000"/>
                  </a:schemeClr>
                </a:solidFill>
              </a:rPr>
              <a:t> </a:t>
            </a:r>
            <a:r>
              <a:rPr lang="en-US" sz="1100" dirty="0">
                <a:solidFill>
                  <a:srgbClr val="003C71"/>
                </a:solidFill>
              </a:rPr>
              <a:t>0.40</a:t>
            </a:r>
          </a:p>
          <a:p>
            <a:r>
              <a:rPr lang="en-US" sz="1100" dirty="0">
                <a:solidFill>
                  <a:srgbClr val="003C71"/>
                </a:solidFill>
              </a:rPr>
              <a:t>      </a:t>
            </a:r>
            <a:r>
              <a:rPr lang="en-US" sz="1100" dirty="0">
                <a:solidFill>
                  <a:schemeClr val="accent5">
                    <a:lumMod val="75000"/>
                  </a:schemeClr>
                </a:solidFill>
              </a:rPr>
              <a:t>'features.module.8.weight</a:t>
            </a:r>
            <a:r>
              <a:rPr lang="en-US" sz="1100" dirty="0">
                <a:solidFill>
                  <a:srgbClr val="003C71"/>
                </a:solidFill>
              </a:rPr>
              <a:t>': 0.45</a:t>
            </a:r>
          </a:p>
          <a:p>
            <a:r>
              <a:rPr lang="en-US" sz="1100" dirty="0">
                <a:solidFill>
                  <a:srgbClr val="003C71"/>
                </a:solidFill>
              </a:rPr>
              <a:t>      </a:t>
            </a:r>
            <a:r>
              <a:rPr lang="en-US" sz="1100" dirty="0">
                <a:solidFill>
                  <a:schemeClr val="accent5">
                    <a:lumMod val="75000"/>
                  </a:schemeClr>
                </a:solidFill>
              </a:rPr>
              <a:t>'features.module.10.weight'</a:t>
            </a:r>
            <a:r>
              <a:rPr lang="en-US" sz="1100" dirty="0">
                <a:solidFill>
                  <a:srgbClr val="003C71"/>
                </a:solidFill>
              </a:rPr>
              <a:t>: 0.55</a:t>
            </a:r>
          </a:p>
          <a:p>
            <a:r>
              <a:rPr lang="en-US" sz="1100" dirty="0">
                <a:solidFill>
                  <a:srgbClr val="003C71"/>
                </a:solidFill>
              </a:rPr>
              <a:t>      </a:t>
            </a:r>
            <a:r>
              <a:rPr lang="en-US" sz="1100" dirty="0">
                <a:solidFill>
                  <a:schemeClr val="accent5">
                    <a:lumMod val="75000"/>
                  </a:schemeClr>
                </a:solidFill>
              </a:rPr>
              <a:t>'classifier.1.weight'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'classifier.4.weight'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'classifier.6.weight'</a:t>
            </a:r>
            <a:r>
              <a:rPr lang="en-US" sz="1100" dirty="0">
                <a:solidFill>
                  <a:srgbClr val="003C71"/>
                </a:solidFill>
              </a:rPr>
              <a:t>: 0.625</a:t>
            </a:r>
          </a:p>
          <a:p>
            <a:endParaRPr lang="en-US" sz="1100" dirty="0">
              <a:solidFill>
                <a:srgbClr val="003C71"/>
              </a:solidFill>
            </a:endParaRPr>
          </a:p>
          <a:p>
            <a:r>
              <a:rPr lang="en-US" sz="1100" dirty="0" err="1">
                <a:solidFill>
                  <a:srgbClr val="003C71"/>
                </a:solidFill>
              </a:rPr>
              <a:t>lr_schedulers</a:t>
            </a:r>
            <a:r>
              <a:rPr lang="en-US" sz="1100" dirty="0">
                <a:solidFill>
                  <a:srgbClr val="003C71"/>
                </a:solidFill>
              </a:rPr>
              <a:t>:</a:t>
            </a:r>
          </a:p>
          <a:p>
            <a:r>
              <a:rPr lang="en-US" sz="1100" dirty="0">
                <a:solidFill>
                  <a:srgbClr val="003C71"/>
                </a:solidFill>
              </a:rPr>
              <a:t>   </a:t>
            </a:r>
            <a:r>
              <a:rPr lang="en-US" sz="1100" dirty="0" err="1">
                <a:solidFill>
                  <a:srgbClr val="003C71"/>
                </a:solidFill>
              </a:rPr>
              <a:t>pruning_lr</a:t>
            </a:r>
            <a:r>
              <a:rPr lang="en-US" sz="1100" dirty="0">
                <a:solidFill>
                  <a:srgbClr val="003C71"/>
                </a:solidFill>
              </a:rPr>
              <a:t>:</a:t>
            </a:r>
          </a:p>
          <a:p>
            <a:r>
              <a:rPr lang="en-US" sz="1100" dirty="0">
                <a:solidFill>
                  <a:srgbClr val="003C71"/>
                </a:solidFill>
              </a:rPr>
              <a:t>     class: </a:t>
            </a:r>
            <a:r>
              <a:rPr lang="en-US" sz="1100" dirty="0" err="1">
                <a:solidFill>
                  <a:srgbClr val="117134"/>
                </a:solidFill>
              </a:rPr>
              <a:t>ExponentialLR</a:t>
            </a:r>
            <a:endParaRPr lang="en-US" sz="1100" dirty="0">
              <a:solidFill>
                <a:srgbClr val="117134"/>
              </a:solidFill>
            </a:endParaRPr>
          </a:p>
          <a:p>
            <a:r>
              <a:rPr lang="en-US" sz="1100" dirty="0">
                <a:solidFill>
                  <a:srgbClr val="003C71"/>
                </a:solidFill>
              </a:rPr>
              <a:t>     gamma: 0.9</a:t>
            </a:r>
          </a:p>
          <a:p>
            <a:endParaRPr lang="en-US" sz="1100" dirty="0">
              <a:solidFill>
                <a:srgbClr val="003C71"/>
              </a:solidFill>
            </a:endParaRPr>
          </a:p>
          <a:p>
            <a:r>
              <a:rPr lang="en-US" sz="1100" dirty="0">
                <a:solidFill>
                  <a:srgbClr val="003C71"/>
                </a:solidFill>
              </a:rPr>
              <a:t>policies:</a:t>
            </a:r>
          </a:p>
          <a:p>
            <a:r>
              <a:rPr lang="en-US" sz="1100" dirty="0">
                <a:solidFill>
                  <a:srgbClr val="003C71"/>
                </a:solidFill>
              </a:rPr>
              <a:t>  - pruner:</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 </a:t>
            </a:r>
            <a:r>
              <a:rPr lang="en-US" sz="1100" dirty="0">
                <a:solidFill>
                  <a:srgbClr val="C00000"/>
                </a:solidFill>
              </a:rPr>
              <a:t>'pruner1</a:t>
            </a:r>
            <a:r>
              <a:rPr lang="en-US" sz="1100" dirty="0">
                <a:solidFill>
                  <a:srgbClr val="003C71"/>
                </a:solidFill>
              </a:rPr>
              <a:t>'</a:t>
            </a:r>
          </a:p>
          <a:p>
            <a:r>
              <a:rPr lang="en-US" sz="1100" dirty="0">
                <a:solidFill>
                  <a:srgbClr val="003C71"/>
                </a:solidFill>
              </a:rPr>
              <a:t>    </a:t>
            </a:r>
            <a:r>
              <a:rPr lang="en-US" sz="1100" dirty="0" err="1">
                <a:solidFill>
                  <a:srgbClr val="003C71"/>
                </a:solidFill>
              </a:rPr>
              <a:t>starting_epoch</a:t>
            </a:r>
            <a:r>
              <a:rPr lang="en-US" sz="1100" dirty="0">
                <a:solidFill>
                  <a:srgbClr val="003C71"/>
                </a:solidFill>
              </a:rPr>
              <a:t>: 0</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38</a:t>
            </a:r>
          </a:p>
          <a:p>
            <a:r>
              <a:rPr lang="en-US" sz="1100" dirty="0">
                <a:solidFill>
                  <a:srgbClr val="003C71"/>
                </a:solidFill>
              </a:rPr>
              <a:t>    frequency: 2</a:t>
            </a:r>
          </a:p>
          <a:p>
            <a:endParaRPr lang="en-US" sz="1100" dirty="0">
              <a:solidFill>
                <a:srgbClr val="003C71"/>
              </a:solidFill>
            </a:endParaRPr>
          </a:p>
          <a:p>
            <a:r>
              <a:rPr lang="en-US" sz="1100" dirty="0">
                <a:solidFill>
                  <a:srgbClr val="003C71"/>
                </a:solidFill>
              </a:rPr>
              <a:t>  - </a:t>
            </a:r>
            <a:r>
              <a:rPr lang="en-US" sz="1100" dirty="0" err="1">
                <a:solidFill>
                  <a:srgbClr val="003C71"/>
                </a:solidFill>
              </a:rPr>
              <a:t>lr_scheduler</a:t>
            </a:r>
            <a:r>
              <a:rPr lang="en-US" sz="1100" dirty="0">
                <a:solidFill>
                  <a:srgbClr val="003C71"/>
                </a:solidFill>
              </a:rPr>
              <a:t>:</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a:t>
            </a:r>
            <a:r>
              <a:rPr lang="en-US" sz="1100" dirty="0" err="1">
                <a:solidFill>
                  <a:srgbClr val="117134"/>
                </a:solidFill>
              </a:rPr>
              <a:t>pruning_lr</a:t>
            </a:r>
            <a:endParaRPr lang="en-US" sz="1100" dirty="0">
              <a:solidFill>
                <a:srgbClr val="117134"/>
              </a:solidFill>
            </a:endParaRPr>
          </a:p>
          <a:p>
            <a:r>
              <a:rPr lang="en-US" sz="1100" dirty="0">
                <a:solidFill>
                  <a:srgbClr val="003C71"/>
                </a:solidFill>
              </a:rPr>
              <a:t>    </a:t>
            </a:r>
            <a:r>
              <a:rPr lang="en-US" sz="1100" dirty="0" err="1">
                <a:solidFill>
                  <a:srgbClr val="003C71"/>
                </a:solidFill>
              </a:rPr>
              <a:t>starting_epoch</a:t>
            </a:r>
            <a:r>
              <a:rPr lang="en-US" sz="1100" dirty="0">
                <a:solidFill>
                  <a:srgbClr val="003C71"/>
                </a:solidFill>
              </a:rPr>
              <a:t>: 24</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200</a:t>
            </a:r>
          </a:p>
          <a:p>
            <a:r>
              <a:rPr lang="en-US" sz="1100" dirty="0">
                <a:solidFill>
                  <a:srgbClr val="003C71"/>
                </a:solidFill>
              </a:rPr>
              <a:t>    frequency: 1</a:t>
            </a:r>
          </a:p>
        </p:txBody>
      </p:sp>
      <p:grpSp>
        <p:nvGrpSpPr>
          <p:cNvPr id="5" name="Group 4">
            <a:extLst>
              <a:ext uri="{FF2B5EF4-FFF2-40B4-BE49-F238E27FC236}">
                <a16:creationId xmlns:a16="http://schemas.microsoft.com/office/drawing/2014/main" id="{25F4A70C-B4CC-6E43-8BE3-D43FC4E56C89}"/>
              </a:ext>
            </a:extLst>
          </p:cNvPr>
          <p:cNvGrpSpPr/>
          <p:nvPr/>
        </p:nvGrpSpPr>
        <p:grpSpPr>
          <a:xfrm>
            <a:off x="5690560" y="881292"/>
            <a:ext cx="2469344" cy="3494843"/>
            <a:chOff x="4209110" y="-237436"/>
            <a:chExt cx="2149040" cy="4092308"/>
          </a:xfrm>
        </p:grpSpPr>
        <p:sp>
          <p:nvSpPr>
            <p:cNvPr id="22" name="TextBox 21">
              <a:extLst>
                <a:ext uri="{FF2B5EF4-FFF2-40B4-BE49-F238E27FC236}">
                  <a16:creationId xmlns:a16="http://schemas.microsoft.com/office/drawing/2014/main" id="{CBC1B9AD-7C20-3644-942E-1127B0FA58F1}"/>
                </a:ext>
              </a:extLst>
            </p:cNvPr>
            <p:cNvSpPr txBox="1"/>
            <p:nvPr/>
          </p:nvSpPr>
          <p:spPr>
            <a:xfrm>
              <a:off x="4209110" y="-237436"/>
              <a:ext cx="1691840" cy="3635108"/>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fontScale="70000" lnSpcReduction="20000"/>
            </a:bodyPr>
            <a:lstStyle/>
            <a:p>
              <a:r>
                <a:rPr lang="en-US" sz="1100" dirty="0">
                  <a:solidFill>
                    <a:srgbClr val="003C71"/>
                  </a:solidFill>
                </a:rPr>
                <a:t>pruners:</a:t>
              </a:r>
            </a:p>
            <a:p>
              <a:r>
                <a:rPr lang="en-US" sz="1100" dirty="0">
                  <a:solidFill>
                    <a:srgbClr val="003C71"/>
                  </a:solidFill>
                </a:rPr>
                <a:t>  pruner1:</a:t>
              </a:r>
            </a:p>
            <a:p>
              <a:r>
                <a:rPr lang="en-US" sz="1100" dirty="0">
                  <a:solidFill>
                    <a:srgbClr val="003C71"/>
                  </a:solidFill>
                </a:rPr>
                <a:t>    class: </a:t>
              </a:r>
              <a:r>
                <a:rPr lang="en-US" sz="1100" dirty="0">
                  <a:solidFill>
                    <a:schemeClr val="accent5">
                      <a:lumMod val="75000"/>
                    </a:schemeClr>
                  </a:solidFill>
                </a:rPr>
                <a:t>'</a:t>
              </a:r>
              <a:r>
                <a:rPr lang="en-US" sz="1100" dirty="0" err="1">
                  <a:solidFill>
                    <a:schemeClr val="accent5">
                      <a:lumMod val="75000"/>
                    </a:schemeClr>
                  </a:solidFill>
                </a:rPr>
                <a:t>SensitivityPruner</a:t>
              </a:r>
              <a:r>
                <a:rPr lang="en-US" sz="1100" dirty="0">
                  <a:solidFill>
                    <a:schemeClr val="accent5">
                      <a:lumMod val="75000"/>
                    </a:schemeClr>
                  </a:solidFill>
                </a:rPr>
                <a:t>'</a:t>
              </a:r>
            </a:p>
            <a:p>
              <a:r>
                <a:rPr lang="en-US" sz="1100" dirty="0">
                  <a:solidFill>
                    <a:srgbClr val="003C71"/>
                  </a:solidFill>
                </a:rPr>
                <a:t>    sensitivities:</a:t>
              </a:r>
            </a:p>
            <a:p>
              <a:r>
                <a:rPr lang="en-US" sz="1100" dirty="0">
                  <a:solidFill>
                    <a:schemeClr val="accent5">
                      <a:lumMod val="75000"/>
                    </a:schemeClr>
                  </a:solidFill>
                </a:rPr>
                <a:t>      'features.module.0.weight</a:t>
              </a:r>
              <a:r>
                <a:rPr lang="en-US" sz="1100" dirty="0">
                  <a:solidFill>
                    <a:srgbClr val="003C71"/>
                  </a:solidFill>
                </a:rPr>
                <a:t>': 0.25</a:t>
              </a:r>
            </a:p>
            <a:p>
              <a:r>
                <a:rPr lang="en-US" sz="1100" dirty="0">
                  <a:solidFill>
                    <a:srgbClr val="003C71"/>
                  </a:solidFill>
                </a:rPr>
                <a:t>     </a:t>
              </a:r>
              <a:r>
                <a:rPr lang="en-US" sz="1100" dirty="0">
                  <a:solidFill>
                    <a:schemeClr val="accent5">
                      <a:lumMod val="75000"/>
                    </a:schemeClr>
                  </a:solidFill>
                </a:rPr>
                <a:t> 'features.module.3.weight'</a:t>
              </a:r>
              <a:r>
                <a:rPr lang="en-US" sz="1100" dirty="0">
                  <a:solidFill>
                    <a:srgbClr val="003C71"/>
                  </a:solidFill>
                </a:rPr>
                <a:t>: 0.35</a:t>
              </a:r>
            </a:p>
            <a:p>
              <a:r>
                <a:rPr lang="en-US" sz="1100" dirty="0">
                  <a:solidFill>
                    <a:schemeClr val="accent5">
                      <a:lumMod val="75000"/>
                    </a:schemeClr>
                  </a:solidFill>
                </a:rPr>
                <a:t>      'features.module.6.weight'</a:t>
              </a:r>
              <a:r>
                <a:rPr lang="en-US" sz="1100" dirty="0">
                  <a:solidFill>
                    <a:srgbClr val="003C71"/>
                  </a:solidFill>
                </a:rPr>
                <a:t>:</a:t>
              </a:r>
              <a:r>
                <a:rPr lang="en-US" sz="1100" dirty="0">
                  <a:solidFill>
                    <a:schemeClr val="accent5">
                      <a:lumMod val="75000"/>
                    </a:schemeClr>
                  </a:solidFill>
                </a:rPr>
                <a:t> </a:t>
              </a:r>
              <a:r>
                <a:rPr lang="en-US" sz="1100" dirty="0">
                  <a:solidFill>
                    <a:srgbClr val="003C71"/>
                  </a:solidFill>
                </a:rPr>
                <a:t>0.40</a:t>
              </a:r>
            </a:p>
            <a:p>
              <a:r>
                <a:rPr lang="en-US" sz="1100" dirty="0">
                  <a:solidFill>
                    <a:srgbClr val="003C71"/>
                  </a:solidFill>
                </a:rPr>
                <a:t>      </a:t>
              </a:r>
              <a:r>
                <a:rPr lang="en-US" sz="1100" dirty="0">
                  <a:solidFill>
                    <a:schemeClr val="accent5">
                      <a:lumMod val="75000"/>
                    </a:schemeClr>
                  </a:solidFill>
                </a:rPr>
                <a:t>'features.module.8.weight</a:t>
              </a:r>
              <a:r>
                <a:rPr lang="en-US" sz="1100" dirty="0">
                  <a:solidFill>
                    <a:srgbClr val="003C71"/>
                  </a:solidFill>
                </a:rPr>
                <a:t>': 0.45</a:t>
              </a:r>
            </a:p>
            <a:p>
              <a:r>
                <a:rPr lang="en-US" sz="1100" dirty="0">
                  <a:solidFill>
                    <a:srgbClr val="003C71"/>
                  </a:solidFill>
                </a:rPr>
                <a:t>      </a:t>
              </a:r>
              <a:r>
                <a:rPr lang="en-US" sz="1100" dirty="0">
                  <a:solidFill>
                    <a:schemeClr val="accent5">
                      <a:lumMod val="75000"/>
                    </a:schemeClr>
                  </a:solidFill>
                </a:rPr>
                <a:t>'features.module.10.weight'</a:t>
              </a:r>
              <a:r>
                <a:rPr lang="en-US" sz="1100" dirty="0">
                  <a:solidFill>
                    <a:srgbClr val="003C71"/>
                  </a:solidFill>
                </a:rPr>
                <a:t>: 0.55</a:t>
              </a:r>
            </a:p>
            <a:p>
              <a:r>
                <a:rPr lang="en-US" sz="1100" dirty="0">
                  <a:solidFill>
                    <a:srgbClr val="003C71"/>
                  </a:solidFill>
                </a:rPr>
                <a:t>      </a:t>
              </a:r>
              <a:r>
                <a:rPr lang="en-US" sz="1100" dirty="0">
                  <a:solidFill>
                    <a:schemeClr val="accent5">
                      <a:lumMod val="75000"/>
                    </a:schemeClr>
                  </a:solidFill>
                </a:rPr>
                <a:t>'classifier.1.weight'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'classifier.4.weight'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'classifier.6.weight'</a:t>
              </a:r>
              <a:r>
                <a:rPr lang="en-US" sz="1100" dirty="0">
                  <a:solidFill>
                    <a:srgbClr val="003C71"/>
                  </a:solidFill>
                </a:rPr>
                <a:t>: 0.625</a:t>
              </a:r>
            </a:p>
            <a:p>
              <a:endParaRPr lang="en-US" sz="1100" dirty="0">
                <a:solidFill>
                  <a:srgbClr val="003C71"/>
                </a:solidFill>
              </a:endParaRPr>
            </a:p>
            <a:p>
              <a:r>
                <a:rPr lang="en-US" sz="1100" dirty="0" err="1">
                  <a:solidFill>
                    <a:srgbClr val="003C71"/>
                  </a:solidFill>
                </a:rPr>
                <a:t>lr_schedulers</a:t>
              </a:r>
              <a:r>
                <a:rPr lang="en-US" sz="1100" dirty="0">
                  <a:solidFill>
                    <a:srgbClr val="003C71"/>
                  </a:solidFill>
                </a:rPr>
                <a:t>:</a:t>
              </a:r>
            </a:p>
            <a:p>
              <a:r>
                <a:rPr lang="en-US" sz="1100" dirty="0">
                  <a:solidFill>
                    <a:srgbClr val="003C71"/>
                  </a:solidFill>
                </a:rPr>
                <a:t>   </a:t>
              </a:r>
              <a:r>
                <a:rPr lang="en-US" sz="1100" dirty="0" err="1">
                  <a:solidFill>
                    <a:srgbClr val="003C71"/>
                  </a:solidFill>
                </a:rPr>
                <a:t>pruning_lr</a:t>
              </a:r>
              <a:r>
                <a:rPr lang="en-US" sz="1100" dirty="0">
                  <a:solidFill>
                    <a:srgbClr val="003C71"/>
                  </a:solidFill>
                </a:rPr>
                <a:t>:</a:t>
              </a:r>
            </a:p>
            <a:p>
              <a:r>
                <a:rPr lang="en-US" sz="1100" dirty="0">
                  <a:solidFill>
                    <a:srgbClr val="003C71"/>
                  </a:solidFill>
                </a:rPr>
                <a:t>     class: </a:t>
              </a:r>
              <a:r>
                <a:rPr lang="en-US" sz="1100" dirty="0" err="1">
                  <a:solidFill>
                    <a:srgbClr val="117134"/>
                  </a:solidFill>
                </a:rPr>
                <a:t>ExponentialLR</a:t>
              </a:r>
              <a:endParaRPr lang="en-US" sz="1100" dirty="0">
                <a:solidFill>
                  <a:srgbClr val="117134"/>
                </a:solidFill>
              </a:endParaRPr>
            </a:p>
            <a:p>
              <a:r>
                <a:rPr lang="en-US" sz="1100" dirty="0">
                  <a:solidFill>
                    <a:srgbClr val="003C71"/>
                  </a:solidFill>
                </a:rPr>
                <a:t>     gamma: 0.9</a:t>
              </a:r>
            </a:p>
            <a:p>
              <a:endParaRPr lang="en-US" sz="1100" dirty="0">
                <a:solidFill>
                  <a:srgbClr val="003C71"/>
                </a:solidFill>
              </a:endParaRPr>
            </a:p>
            <a:p>
              <a:r>
                <a:rPr lang="en-US" sz="1100" dirty="0">
                  <a:solidFill>
                    <a:srgbClr val="003C71"/>
                  </a:solidFill>
                </a:rPr>
                <a:t>policies:</a:t>
              </a:r>
            </a:p>
            <a:p>
              <a:r>
                <a:rPr lang="en-US" sz="1100" dirty="0">
                  <a:solidFill>
                    <a:srgbClr val="003C71"/>
                  </a:solidFill>
                </a:rPr>
                <a:t>  - pruner:</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 </a:t>
              </a:r>
              <a:r>
                <a:rPr lang="en-US" sz="1100" dirty="0">
                  <a:solidFill>
                    <a:srgbClr val="C00000"/>
                  </a:solidFill>
                </a:rPr>
                <a:t>'pruner1</a:t>
              </a:r>
              <a:r>
                <a:rPr lang="en-US" sz="1100" dirty="0">
                  <a:solidFill>
                    <a:srgbClr val="003C71"/>
                  </a:solidFill>
                </a:rPr>
                <a:t>'</a:t>
              </a:r>
            </a:p>
            <a:p>
              <a:r>
                <a:rPr lang="en-US" sz="1100" dirty="0">
                  <a:solidFill>
                    <a:srgbClr val="003C71"/>
                  </a:solidFill>
                </a:rPr>
                <a:t>    </a:t>
              </a:r>
              <a:r>
                <a:rPr lang="en-US" sz="1100" dirty="0" err="1">
                  <a:solidFill>
                    <a:srgbClr val="003C71"/>
                  </a:solidFill>
                </a:rPr>
                <a:t>starting_epoch</a:t>
              </a:r>
              <a:r>
                <a:rPr lang="en-US" sz="1100" dirty="0">
                  <a:solidFill>
                    <a:srgbClr val="003C71"/>
                  </a:solidFill>
                </a:rPr>
                <a:t>: 0</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38</a:t>
              </a:r>
            </a:p>
            <a:p>
              <a:r>
                <a:rPr lang="en-US" sz="1100" dirty="0">
                  <a:solidFill>
                    <a:srgbClr val="003C71"/>
                  </a:solidFill>
                </a:rPr>
                <a:t>    frequency: 2</a:t>
              </a:r>
            </a:p>
            <a:p>
              <a:endParaRPr lang="en-US" sz="1100" dirty="0">
                <a:solidFill>
                  <a:srgbClr val="003C71"/>
                </a:solidFill>
              </a:endParaRPr>
            </a:p>
            <a:p>
              <a:r>
                <a:rPr lang="en-US" sz="1100" dirty="0">
                  <a:solidFill>
                    <a:srgbClr val="003C71"/>
                  </a:solidFill>
                </a:rPr>
                <a:t>  - </a:t>
              </a:r>
              <a:r>
                <a:rPr lang="en-US" sz="1100" dirty="0" err="1">
                  <a:solidFill>
                    <a:srgbClr val="003C71"/>
                  </a:solidFill>
                </a:rPr>
                <a:t>lr_scheduler</a:t>
              </a:r>
              <a:r>
                <a:rPr lang="en-US" sz="1100" dirty="0">
                  <a:solidFill>
                    <a:srgbClr val="003C71"/>
                  </a:solidFill>
                </a:rPr>
                <a:t>:</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a:t>
              </a:r>
              <a:r>
                <a:rPr lang="en-US" sz="1100" dirty="0" err="1">
                  <a:solidFill>
                    <a:srgbClr val="117134"/>
                  </a:solidFill>
                </a:rPr>
                <a:t>pruning_lr</a:t>
              </a:r>
              <a:endParaRPr lang="en-US" sz="1100" dirty="0">
                <a:solidFill>
                  <a:srgbClr val="117134"/>
                </a:solidFill>
              </a:endParaRPr>
            </a:p>
            <a:p>
              <a:r>
                <a:rPr lang="en-US" sz="1100" dirty="0">
                  <a:solidFill>
                    <a:srgbClr val="003C71"/>
                  </a:solidFill>
                </a:rPr>
                <a:t>    </a:t>
              </a:r>
              <a:r>
                <a:rPr lang="en-US" sz="1100" dirty="0" err="1">
                  <a:solidFill>
                    <a:srgbClr val="003C71"/>
                  </a:solidFill>
                </a:rPr>
                <a:t>starting_epoch</a:t>
              </a:r>
              <a:r>
                <a:rPr lang="en-US" sz="1100" dirty="0">
                  <a:solidFill>
                    <a:srgbClr val="003C71"/>
                  </a:solidFill>
                </a:rPr>
                <a:t>: 24</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200</a:t>
              </a:r>
            </a:p>
            <a:p>
              <a:r>
                <a:rPr lang="en-US" sz="1100" dirty="0">
                  <a:solidFill>
                    <a:srgbClr val="003C71"/>
                  </a:solidFill>
                </a:rPr>
                <a:t>    frequency: 1</a:t>
              </a:r>
            </a:p>
          </p:txBody>
        </p:sp>
        <p:sp>
          <p:nvSpPr>
            <p:cNvPr id="24" name="TextBox 23">
              <a:extLst>
                <a:ext uri="{FF2B5EF4-FFF2-40B4-BE49-F238E27FC236}">
                  <a16:creationId xmlns:a16="http://schemas.microsoft.com/office/drawing/2014/main" id="{7A010DF1-648C-3E48-92A4-00A62D725C82}"/>
                </a:ext>
              </a:extLst>
            </p:cNvPr>
            <p:cNvSpPr txBox="1"/>
            <p:nvPr/>
          </p:nvSpPr>
          <p:spPr>
            <a:xfrm>
              <a:off x="4361510" y="-85036"/>
              <a:ext cx="1691840" cy="3635108"/>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fontScale="70000" lnSpcReduction="20000"/>
            </a:bodyPr>
            <a:lstStyle/>
            <a:p>
              <a:r>
                <a:rPr lang="en-US" sz="1100" dirty="0">
                  <a:solidFill>
                    <a:srgbClr val="003C71"/>
                  </a:solidFill>
                </a:rPr>
                <a:t>pruners:</a:t>
              </a:r>
            </a:p>
            <a:p>
              <a:r>
                <a:rPr lang="en-US" sz="1100" dirty="0">
                  <a:solidFill>
                    <a:srgbClr val="003C71"/>
                  </a:solidFill>
                </a:rPr>
                <a:t>  pruner1:</a:t>
              </a:r>
            </a:p>
            <a:p>
              <a:r>
                <a:rPr lang="en-US" sz="1100" dirty="0">
                  <a:solidFill>
                    <a:srgbClr val="003C71"/>
                  </a:solidFill>
                </a:rPr>
                <a:t>    class: </a:t>
              </a:r>
              <a:r>
                <a:rPr lang="en-US" sz="1100" dirty="0">
                  <a:solidFill>
                    <a:schemeClr val="accent5">
                      <a:lumMod val="75000"/>
                    </a:schemeClr>
                  </a:solidFill>
                </a:rPr>
                <a:t>'</a:t>
              </a:r>
              <a:r>
                <a:rPr lang="en-US" sz="1100" dirty="0" err="1">
                  <a:solidFill>
                    <a:schemeClr val="accent5">
                      <a:lumMod val="75000"/>
                    </a:schemeClr>
                  </a:solidFill>
                </a:rPr>
                <a:t>SensitivityPruner</a:t>
              </a:r>
              <a:r>
                <a:rPr lang="en-US" sz="1100" dirty="0">
                  <a:solidFill>
                    <a:schemeClr val="accent5">
                      <a:lumMod val="75000"/>
                    </a:schemeClr>
                  </a:solidFill>
                </a:rPr>
                <a:t>'</a:t>
              </a:r>
            </a:p>
            <a:p>
              <a:r>
                <a:rPr lang="en-US" sz="1100" dirty="0">
                  <a:solidFill>
                    <a:srgbClr val="003C71"/>
                  </a:solidFill>
                </a:rPr>
                <a:t>    sensitivities:</a:t>
              </a:r>
            </a:p>
            <a:p>
              <a:r>
                <a:rPr lang="en-US" sz="1100" dirty="0">
                  <a:solidFill>
                    <a:schemeClr val="accent5">
                      <a:lumMod val="75000"/>
                    </a:schemeClr>
                  </a:solidFill>
                </a:rPr>
                <a:t>      'features.module.0.weight</a:t>
              </a:r>
              <a:r>
                <a:rPr lang="en-US" sz="1100" dirty="0">
                  <a:solidFill>
                    <a:srgbClr val="003C71"/>
                  </a:solidFill>
                </a:rPr>
                <a:t>': 0.25</a:t>
              </a:r>
            </a:p>
            <a:p>
              <a:r>
                <a:rPr lang="en-US" sz="1100" dirty="0">
                  <a:solidFill>
                    <a:srgbClr val="003C71"/>
                  </a:solidFill>
                </a:rPr>
                <a:t>     </a:t>
              </a:r>
              <a:r>
                <a:rPr lang="en-US" sz="1100" dirty="0">
                  <a:solidFill>
                    <a:schemeClr val="accent5">
                      <a:lumMod val="75000"/>
                    </a:schemeClr>
                  </a:solidFill>
                </a:rPr>
                <a:t> 'features.module.3.weight'</a:t>
              </a:r>
              <a:r>
                <a:rPr lang="en-US" sz="1100" dirty="0">
                  <a:solidFill>
                    <a:srgbClr val="003C71"/>
                  </a:solidFill>
                </a:rPr>
                <a:t>: 0.35</a:t>
              </a:r>
            </a:p>
            <a:p>
              <a:r>
                <a:rPr lang="en-US" sz="1100" dirty="0">
                  <a:solidFill>
                    <a:schemeClr val="accent5">
                      <a:lumMod val="75000"/>
                    </a:schemeClr>
                  </a:solidFill>
                </a:rPr>
                <a:t>      'features.module.6.weight'</a:t>
              </a:r>
              <a:r>
                <a:rPr lang="en-US" sz="1100" dirty="0">
                  <a:solidFill>
                    <a:srgbClr val="003C71"/>
                  </a:solidFill>
                </a:rPr>
                <a:t>:</a:t>
              </a:r>
              <a:r>
                <a:rPr lang="en-US" sz="1100" dirty="0">
                  <a:solidFill>
                    <a:schemeClr val="accent5">
                      <a:lumMod val="75000"/>
                    </a:schemeClr>
                  </a:solidFill>
                </a:rPr>
                <a:t> </a:t>
              </a:r>
              <a:r>
                <a:rPr lang="en-US" sz="1100" dirty="0">
                  <a:solidFill>
                    <a:srgbClr val="003C71"/>
                  </a:solidFill>
                </a:rPr>
                <a:t>0.40</a:t>
              </a:r>
            </a:p>
            <a:p>
              <a:r>
                <a:rPr lang="en-US" sz="1100" dirty="0">
                  <a:solidFill>
                    <a:srgbClr val="003C71"/>
                  </a:solidFill>
                </a:rPr>
                <a:t>      </a:t>
              </a:r>
              <a:r>
                <a:rPr lang="en-US" sz="1100" dirty="0">
                  <a:solidFill>
                    <a:schemeClr val="accent5">
                      <a:lumMod val="75000"/>
                    </a:schemeClr>
                  </a:solidFill>
                </a:rPr>
                <a:t>'features.module.8.weight</a:t>
              </a:r>
              <a:r>
                <a:rPr lang="en-US" sz="1100" dirty="0">
                  <a:solidFill>
                    <a:srgbClr val="003C71"/>
                  </a:solidFill>
                </a:rPr>
                <a:t>': 0.45</a:t>
              </a:r>
            </a:p>
            <a:p>
              <a:r>
                <a:rPr lang="en-US" sz="1100" dirty="0">
                  <a:solidFill>
                    <a:srgbClr val="003C71"/>
                  </a:solidFill>
                </a:rPr>
                <a:t>      </a:t>
              </a:r>
              <a:r>
                <a:rPr lang="en-US" sz="1100" dirty="0">
                  <a:solidFill>
                    <a:schemeClr val="accent5">
                      <a:lumMod val="75000"/>
                    </a:schemeClr>
                  </a:solidFill>
                </a:rPr>
                <a:t>'features.module.10.weight'</a:t>
              </a:r>
              <a:r>
                <a:rPr lang="en-US" sz="1100" dirty="0">
                  <a:solidFill>
                    <a:srgbClr val="003C71"/>
                  </a:solidFill>
                </a:rPr>
                <a:t>: 0.55</a:t>
              </a:r>
            </a:p>
            <a:p>
              <a:r>
                <a:rPr lang="en-US" sz="1100" dirty="0">
                  <a:solidFill>
                    <a:srgbClr val="003C71"/>
                  </a:solidFill>
                </a:rPr>
                <a:t>      </a:t>
              </a:r>
              <a:r>
                <a:rPr lang="en-US" sz="1100" dirty="0">
                  <a:solidFill>
                    <a:schemeClr val="accent5">
                      <a:lumMod val="75000"/>
                    </a:schemeClr>
                  </a:solidFill>
                </a:rPr>
                <a:t>'classifier.1.weight'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'classifier.4.weight'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'classifier.6.weight'</a:t>
              </a:r>
              <a:r>
                <a:rPr lang="en-US" sz="1100" dirty="0">
                  <a:solidFill>
                    <a:srgbClr val="003C71"/>
                  </a:solidFill>
                </a:rPr>
                <a:t>: 0.625</a:t>
              </a:r>
            </a:p>
            <a:p>
              <a:endParaRPr lang="en-US" sz="1100" dirty="0">
                <a:solidFill>
                  <a:srgbClr val="003C71"/>
                </a:solidFill>
              </a:endParaRPr>
            </a:p>
            <a:p>
              <a:r>
                <a:rPr lang="en-US" sz="1100" dirty="0" err="1">
                  <a:solidFill>
                    <a:srgbClr val="003C71"/>
                  </a:solidFill>
                </a:rPr>
                <a:t>lr_schedulers</a:t>
              </a:r>
              <a:r>
                <a:rPr lang="en-US" sz="1100" dirty="0">
                  <a:solidFill>
                    <a:srgbClr val="003C71"/>
                  </a:solidFill>
                </a:rPr>
                <a:t>:</a:t>
              </a:r>
            </a:p>
            <a:p>
              <a:r>
                <a:rPr lang="en-US" sz="1100" dirty="0">
                  <a:solidFill>
                    <a:srgbClr val="003C71"/>
                  </a:solidFill>
                </a:rPr>
                <a:t>   </a:t>
              </a:r>
              <a:r>
                <a:rPr lang="en-US" sz="1100" dirty="0" err="1">
                  <a:solidFill>
                    <a:srgbClr val="003C71"/>
                  </a:solidFill>
                </a:rPr>
                <a:t>pruning_lr</a:t>
              </a:r>
              <a:r>
                <a:rPr lang="en-US" sz="1100" dirty="0">
                  <a:solidFill>
                    <a:srgbClr val="003C71"/>
                  </a:solidFill>
                </a:rPr>
                <a:t>:</a:t>
              </a:r>
            </a:p>
            <a:p>
              <a:r>
                <a:rPr lang="en-US" sz="1100" dirty="0">
                  <a:solidFill>
                    <a:srgbClr val="003C71"/>
                  </a:solidFill>
                </a:rPr>
                <a:t>     class: </a:t>
              </a:r>
              <a:r>
                <a:rPr lang="en-US" sz="1100" dirty="0" err="1">
                  <a:solidFill>
                    <a:srgbClr val="117134"/>
                  </a:solidFill>
                </a:rPr>
                <a:t>ExponentialLR</a:t>
              </a:r>
              <a:endParaRPr lang="en-US" sz="1100" dirty="0">
                <a:solidFill>
                  <a:srgbClr val="117134"/>
                </a:solidFill>
              </a:endParaRPr>
            </a:p>
            <a:p>
              <a:r>
                <a:rPr lang="en-US" sz="1100" dirty="0">
                  <a:solidFill>
                    <a:srgbClr val="003C71"/>
                  </a:solidFill>
                </a:rPr>
                <a:t>     gamma: 0.9</a:t>
              </a:r>
            </a:p>
            <a:p>
              <a:endParaRPr lang="en-US" sz="1100" dirty="0">
                <a:solidFill>
                  <a:srgbClr val="003C71"/>
                </a:solidFill>
              </a:endParaRPr>
            </a:p>
            <a:p>
              <a:r>
                <a:rPr lang="en-US" sz="1100" dirty="0">
                  <a:solidFill>
                    <a:srgbClr val="003C71"/>
                  </a:solidFill>
                </a:rPr>
                <a:t>policies:</a:t>
              </a:r>
            </a:p>
            <a:p>
              <a:r>
                <a:rPr lang="en-US" sz="1100" dirty="0">
                  <a:solidFill>
                    <a:srgbClr val="003C71"/>
                  </a:solidFill>
                </a:rPr>
                <a:t>  - pruner:</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 </a:t>
              </a:r>
              <a:r>
                <a:rPr lang="en-US" sz="1100" dirty="0">
                  <a:solidFill>
                    <a:srgbClr val="C00000"/>
                  </a:solidFill>
                </a:rPr>
                <a:t>'pruner1</a:t>
              </a:r>
              <a:r>
                <a:rPr lang="en-US" sz="1100" dirty="0">
                  <a:solidFill>
                    <a:srgbClr val="003C71"/>
                  </a:solidFill>
                </a:rPr>
                <a:t>'</a:t>
              </a:r>
            </a:p>
            <a:p>
              <a:r>
                <a:rPr lang="en-US" sz="1100" dirty="0">
                  <a:solidFill>
                    <a:srgbClr val="003C71"/>
                  </a:solidFill>
                </a:rPr>
                <a:t>    </a:t>
              </a:r>
              <a:r>
                <a:rPr lang="en-US" sz="1100" dirty="0" err="1">
                  <a:solidFill>
                    <a:srgbClr val="003C71"/>
                  </a:solidFill>
                </a:rPr>
                <a:t>starting_epoch</a:t>
              </a:r>
              <a:r>
                <a:rPr lang="en-US" sz="1100" dirty="0">
                  <a:solidFill>
                    <a:srgbClr val="003C71"/>
                  </a:solidFill>
                </a:rPr>
                <a:t>: 0</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38</a:t>
              </a:r>
            </a:p>
            <a:p>
              <a:r>
                <a:rPr lang="en-US" sz="1100" dirty="0">
                  <a:solidFill>
                    <a:srgbClr val="003C71"/>
                  </a:solidFill>
                </a:rPr>
                <a:t>    frequency: 2</a:t>
              </a:r>
            </a:p>
            <a:p>
              <a:endParaRPr lang="en-US" sz="1100" dirty="0">
                <a:solidFill>
                  <a:srgbClr val="003C71"/>
                </a:solidFill>
              </a:endParaRPr>
            </a:p>
            <a:p>
              <a:r>
                <a:rPr lang="en-US" sz="1100" dirty="0">
                  <a:solidFill>
                    <a:srgbClr val="003C71"/>
                  </a:solidFill>
                </a:rPr>
                <a:t>  - </a:t>
              </a:r>
              <a:r>
                <a:rPr lang="en-US" sz="1100" dirty="0" err="1">
                  <a:solidFill>
                    <a:srgbClr val="003C71"/>
                  </a:solidFill>
                </a:rPr>
                <a:t>lr_scheduler</a:t>
              </a:r>
              <a:r>
                <a:rPr lang="en-US" sz="1100" dirty="0">
                  <a:solidFill>
                    <a:srgbClr val="003C71"/>
                  </a:solidFill>
                </a:rPr>
                <a:t>:</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a:t>
              </a:r>
              <a:r>
                <a:rPr lang="en-US" sz="1100" dirty="0" err="1">
                  <a:solidFill>
                    <a:srgbClr val="117134"/>
                  </a:solidFill>
                </a:rPr>
                <a:t>pruning_lr</a:t>
              </a:r>
              <a:endParaRPr lang="en-US" sz="1100" dirty="0">
                <a:solidFill>
                  <a:srgbClr val="117134"/>
                </a:solidFill>
              </a:endParaRPr>
            </a:p>
            <a:p>
              <a:r>
                <a:rPr lang="en-US" sz="1100" dirty="0">
                  <a:solidFill>
                    <a:srgbClr val="003C71"/>
                  </a:solidFill>
                </a:rPr>
                <a:t>    </a:t>
              </a:r>
              <a:r>
                <a:rPr lang="en-US" sz="1100" dirty="0" err="1">
                  <a:solidFill>
                    <a:srgbClr val="003C71"/>
                  </a:solidFill>
                </a:rPr>
                <a:t>starting_epoch</a:t>
              </a:r>
              <a:r>
                <a:rPr lang="en-US" sz="1100" dirty="0">
                  <a:solidFill>
                    <a:srgbClr val="003C71"/>
                  </a:solidFill>
                </a:rPr>
                <a:t>: 24</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200</a:t>
              </a:r>
            </a:p>
            <a:p>
              <a:r>
                <a:rPr lang="en-US" sz="1100" dirty="0">
                  <a:solidFill>
                    <a:srgbClr val="003C71"/>
                  </a:solidFill>
                </a:rPr>
                <a:t>    frequency: 1</a:t>
              </a:r>
            </a:p>
          </p:txBody>
        </p:sp>
        <p:sp>
          <p:nvSpPr>
            <p:cNvPr id="25" name="TextBox 24">
              <a:extLst>
                <a:ext uri="{FF2B5EF4-FFF2-40B4-BE49-F238E27FC236}">
                  <a16:creationId xmlns:a16="http://schemas.microsoft.com/office/drawing/2014/main" id="{4242DF4A-2667-8C4F-BE4D-FE4F0DD395CC}"/>
                </a:ext>
              </a:extLst>
            </p:cNvPr>
            <p:cNvSpPr txBox="1"/>
            <p:nvPr/>
          </p:nvSpPr>
          <p:spPr>
            <a:xfrm>
              <a:off x="4513910" y="67364"/>
              <a:ext cx="1691840" cy="3635108"/>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fontScale="70000" lnSpcReduction="20000"/>
            </a:bodyPr>
            <a:lstStyle/>
            <a:p>
              <a:r>
                <a:rPr lang="en-US" sz="1100" dirty="0">
                  <a:solidFill>
                    <a:srgbClr val="003C71"/>
                  </a:solidFill>
                </a:rPr>
                <a:t>pruners:</a:t>
              </a:r>
            </a:p>
            <a:p>
              <a:r>
                <a:rPr lang="en-US" sz="1100" dirty="0">
                  <a:solidFill>
                    <a:srgbClr val="003C71"/>
                  </a:solidFill>
                </a:rPr>
                <a:t>  pruner1:</a:t>
              </a:r>
            </a:p>
            <a:p>
              <a:r>
                <a:rPr lang="en-US" sz="1100" dirty="0">
                  <a:solidFill>
                    <a:srgbClr val="003C71"/>
                  </a:solidFill>
                </a:rPr>
                <a:t>    class: </a:t>
              </a:r>
              <a:r>
                <a:rPr lang="en-US" sz="1100" dirty="0">
                  <a:solidFill>
                    <a:schemeClr val="accent5">
                      <a:lumMod val="75000"/>
                    </a:schemeClr>
                  </a:solidFill>
                </a:rPr>
                <a:t>'</a:t>
              </a:r>
              <a:r>
                <a:rPr lang="en-US" sz="1100" dirty="0" err="1">
                  <a:solidFill>
                    <a:schemeClr val="accent5">
                      <a:lumMod val="75000"/>
                    </a:schemeClr>
                  </a:solidFill>
                </a:rPr>
                <a:t>SensitivityPruner</a:t>
              </a:r>
              <a:r>
                <a:rPr lang="en-US" sz="1100" dirty="0">
                  <a:solidFill>
                    <a:schemeClr val="accent5">
                      <a:lumMod val="75000"/>
                    </a:schemeClr>
                  </a:solidFill>
                </a:rPr>
                <a:t>'</a:t>
              </a:r>
            </a:p>
            <a:p>
              <a:r>
                <a:rPr lang="en-US" sz="1100" dirty="0">
                  <a:solidFill>
                    <a:srgbClr val="003C71"/>
                  </a:solidFill>
                </a:rPr>
                <a:t>    sensitivities:</a:t>
              </a:r>
            </a:p>
            <a:p>
              <a:r>
                <a:rPr lang="en-US" sz="1100" dirty="0">
                  <a:solidFill>
                    <a:schemeClr val="accent5">
                      <a:lumMod val="75000"/>
                    </a:schemeClr>
                  </a:solidFill>
                </a:rPr>
                <a:t>      'features.module.0.weight</a:t>
              </a:r>
              <a:r>
                <a:rPr lang="en-US" sz="1100" dirty="0">
                  <a:solidFill>
                    <a:srgbClr val="003C71"/>
                  </a:solidFill>
                </a:rPr>
                <a:t>': 0.25</a:t>
              </a:r>
            </a:p>
            <a:p>
              <a:r>
                <a:rPr lang="en-US" sz="1100" dirty="0">
                  <a:solidFill>
                    <a:srgbClr val="003C71"/>
                  </a:solidFill>
                </a:rPr>
                <a:t>     </a:t>
              </a:r>
              <a:r>
                <a:rPr lang="en-US" sz="1100" dirty="0">
                  <a:solidFill>
                    <a:schemeClr val="accent5">
                      <a:lumMod val="75000"/>
                    </a:schemeClr>
                  </a:solidFill>
                </a:rPr>
                <a:t> 'features.module.3.weight'</a:t>
              </a:r>
              <a:r>
                <a:rPr lang="en-US" sz="1100" dirty="0">
                  <a:solidFill>
                    <a:srgbClr val="003C71"/>
                  </a:solidFill>
                </a:rPr>
                <a:t>: 0.35</a:t>
              </a:r>
            </a:p>
            <a:p>
              <a:r>
                <a:rPr lang="en-US" sz="1100" dirty="0">
                  <a:solidFill>
                    <a:schemeClr val="accent5">
                      <a:lumMod val="75000"/>
                    </a:schemeClr>
                  </a:solidFill>
                </a:rPr>
                <a:t>      'features.module.6.weight'</a:t>
              </a:r>
              <a:r>
                <a:rPr lang="en-US" sz="1100" dirty="0">
                  <a:solidFill>
                    <a:srgbClr val="003C71"/>
                  </a:solidFill>
                </a:rPr>
                <a:t>:</a:t>
              </a:r>
              <a:r>
                <a:rPr lang="en-US" sz="1100" dirty="0">
                  <a:solidFill>
                    <a:schemeClr val="accent5">
                      <a:lumMod val="75000"/>
                    </a:schemeClr>
                  </a:solidFill>
                </a:rPr>
                <a:t> </a:t>
              </a:r>
              <a:r>
                <a:rPr lang="en-US" sz="1100" dirty="0">
                  <a:solidFill>
                    <a:srgbClr val="003C71"/>
                  </a:solidFill>
                </a:rPr>
                <a:t>0.40</a:t>
              </a:r>
            </a:p>
            <a:p>
              <a:r>
                <a:rPr lang="en-US" sz="1100" dirty="0">
                  <a:solidFill>
                    <a:srgbClr val="003C71"/>
                  </a:solidFill>
                </a:rPr>
                <a:t>      </a:t>
              </a:r>
              <a:r>
                <a:rPr lang="en-US" sz="1100" dirty="0">
                  <a:solidFill>
                    <a:schemeClr val="accent5">
                      <a:lumMod val="75000"/>
                    </a:schemeClr>
                  </a:solidFill>
                </a:rPr>
                <a:t>'features.module.8.weight</a:t>
              </a:r>
              <a:r>
                <a:rPr lang="en-US" sz="1100" dirty="0">
                  <a:solidFill>
                    <a:srgbClr val="003C71"/>
                  </a:solidFill>
                </a:rPr>
                <a:t>': 0.45</a:t>
              </a:r>
            </a:p>
            <a:p>
              <a:r>
                <a:rPr lang="en-US" sz="1100" dirty="0">
                  <a:solidFill>
                    <a:srgbClr val="003C71"/>
                  </a:solidFill>
                </a:rPr>
                <a:t>      </a:t>
              </a:r>
              <a:r>
                <a:rPr lang="en-US" sz="1100" dirty="0">
                  <a:solidFill>
                    <a:schemeClr val="accent5">
                      <a:lumMod val="75000"/>
                    </a:schemeClr>
                  </a:solidFill>
                </a:rPr>
                <a:t>'features.module.10.weight'</a:t>
              </a:r>
              <a:r>
                <a:rPr lang="en-US" sz="1100" dirty="0">
                  <a:solidFill>
                    <a:srgbClr val="003C71"/>
                  </a:solidFill>
                </a:rPr>
                <a:t>: 0.55</a:t>
              </a:r>
            </a:p>
            <a:p>
              <a:r>
                <a:rPr lang="en-US" sz="1100" dirty="0">
                  <a:solidFill>
                    <a:srgbClr val="003C71"/>
                  </a:solidFill>
                </a:rPr>
                <a:t>      </a:t>
              </a:r>
              <a:r>
                <a:rPr lang="en-US" sz="1100" dirty="0">
                  <a:solidFill>
                    <a:schemeClr val="accent5">
                      <a:lumMod val="75000"/>
                    </a:schemeClr>
                  </a:solidFill>
                </a:rPr>
                <a:t>'classifier.1.weight'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'classifier.4.weight'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'classifier.6.weight'</a:t>
              </a:r>
              <a:r>
                <a:rPr lang="en-US" sz="1100" dirty="0">
                  <a:solidFill>
                    <a:srgbClr val="003C71"/>
                  </a:solidFill>
                </a:rPr>
                <a:t>: 0.625</a:t>
              </a:r>
            </a:p>
            <a:p>
              <a:endParaRPr lang="en-US" sz="1100" dirty="0">
                <a:solidFill>
                  <a:srgbClr val="003C71"/>
                </a:solidFill>
              </a:endParaRPr>
            </a:p>
            <a:p>
              <a:r>
                <a:rPr lang="en-US" sz="1100" dirty="0" err="1">
                  <a:solidFill>
                    <a:srgbClr val="003C71"/>
                  </a:solidFill>
                </a:rPr>
                <a:t>lr_schedulers</a:t>
              </a:r>
              <a:r>
                <a:rPr lang="en-US" sz="1100" dirty="0">
                  <a:solidFill>
                    <a:srgbClr val="003C71"/>
                  </a:solidFill>
                </a:rPr>
                <a:t>:</a:t>
              </a:r>
            </a:p>
            <a:p>
              <a:r>
                <a:rPr lang="en-US" sz="1100" dirty="0">
                  <a:solidFill>
                    <a:srgbClr val="003C71"/>
                  </a:solidFill>
                </a:rPr>
                <a:t>   </a:t>
              </a:r>
              <a:r>
                <a:rPr lang="en-US" sz="1100" dirty="0" err="1">
                  <a:solidFill>
                    <a:srgbClr val="003C71"/>
                  </a:solidFill>
                </a:rPr>
                <a:t>pruning_lr</a:t>
              </a:r>
              <a:r>
                <a:rPr lang="en-US" sz="1100" dirty="0">
                  <a:solidFill>
                    <a:srgbClr val="003C71"/>
                  </a:solidFill>
                </a:rPr>
                <a:t>:</a:t>
              </a:r>
            </a:p>
            <a:p>
              <a:r>
                <a:rPr lang="en-US" sz="1100" dirty="0">
                  <a:solidFill>
                    <a:srgbClr val="003C71"/>
                  </a:solidFill>
                </a:rPr>
                <a:t>     class: </a:t>
              </a:r>
              <a:r>
                <a:rPr lang="en-US" sz="1100" dirty="0" err="1">
                  <a:solidFill>
                    <a:srgbClr val="117134"/>
                  </a:solidFill>
                </a:rPr>
                <a:t>ExponentialLR</a:t>
              </a:r>
              <a:endParaRPr lang="en-US" sz="1100" dirty="0">
                <a:solidFill>
                  <a:srgbClr val="117134"/>
                </a:solidFill>
              </a:endParaRPr>
            </a:p>
            <a:p>
              <a:r>
                <a:rPr lang="en-US" sz="1100" dirty="0">
                  <a:solidFill>
                    <a:srgbClr val="003C71"/>
                  </a:solidFill>
                </a:rPr>
                <a:t>     gamma: 0.9</a:t>
              </a:r>
            </a:p>
            <a:p>
              <a:endParaRPr lang="en-US" sz="1100" dirty="0">
                <a:solidFill>
                  <a:srgbClr val="003C71"/>
                </a:solidFill>
              </a:endParaRPr>
            </a:p>
            <a:p>
              <a:r>
                <a:rPr lang="en-US" sz="1100" dirty="0">
                  <a:solidFill>
                    <a:srgbClr val="003C71"/>
                  </a:solidFill>
                </a:rPr>
                <a:t>policies:</a:t>
              </a:r>
            </a:p>
            <a:p>
              <a:r>
                <a:rPr lang="en-US" sz="1100" dirty="0">
                  <a:solidFill>
                    <a:srgbClr val="003C71"/>
                  </a:solidFill>
                </a:rPr>
                <a:t>  - pruner:</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 </a:t>
              </a:r>
              <a:r>
                <a:rPr lang="en-US" sz="1100" dirty="0">
                  <a:solidFill>
                    <a:srgbClr val="C00000"/>
                  </a:solidFill>
                </a:rPr>
                <a:t>'pruner1</a:t>
              </a:r>
              <a:r>
                <a:rPr lang="en-US" sz="1100" dirty="0">
                  <a:solidFill>
                    <a:srgbClr val="003C71"/>
                  </a:solidFill>
                </a:rPr>
                <a:t>'</a:t>
              </a:r>
            </a:p>
            <a:p>
              <a:r>
                <a:rPr lang="en-US" sz="1100" dirty="0">
                  <a:solidFill>
                    <a:srgbClr val="003C71"/>
                  </a:solidFill>
                </a:rPr>
                <a:t>    </a:t>
              </a:r>
              <a:r>
                <a:rPr lang="en-US" sz="1100" dirty="0" err="1">
                  <a:solidFill>
                    <a:srgbClr val="003C71"/>
                  </a:solidFill>
                </a:rPr>
                <a:t>starting_epoch</a:t>
              </a:r>
              <a:r>
                <a:rPr lang="en-US" sz="1100" dirty="0">
                  <a:solidFill>
                    <a:srgbClr val="003C71"/>
                  </a:solidFill>
                </a:rPr>
                <a:t>: 0</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38</a:t>
              </a:r>
            </a:p>
            <a:p>
              <a:r>
                <a:rPr lang="en-US" sz="1100" dirty="0">
                  <a:solidFill>
                    <a:srgbClr val="003C71"/>
                  </a:solidFill>
                </a:rPr>
                <a:t>    frequency: 2</a:t>
              </a:r>
            </a:p>
            <a:p>
              <a:endParaRPr lang="en-US" sz="1100" dirty="0">
                <a:solidFill>
                  <a:srgbClr val="003C71"/>
                </a:solidFill>
              </a:endParaRPr>
            </a:p>
            <a:p>
              <a:r>
                <a:rPr lang="en-US" sz="1100" dirty="0">
                  <a:solidFill>
                    <a:srgbClr val="003C71"/>
                  </a:solidFill>
                </a:rPr>
                <a:t>  - </a:t>
              </a:r>
              <a:r>
                <a:rPr lang="en-US" sz="1100" dirty="0" err="1">
                  <a:solidFill>
                    <a:srgbClr val="003C71"/>
                  </a:solidFill>
                </a:rPr>
                <a:t>lr_scheduler</a:t>
              </a:r>
              <a:r>
                <a:rPr lang="en-US" sz="1100" dirty="0">
                  <a:solidFill>
                    <a:srgbClr val="003C71"/>
                  </a:solidFill>
                </a:rPr>
                <a:t>:</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a:t>
              </a:r>
              <a:r>
                <a:rPr lang="en-US" sz="1100" dirty="0" err="1">
                  <a:solidFill>
                    <a:srgbClr val="117134"/>
                  </a:solidFill>
                </a:rPr>
                <a:t>pruning_lr</a:t>
              </a:r>
              <a:endParaRPr lang="en-US" sz="1100" dirty="0">
                <a:solidFill>
                  <a:srgbClr val="117134"/>
                </a:solidFill>
              </a:endParaRPr>
            </a:p>
            <a:p>
              <a:r>
                <a:rPr lang="en-US" sz="1100" dirty="0">
                  <a:solidFill>
                    <a:srgbClr val="003C71"/>
                  </a:solidFill>
                </a:rPr>
                <a:t>    </a:t>
              </a:r>
              <a:r>
                <a:rPr lang="en-US" sz="1100" dirty="0" err="1">
                  <a:solidFill>
                    <a:srgbClr val="003C71"/>
                  </a:solidFill>
                </a:rPr>
                <a:t>starting_epoch</a:t>
              </a:r>
              <a:r>
                <a:rPr lang="en-US" sz="1100" dirty="0">
                  <a:solidFill>
                    <a:srgbClr val="003C71"/>
                  </a:solidFill>
                </a:rPr>
                <a:t>: 24</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200</a:t>
              </a:r>
            </a:p>
            <a:p>
              <a:r>
                <a:rPr lang="en-US" sz="1100" dirty="0">
                  <a:solidFill>
                    <a:srgbClr val="003C71"/>
                  </a:solidFill>
                </a:rPr>
                <a:t>    frequency: 1</a:t>
              </a:r>
            </a:p>
          </p:txBody>
        </p:sp>
        <p:sp>
          <p:nvSpPr>
            <p:cNvPr id="26" name="TextBox 25">
              <a:extLst>
                <a:ext uri="{FF2B5EF4-FFF2-40B4-BE49-F238E27FC236}">
                  <a16:creationId xmlns:a16="http://schemas.microsoft.com/office/drawing/2014/main" id="{358C0DFD-113A-DF45-B638-DB6709DA6D9B}"/>
                </a:ext>
              </a:extLst>
            </p:cNvPr>
            <p:cNvSpPr txBox="1"/>
            <p:nvPr/>
          </p:nvSpPr>
          <p:spPr>
            <a:xfrm>
              <a:off x="4666310" y="219764"/>
              <a:ext cx="1691840" cy="3635108"/>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txBody>
            <a:bodyPr vert="horz" wrap="square" lIns="180000" tIns="36000" rIns="0" bIns="0" rtlCol="0">
              <a:normAutofit fontScale="70000" lnSpcReduction="20000"/>
            </a:bodyPr>
            <a:lstStyle/>
            <a:p>
              <a:r>
                <a:rPr lang="en-US" sz="1100" dirty="0">
                  <a:solidFill>
                    <a:srgbClr val="003C71"/>
                  </a:solidFill>
                </a:rPr>
                <a:t>pruners:</a:t>
              </a:r>
            </a:p>
            <a:p>
              <a:r>
                <a:rPr lang="en-US" sz="1100" dirty="0">
                  <a:solidFill>
                    <a:srgbClr val="003C71"/>
                  </a:solidFill>
                </a:rPr>
                <a:t>  pruner1:</a:t>
              </a:r>
            </a:p>
            <a:p>
              <a:r>
                <a:rPr lang="en-US" sz="1100" dirty="0">
                  <a:solidFill>
                    <a:srgbClr val="003C71"/>
                  </a:solidFill>
                </a:rPr>
                <a:t>    class: </a:t>
              </a:r>
              <a:r>
                <a:rPr lang="en-US" sz="1100" dirty="0">
                  <a:solidFill>
                    <a:schemeClr val="accent5">
                      <a:lumMod val="75000"/>
                    </a:schemeClr>
                  </a:solidFill>
                </a:rPr>
                <a:t>'</a:t>
              </a:r>
              <a:r>
                <a:rPr lang="en-US" sz="1100" dirty="0" err="1">
                  <a:solidFill>
                    <a:schemeClr val="accent5">
                      <a:lumMod val="75000"/>
                    </a:schemeClr>
                  </a:solidFill>
                </a:rPr>
                <a:t>SensitivityPruner</a:t>
              </a:r>
              <a:r>
                <a:rPr lang="en-US" sz="1100" dirty="0">
                  <a:solidFill>
                    <a:schemeClr val="accent5">
                      <a:lumMod val="75000"/>
                    </a:schemeClr>
                  </a:solidFill>
                </a:rPr>
                <a:t>'</a:t>
              </a:r>
            </a:p>
            <a:p>
              <a:r>
                <a:rPr lang="en-US" sz="1100" dirty="0">
                  <a:solidFill>
                    <a:srgbClr val="003C71"/>
                  </a:solidFill>
                </a:rPr>
                <a:t>    sensitivities:</a:t>
              </a:r>
            </a:p>
            <a:p>
              <a:r>
                <a:rPr lang="en-US" sz="1100" dirty="0">
                  <a:solidFill>
                    <a:schemeClr val="accent5">
                      <a:lumMod val="75000"/>
                    </a:schemeClr>
                  </a:solidFill>
                </a:rPr>
                <a:t>      'features.module.0.weight</a:t>
              </a:r>
              <a:r>
                <a:rPr lang="en-US" sz="1100" dirty="0">
                  <a:solidFill>
                    <a:srgbClr val="003C71"/>
                  </a:solidFill>
                </a:rPr>
                <a:t>': 0.25</a:t>
              </a:r>
            </a:p>
            <a:p>
              <a:r>
                <a:rPr lang="en-US" sz="1100" dirty="0">
                  <a:solidFill>
                    <a:srgbClr val="003C71"/>
                  </a:solidFill>
                </a:rPr>
                <a:t>     </a:t>
              </a:r>
              <a:r>
                <a:rPr lang="en-US" sz="1100" dirty="0">
                  <a:solidFill>
                    <a:schemeClr val="accent5">
                      <a:lumMod val="75000"/>
                    </a:schemeClr>
                  </a:solidFill>
                </a:rPr>
                <a:t> 'features.module.3.weight'</a:t>
              </a:r>
              <a:r>
                <a:rPr lang="en-US" sz="1100" dirty="0">
                  <a:solidFill>
                    <a:srgbClr val="003C71"/>
                  </a:solidFill>
                </a:rPr>
                <a:t>: 0.35</a:t>
              </a:r>
            </a:p>
            <a:p>
              <a:r>
                <a:rPr lang="en-US" sz="1100" dirty="0">
                  <a:solidFill>
                    <a:schemeClr val="accent5">
                      <a:lumMod val="75000"/>
                    </a:schemeClr>
                  </a:solidFill>
                </a:rPr>
                <a:t>      'features.module.6.weight'</a:t>
              </a:r>
              <a:r>
                <a:rPr lang="en-US" sz="1100" dirty="0">
                  <a:solidFill>
                    <a:srgbClr val="003C71"/>
                  </a:solidFill>
                </a:rPr>
                <a:t>:</a:t>
              </a:r>
              <a:r>
                <a:rPr lang="en-US" sz="1100" dirty="0">
                  <a:solidFill>
                    <a:schemeClr val="accent5">
                      <a:lumMod val="75000"/>
                    </a:schemeClr>
                  </a:solidFill>
                </a:rPr>
                <a:t> </a:t>
              </a:r>
              <a:r>
                <a:rPr lang="en-US" sz="1100" dirty="0">
                  <a:solidFill>
                    <a:srgbClr val="003C71"/>
                  </a:solidFill>
                </a:rPr>
                <a:t>0.40</a:t>
              </a:r>
            </a:p>
            <a:p>
              <a:r>
                <a:rPr lang="en-US" sz="1100" dirty="0">
                  <a:solidFill>
                    <a:srgbClr val="003C71"/>
                  </a:solidFill>
                </a:rPr>
                <a:t>      </a:t>
              </a:r>
              <a:r>
                <a:rPr lang="en-US" sz="1100" dirty="0">
                  <a:solidFill>
                    <a:schemeClr val="accent5">
                      <a:lumMod val="75000"/>
                    </a:schemeClr>
                  </a:solidFill>
                </a:rPr>
                <a:t>'features.module.8.weight</a:t>
              </a:r>
              <a:r>
                <a:rPr lang="en-US" sz="1100" dirty="0">
                  <a:solidFill>
                    <a:srgbClr val="003C71"/>
                  </a:solidFill>
                </a:rPr>
                <a:t>': 0.45</a:t>
              </a:r>
            </a:p>
            <a:p>
              <a:r>
                <a:rPr lang="en-US" sz="1100" dirty="0">
                  <a:solidFill>
                    <a:srgbClr val="003C71"/>
                  </a:solidFill>
                </a:rPr>
                <a:t>      </a:t>
              </a:r>
              <a:r>
                <a:rPr lang="en-US" sz="1100" dirty="0">
                  <a:solidFill>
                    <a:schemeClr val="accent5">
                      <a:lumMod val="75000"/>
                    </a:schemeClr>
                  </a:solidFill>
                </a:rPr>
                <a:t>'features.module.10.weight'</a:t>
              </a:r>
              <a:r>
                <a:rPr lang="en-US" sz="1100" dirty="0">
                  <a:solidFill>
                    <a:srgbClr val="003C71"/>
                  </a:solidFill>
                </a:rPr>
                <a:t>: 0.55</a:t>
              </a:r>
            </a:p>
            <a:p>
              <a:r>
                <a:rPr lang="en-US" sz="1100" dirty="0">
                  <a:solidFill>
                    <a:srgbClr val="003C71"/>
                  </a:solidFill>
                </a:rPr>
                <a:t>      </a:t>
              </a:r>
              <a:r>
                <a:rPr lang="en-US" sz="1100" dirty="0">
                  <a:solidFill>
                    <a:schemeClr val="accent5">
                      <a:lumMod val="75000"/>
                    </a:schemeClr>
                  </a:solidFill>
                </a:rPr>
                <a:t>'classifier.1.weight'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'classifier.4.weight'</a:t>
              </a:r>
              <a:r>
                <a:rPr lang="en-US" sz="1100" dirty="0">
                  <a:solidFill>
                    <a:srgbClr val="003C71"/>
                  </a:solidFill>
                </a:rPr>
                <a:t>: 0.875</a:t>
              </a:r>
            </a:p>
            <a:p>
              <a:r>
                <a:rPr lang="en-US" sz="1100" dirty="0">
                  <a:solidFill>
                    <a:srgbClr val="003C71"/>
                  </a:solidFill>
                </a:rPr>
                <a:t>      </a:t>
              </a:r>
              <a:r>
                <a:rPr lang="en-US" sz="1100" dirty="0">
                  <a:solidFill>
                    <a:schemeClr val="accent5">
                      <a:lumMod val="75000"/>
                    </a:schemeClr>
                  </a:solidFill>
                </a:rPr>
                <a:t>'classifier.6.weight'</a:t>
              </a:r>
              <a:r>
                <a:rPr lang="en-US" sz="1100" dirty="0">
                  <a:solidFill>
                    <a:srgbClr val="003C71"/>
                  </a:solidFill>
                </a:rPr>
                <a:t>: 0.625</a:t>
              </a:r>
            </a:p>
            <a:p>
              <a:endParaRPr lang="en-US" sz="1100" dirty="0">
                <a:solidFill>
                  <a:srgbClr val="003C71"/>
                </a:solidFill>
              </a:endParaRPr>
            </a:p>
            <a:p>
              <a:r>
                <a:rPr lang="en-US" sz="1100" dirty="0" err="1">
                  <a:solidFill>
                    <a:srgbClr val="003C71"/>
                  </a:solidFill>
                </a:rPr>
                <a:t>lr_schedulers</a:t>
              </a:r>
              <a:r>
                <a:rPr lang="en-US" sz="1100" dirty="0">
                  <a:solidFill>
                    <a:srgbClr val="003C71"/>
                  </a:solidFill>
                </a:rPr>
                <a:t>:</a:t>
              </a:r>
            </a:p>
            <a:p>
              <a:r>
                <a:rPr lang="en-US" sz="1100" dirty="0">
                  <a:solidFill>
                    <a:srgbClr val="003C71"/>
                  </a:solidFill>
                </a:rPr>
                <a:t>   </a:t>
              </a:r>
              <a:r>
                <a:rPr lang="en-US" sz="1100" dirty="0" err="1">
                  <a:solidFill>
                    <a:srgbClr val="003C71"/>
                  </a:solidFill>
                </a:rPr>
                <a:t>pruning_lr</a:t>
              </a:r>
              <a:r>
                <a:rPr lang="en-US" sz="1100" dirty="0">
                  <a:solidFill>
                    <a:srgbClr val="003C71"/>
                  </a:solidFill>
                </a:rPr>
                <a:t>:</a:t>
              </a:r>
            </a:p>
            <a:p>
              <a:r>
                <a:rPr lang="en-US" sz="1100" dirty="0">
                  <a:solidFill>
                    <a:srgbClr val="003C71"/>
                  </a:solidFill>
                </a:rPr>
                <a:t>     class: </a:t>
              </a:r>
              <a:r>
                <a:rPr lang="en-US" sz="1100" dirty="0" err="1">
                  <a:solidFill>
                    <a:srgbClr val="117134"/>
                  </a:solidFill>
                </a:rPr>
                <a:t>ExponentialLR</a:t>
              </a:r>
              <a:endParaRPr lang="en-US" sz="1100" dirty="0">
                <a:solidFill>
                  <a:srgbClr val="117134"/>
                </a:solidFill>
              </a:endParaRPr>
            </a:p>
            <a:p>
              <a:r>
                <a:rPr lang="en-US" sz="1100" dirty="0">
                  <a:solidFill>
                    <a:srgbClr val="003C71"/>
                  </a:solidFill>
                </a:rPr>
                <a:t>     gamma: 0.9</a:t>
              </a:r>
            </a:p>
            <a:p>
              <a:endParaRPr lang="en-US" sz="1100" dirty="0">
                <a:solidFill>
                  <a:srgbClr val="003C71"/>
                </a:solidFill>
              </a:endParaRPr>
            </a:p>
            <a:p>
              <a:r>
                <a:rPr lang="en-US" sz="1100" dirty="0">
                  <a:solidFill>
                    <a:srgbClr val="003C71"/>
                  </a:solidFill>
                </a:rPr>
                <a:t>policies:</a:t>
              </a:r>
            </a:p>
            <a:p>
              <a:r>
                <a:rPr lang="en-US" sz="1100" dirty="0">
                  <a:solidFill>
                    <a:srgbClr val="003C71"/>
                  </a:solidFill>
                </a:rPr>
                <a:t>  - pruner:</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 </a:t>
              </a:r>
              <a:r>
                <a:rPr lang="en-US" sz="1100" dirty="0">
                  <a:solidFill>
                    <a:srgbClr val="C00000"/>
                  </a:solidFill>
                </a:rPr>
                <a:t>'pruner1</a:t>
              </a:r>
              <a:r>
                <a:rPr lang="en-US" sz="1100" dirty="0">
                  <a:solidFill>
                    <a:srgbClr val="003C71"/>
                  </a:solidFill>
                </a:rPr>
                <a:t>'</a:t>
              </a:r>
            </a:p>
            <a:p>
              <a:r>
                <a:rPr lang="en-US" sz="1100" dirty="0">
                  <a:solidFill>
                    <a:srgbClr val="003C71"/>
                  </a:solidFill>
                </a:rPr>
                <a:t>    </a:t>
              </a:r>
              <a:r>
                <a:rPr lang="en-US" sz="1100" dirty="0" err="1">
                  <a:solidFill>
                    <a:srgbClr val="003C71"/>
                  </a:solidFill>
                </a:rPr>
                <a:t>starting_epoch</a:t>
              </a:r>
              <a:r>
                <a:rPr lang="en-US" sz="1100" dirty="0">
                  <a:solidFill>
                    <a:srgbClr val="003C71"/>
                  </a:solidFill>
                </a:rPr>
                <a:t>: 0</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38</a:t>
              </a:r>
            </a:p>
            <a:p>
              <a:r>
                <a:rPr lang="en-US" sz="1100" dirty="0">
                  <a:solidFill>
                    <a:srgbClr val="003C71"/>
                  </a:solidFill>
                </a:rPr>
                <a:t>    frequency: 2</a:t>
              </a:r>
            </a:p>
            <a:p>
              <a:endParaRPr lang="en-US" sz="1100" dirty="0">
                <a:solidFill>
                  <a:srgbClr val="003C71"/>
                </a:solidFill>
              </a:endParaRPr>
            </a:p>
            <a:p>
              <a:r>
                <a:rPr lang="en-US" sz="1100" dirty="0">
                  <a:solidFill>
                    <a:srgbClr val="003C71"/>
                  </a:solidFill>
                </a:rPr>
                <a:t>  - </a:t>
              </a:r>
              <a:r>
                <a:rPr lang="en-US" sz="1100" dirty="0" err="1">
                  <a:solidFill>
                    <a:srgbClr val="003C71"/>
                  </a:solidFill>
                </a:rPr>
                <a:t>lr_scheduler</a:t>
              </a:r>
              <a:r>
                <a:rPr lang="en-US" sz="1100" dirty="0">
                  <a:solidFill>
                    <a:srgbClr val="003C71"/>
                  </a:solidFill>
                </a:rPr>
                <a:t>:</a:t>
              </a:r>
            </a:p>
            <a:p>
              <a:r>
                <a:rPr lang="en-US" sz="1100" dirty="0">
                  <a:solidFill>
                    <a:srgbClr val="003C71"/>
                  </a:solidFill>
                </a:rPr>
                <a:t>      </a:t>
              </a:r>
              <a:r>
                <a:rPr lang="en-US" sz="1100" dirty="0" err="1">
                  <a:solidFill>
                    <a:srgbClr val="003C71"/>
                  </a:solidFill>
                </a:rPr>
                <a:t>instance_name</a:t>
              </a:r>
              <a:r>
                <a:rPr lang="en-US" sz="1100" dirty="0">
                  <a:solidFill>
                    <a:srgbClr val="003C71"/>
                  </a:solidFill>
                </a:rPr>
                <a:t>: </a:t>
              </a:r>
              <a:r>
                <a:rPr lang="en-US" sz="1100" dirty="0" err="1">
                  <a:solidFill>
                    <a:srgbClr val="117134"/>
                  </a:solidFill>
                </a:rPr>
                <a:t>pruning_lr</a:t>
              </a:r>
              <a:endParaRPr lang="en-US" sz="1100" dirty="0">
                <a:solidFill>
                  <a:srgbClr val="117134"/>
                </a:solidFill>
              </a:endParaRPr>
            </a:p>
            <a:p>
              <a:r>
                <a:rPr lang="en-US" sz="1100" dirty="0">
                  <a:solidFill>
                    <a:srgbClr val="003C71"/>
                  </a:solidFill>
                </a:rPr>
                <a:t>    </a:t>
              </a:r>
              <a:r>
                <a:rPr lang="en-US" sz="1100" dirty="0" err="1">
                  <a:solidFill>
                    <a:srgbClr val="003C71"/>
                  </a:solidFill>
                </a:rPr>
                <a:t>starting_epoch</a:t>
              </a:r>
              <a:r>
                <a:rPr lang="en-US" sz="1100" dirty="0">
                  <a:solidFill>
                    <a:srgbClr val="003C71"/>
                  </a:solidFill>
                </a:rPr>
                <a:t>: 24</a:t>
              </a:r>
            </a:p>
            <a:p>
              <a:r>
                <a:rPr lang="en-US" sz="1100" dirty="0">
                  <a:solidFill>
                    <a:srgbClr val="003C71"/>
                  </a:solidFill>
                </a:rPr>
                <a:t>    </a:t>
              </a:r>
              <a:r>
                <a:rPr lang="en-US" sz="1100" dirty="0" err="1">
                  <a:solidFill>
                    <a:srgbClr val="003C71"/>
                  </a:solidFill>
                </a:rPr>
                <a:t>ending_epoch</a:t>
              </a:r>
              <a:r>
                <a:rPr lang="en-US" sz="1100" dirty="0">
                  <a:solidFill>
                    <a:srgbClr val="003C71"/>
                  </a:solidFill>
                </a:rPr>
                <a:t>: 200</a:t>
              </a:r>
            </a:p>
            <a:p>
              <a:r>
                <a:rPr lang="en-US" sz="1100" dirty="0">
                  <a:solidFill>
                    <a:srgbClr val="003C71"/>
                  </a:solidFill>
                </a:rPr>
                <a:t>    frequency: 1</a:t>
              </a:r>
            </a:p>
          </p:txBody>
        </p:sp>
      </p:grpSp>
    </p:spTree>
    <p:extLst>
      <p:ext uri="{BB962C8B-B14F-4D97-AF65-F5344CB8AC3E}">
        <p14:creationId xmlns:p14="http://schemas.microsoft.com/office/powerpoint/2010/main" val="85188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B3FA9-9000-CC4C-B62E-53C688E44137}"/>
              </a:ext>
            </a:extLst>
          </p:cNvPr>
          <p:cNvSpPr>
            <a:spLocks noGrp="1"/>
          </p:cNvSpPr>
          <p:nvPr>
            <p:ph type="title"/>
          </p:nvPr>
        </p:nvSpPr>
        <p:spPr/>
        <p:txBody>
          <a:bodyPr vert="horz" lIns="0" tIns="0" rIns="0" bIns="0" rtlCol="0" anchor="t" anchorCtr="0">
            <a:noAutofit/>
          </a:bodyPr>
          <a:lstStyle/>
          <a:p>
            <a:r>
              <a:rPr lang="en-US" b="1" dirty="0"/>
              <a:t>About This Talk</a:t>
            </a:r>
          </a:p>
        </p:txBody>
      </p:sp>
      <p:sp>
        <p:nvSpPr>
          <p:cNvPr id="12" name="Rectangle 11">
            <a:extLst>
              <a:ext uri="{FF2B5EF4-FFF2-40B4-BE49-F238E27FC236}">
                <a16:creationId xmlns:a16="http://schemas.microsoft.com/office/drawing/2014/main" id="{D6CCBD99-4D0D-E145-9862-FF80C81E9FCD}"/>
              </a:ext>
            </a:extLst>
          </p:cNvPr>
          <p:cNvSpPr/>
          <p:nvPr/>
        </p:nvSpPr>
        <p:spPr>
          <a:xfrm>
            <a:off x="5556738" y="-88491"/>
            <a:ext cx="3587261" cy="484712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a:t>
            </a:r>
          </a:p>
        </p:txBody>
      </p:sp>
      <p:pic>
        <p:nvPicPr>
          <p:cNvPr id="18" name="Picture 17">
            <a:extLst>
              <a:ext uri="{FF2B5EF4-FFF2-40B4-BE49-F238E27FC236}">
                <a16:creationId xmlns:a16="http://schemas.microsoft.com/office/drawing/2014/main" id="{6C216FB6-E3F9-4A42-9449-DCEE98DD9737}"/>
              </a:ext>
            </a:extLst>
          </p:cNvPr>
          <p:cNvPicPr>
            <a:picLocks noChangeAspect="1"/>
          </p:cNvPicPr>
          <p:nvPr/>
        </p:nvPicPr>
        <p:blipFill>
          <a:blip r:embed="rId3"/>
          <a:stretch>
            <a:fillRect/>
          </a:stretch>
        </p:blipFill>
        <p:spPr>
          <a:xfrm>
            <a:off x="5524070" y="1066721"/>
            <a:ext cx="2932357" cy="2864836"/>
          </a:xfrm>
          <a:prstGeom prst="rect">
            <a:avLst/>
          </a:prstGeom>
        </p:spPr>
      </p:pic>
      <p:sp>
        <p:nvSpPr>
          <p:cNvPr id="13" name="Rectangle: Top Corners Rounded 4">
            <a:extLst>
              <a:ext uri="{FF2B5EF4-FFF2-40B4-BE49-F238E27FC236}">
                <a16:creationId xmlns:a16="http://schemas.microsoft.com/office/drawing/2014/main" id="{9479CC6C-E4E0-8B46-8D02-86199A432342}"/>
              </a:ext>
            </a:extLst>
          </p:cNvPr>
          <p:cNvSpPr/>
          <p:nvPr/>
        </p:nvSpPr>
        <p:spPr>
          <a:xfrm rot="16200000">
            <a:off x="1520551" y="-138238"/>
            <a:ext cx="2815220" cy="5272660"/>
          </a:xfrm>
          <a:prstGeom prst="round2SameRect">
            <a:avLst>
              <a:gd name="adj1" fmla="val 3426"/>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18E435-FD6E-E648-B1F5-176AF8A0A28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9187" y="3912052"/>
            <a:ext cx="8090913" cy="332509"/>
          </a:xfrm>
          <a:prstGeom prst="rect">
            <a:avLst/>
          </a:prstGeom>
        </p:spPr>
      </p:pic>
      <p:sp>
        <p:nvSpPr>
          <p:cNvPr id="15" name="TextBox 14">
            <a:extLst>
              <a:ext uri="{FF2B5EF4-FFF2-40B4-BE49-F238E27FC236}">
                <a16:creationId xmlns:a16="http://schemas.microsoft.com/office/drawing/2014/main" id="{F4629DBD-F420-BD4A-9063-34BC2A6DC6C6}"/>
              </a:ext>
            </a:extLst>
          </p:cNvPr>
          <p:cNvSpPr txBox="1"/>
          <p:nvPr/>
        </p:nvSpPr>
        <p:spPr>
          <a:xfrm>
            <a:off x="379781" y="1161943"/>
            <a:ext cx="5268294" cy="1806135"/>
          </a:xfrm>
          <a:prstGeom prst="rect">
            <a:avLst/>
          </a:prstGeom>
          <a:noFill/>
        </p:spPr>
        <p:txBody>
          <a:bodyPr wrap="square" rtlCol="0" anchor="ctr">
            <a:spAutoFit/>
          </a:bodyPr>
          <a:lstStyle/>
          <a:p>
            <a:pPr marL="342900" indent="-342900">
              <a:lnSpc>
                <a:spcPct val="150000"/>
              </a:lnSpc>
              <a:buFont typeface="Arial" panose="020B0604020202020204" pitchFamily="34" charset="0"/>
              <a:buChar char="•"/>
            </a:pPr>
            <a:r>
              <a:rPr lang="en-US" sz="2000" b="1" dirty="0">
                <a:solidFill>
                  <a:srgbClr val="00488A"/>
                </a:solidFill>
                <a:latin typeface="+mj-lt"/>
                <a:ea typeface="Open Sans Extrabold" panose="020B0906030804020204" pitchFamily="34" charset="0"/>
                <a:cs typeface="Open Sans Extrabold" panose="020B0906030804020204" pitchFamily="34" charset="0"/>
              </a:rPr>
              <a:t>Distiller</a:t>
            </a:r>
          </a:p>
          <a:p>
            <a:pPr marL="342900" indent="-342900">
              <a:lnSpc>
                <a:spcPct val="150000"/>
              </a:lnSpc>
              <a:buFont typeface="Arial" panose="020B0604020202020204" pitchFamily="34" charset="0"/>
              <a:buChar char="•"/>
            </a:pPr>
            <a:r>
              <a:rPr lang="en-US" sz="2000" b="1" dirty="0">
                <a:solidFill>
                  <a:srgbClr val="00488A"/>
                </a:solidFill>
                <a:ea typeface="Open Sans Extrabold" panose="020B0906030804020204" pitchFamily="34" charset="0"/>
                <a:cs typeface="Open Sans Extrabold" panose="020B0906030804020204" pitchFamily="34" charset="0"/>
              </a:rPr>
              <a:t>Deep NN Compression landscape</a:t>
            </a:r>
            <a:endParaRPr lang="en-US" sz="2000" b="1" dirty="0">
              <a:solidFill>
                <a:srgbClr val="00488A"/>
              </a:solidFill>
              <a:latin typeface="+mj-lt"/>
              <a:ea typeface="Open Sans Extrabold" panose="020B0906030804020204" pitchFamily="34" charset="0"/>
              <a:cs typeface="Open Sans Extrabold" panose="020B0906030804020204" pitchFamily="34" charset="0"/>
            </a:endParaRPr>
          </a:p>
          <a:p>
            <a:pPr marL="800100" lvl="1" indent="-342900">
              <a:lnSpc>
                <a:spcPct val="150000"/>
              </a:lnSpc>
              <a:buFont typeface="Arial" panose="020B0604020202020204" pitchFamily="34" charset="0"/>
              <a:buChar char="•"/>
            </a:pPr>
            <a:r>
              <a:rPr lang="en-US" dirty="0">
                <a:solidFill>
                  <a:schemeClr val="accent1"/>
                </a:solidFill>
              </a:rPr>
              <a:t>Terminology and concepts</a:t>
            </a:r>
          </a:p>
          <a:p>
            <a:pPr marL="800100" lvl="1" indent="-342900">
              <a:lnSpc>
                <a:spcPct val="150000"/>
              </a:lnSpc>
              <a:buFont typeface="Arial" panose="020B0604020202020204" pitchFamily="34" charset="0"/>
              <a:buChar char="•"/>
            </a:pPr>
            <a:r>
              <a:rPr lang="en-US" dirty="0">
                <a:solidFill>
                  <a:schemeClr val="accent1"/>
                </a:solidFill>
              </a:rPr>
              <a:t>A review of main research directions</a:t>
            </a:r>
          </a:p>
        </p:txBody>
      </p:sp>
      <p:sp>
        <p:nvSpPr>
          <p:cNvPr id="8" name="Rectangle 7">
            <a:extLst>
              <a:ext uri="{FF2B5EF4-FFF2-40B4-BE49-F238E27FC236}">
                <a16:creationId xmlns:a16="http://schemas.microsoft.com/office/drawing/2014/main" id="{53D3B0EC-0A3E-024D-A475-99AAABB32CF7}"/>
              </a:ext>
            </a:extLst>
          </p:cNvPr>
          <p:cNvSpPr/>
          <p:nvPr/>
        </p:nvSpPr>
        <p:spPr>
          <a:xfrm>
            <a:off x="5564490" y="1097569"/>
            <a:ext cx="2855610" cy="2815221"/>
          </a:xfrm>
          <a:prstGeom prst="rect">
            <a:avLst/>
          </a:prstGeom>
          <a:solidFill>
            <a:schemeClr val="bg1">
              <a:lumMod val="9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9699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2" accel="20000" decel="8000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500" fill="hold"/>
                                        <p:tgtEl>
                                          <p:spTgt spid="13"/>
                                        </p:tgtEl>
                                        <p:attrNameLst>
                                          <p:attrName>ppt_x</p:attrName>
                                        </p:attrNameLst>
                                      </p:cBhvr>
                                      <p:tavLst>
                                        <p:tav tm="0">
                                          <p:val>
                                            <p:strVal val="1+#ppt_w/2"/>
                                          </p:val>
                                        </p:tav>
                                        <p:tav tm="100000">
                                          <p:val>
                                            <p:strVal val="#ppt_x"/>
                                          </p:val>
                                        </p:tav>
                                      </p:tavLst>
                                    </p:anim>
                                    <p:anim calcmode="lin" valueType="num">
                                      <p:cBhvr additive="base">
                                        <p:cTn id="11" dur="15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accel="20000" decel="80000" fill="hold" grpId="0" nodeType="withEffect">
                                  <p:stCondLst>
                                    <p:cond delay="60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1500" fill="hold"/>
                                        <p:tgtEl>
                                          <p:spTgt spid="15"/>
                                        </p:tgtEl>
                                        <p:attrNameLst>
                                          <p:attrName>ppt_x</p:attrName>
                                        </p:attrNameLst>
                                      </p:cBhvr>
                                      <p:tavLst>
                                        <p:tav tm="0">
                                          <p:val>
                                            <p:strVal val="1+#ppt_w/2"/>
                                          </p:val>
                                        </p:tav>
                                        <p:tav tm="100000">
                                          <p:val>
                                            <p:strVal val="#ppt_x"/>
                                          </p:val>
                                        </p:tav>
                                      </p:tavLst>
                                    </p:anim>
                                    <p:anim calcmode="lin" valueType="num">
                                      <p:cBhvr additive="base">
                                        <p:cTn id="15"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CFE37E2-4D7B-9142-A628-59A3F9ABB8D0}"/>
              </a:ext>
            </a:extLst>
          </p:cNvPr>
          <p:cNvSpPr/>
          <p:nvPr/>
        </p:nvSpPr>
        <p:spPr>
          <a:xfrm>
            <a:off x="4525751" y="0"/>
            <a:ext cx="461824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2794" y="322442"/>
            <a:ext cx="4006850" cy="868680"/>
          </a:xfrm>
        </p:spPr>
        <p:txBody>
          <a:bodyPr vert="horz" lIns="0" tIns="0" rIns="0" bIns="0" rtlCol="0" anchor="t" anchorCtr="0">
            <a:noAutofit/>
          </a:bodyPr>
          <a:lstStyle/>
          <a:p>
            <a:r>
              <a:rPr lang="en-US" b="1" dirty="0"/>
              <a:t>Distiller Architecture</a:t>
            </a:r>
          </a:p>
        </p:txBody>
      </p:sp>
      <p:sp>
        <p:nvSpPr>
          <p:cNvPr id="3" name="Content Placeholder 2"/>
          <p:cNvSpPr>
            <a:spLocks noGrp="1"/>
          </p:cNvSpPr>
          <p:nvPr>
            <p:ph sz="half" idx="1"/>
          </p:nvPr>
        </p:nvSpPr>
        <p:spPr>
          <a:xfrm>
            <a:off x="420715" y="1142364"/>
            <a:ext cx="4105036" cy="3425825"/>
          </a:xfrm>
        </p:spPr>
        <p:txBody>
          <a:bodyPr/>
          <a:lstStyle/>
          <a:p>
            <a:r>
              <a:rPr lang="en-US" dirty="0"/>
              <a:t>Designed to be easily integrated into your own PyTorch research applications</a:t>
            </a:r>
          </a:p>
          <a:p>
            <a:pPr lvl="1">
              <a:lnSpc>
                <a:spcPts val="1700"/>
              </a:lnSpc>
            </a:pPr>
            <a:r>
              <a:rPr lang="en-US" dirty="0">
                <a:solidFill>
                  <a:schemeClr val="bg2">
                    <a:lumMod val="60000"/>
                    <a:lumOff val="40000"/>
                  </a:schemeClr>
                </a:solidFill>
              </a:rPr>
              <a:t>Add compression scheduling with only a few lines of code</a:t>
            </a:r>
          </a:p>
          <a:p>
            <a:pPr lvl="1">
              <a:lnSpc>
                <a:spcPts val="1700"/>
              </a:lnSpc>
            </a:pPr>
            <a:r>
              <a:rPr lang="en-US" dirty="0">
                <a:solidFill>
                  <a:schemeClr val="bg2">
                    <a:lumMod val="60000"/>
                    <a:lumOff val="40000"/>
                  </a:schemeClr>
                </a:solidFill>
              </a:rPr>
              <a:t>Specify per-layer compression scheduling using a flexible and succinct syntax in YAML</a:t>
            </a:r>
          </a:p>
          <a:p>
            <a:pPr lvl="1">
              <a:lnSpc>
                <a:spcPts val="1700"/>
              </a:lnSpc>
            </a:pPr>
            <a:r>
              <a:rPr lang="en-US" dirty="0"/>
              <a:t>Quickly extend with new algorithms</a:t>
            </a:r>
          </a:p>
          <a:p>
            <a:pPr lvl="1">
              <a:lnSpc>
                <a:spcPts val="1700"/>
              </a:lnSpc>
            </a:pPr>
            <a:r>
              <a:rPr lang="en-US" dirty="0"/>
              <a:t>Leverage a rich set of application utilities</a:t>
            </a:r>
          </a:p>
          <a:p>
            <a:pPr lvl="1">
              <a:lnSpc>
                <a:spcPts val="1700"/>
              </a:lnSpc>
            </a:pPr>
            <a:endParaRPr lang="en-US" dirty="0"/>
          </a:p>
        </p:txBody>
      </p:sp>
      <p:sp>
        <p:nvSpPr>
          <p:cNvPr id="15" name="TextBox 14">
            <a:extLst>
              <a:ext uri="{FF2B5EF4-FFF2-40B4-BE49-F238E27FC236}">
                <a16:creationId xmlns:a16="http://schemas.microsoft.com/office/drawing/2014/main" id="{101361F2-E543-7440-ACA7-9D3C7431B634}"/>
              </a:ext>
            </a:extLst>
          </p:cNvPr>
          <p:cNvSpPr txBox="1"/>
          <p:nvPr/>
        </p:nvSpPr>
        <p:spPr>
          <a:xfrm>
            <a:off x="6562165" y="-338745"/>
            <a:ext cx="1868084" cy="174812"/>
          </a:xfrm>
          <a:prstGeom prst="rect">
            <a:avLst/>
          </a:prstGeom>
          <a:noFill/>
        </p:spPr>
        <p:txBody>
          <a:bodyPr vert="horz" wrap="square" lIns="0" tIns="0" rIns="0" bIns="0" rtlCol="0">
            <a:spAutoFit/>
          </a:bodyPr>
          <a:lstStyle/>
          <a:p>
            <a:r>
              <a:rPr lang="en-US" sz="1100" dirty="0">
                <a:solidFill>
                  <a:srgbClr val="003C71"/>
                </a:solidFill>
              </a:rPr>
              <a:t>Animation Hack</a:t>
            </a:r>
          </a:p>
        </p:txBody>
      </p:sp>
      <p:grpSp>
        <p:nvGrpSpPr>
          <p:cNvPr id="17" name="Group 16">
            <a:extLst>
              <a:ext uri="{FF2B5EF4-FFF2-40B4-BE49-F238E27FC236}">
                <a16:creationId xmlns:a16="http://schemas.microsoft.com/office/drawing/2014/main" id="{F7011C4F-237C-614F-AF8D-84ECA5D8CEC0}"/>
              </a:ext>
            </a:extLst>
          </p:cNvPr>
          <p:cNvGrpSpPr/>
          <p:nvPr/>
        </p:nvGrpSpPr>
        <p:grpSpPr>
          <a:xfrm>
            <a:off x="65907" y="4791344"/>
            <a:ext cx="855527" cy="306887"/>
            <a:chOff x="65907" y="4791344"/>
            <a:chExt cx="855527" cy="306887"/>
          </a:xfrm>
        </p:grpSpPr>
        <p:pic>
          <p:nvPicPr>
            <p:cNvPr id="18" name="Picture 17">
              <a:extLst>
                <a:ext uri="{FF2B5EF4-FFF2-40B4-BE49-F238E27FC236}">
                  <a16:creationId xmlns:a16="http://schemas.microsoft.com/office/drawing/2014/main" id="{E1C1995D-EE61-0C4B-95B8-4BDE75A46A2F}"/>
                </a:ext>
              </a:extLst>
            </p:cNvPr>
            <p:cNvPicPr>
              <a:picLocks noChangeAspect="1"/>
            </p:cNvPicPr>
            <p:nvPr/>
          </p:nvPicPr>
          <p:blipFill>
            <a:blip r:embed="rId3"/>
            <a:stretch>
              <a:fillRect/>
            </a:stretch>
          </p:blipFill>
          <p:spPr>
            <a:xfrm>
              <a:off x="65907" y="4791344"/>
              <a:ext cx="306887" cy="306887"/>
            </a:xfrm>
            <a:prstGeom prst="rect">
              <a:avLst/>
            </a:prstGeom>
          </p:spPr>
        </p:pic>
        <p:sp>
          <p:nvSpPr>
            <p:cNvPr id="19" name="TextBox 18">
              <a:extLst>
                <a:ext uri="{FF2B5EF4-FFF2-40B4-BE49-F238E27FC236}">
                  <a16:creationId xmlns:a16="http://schemas.microsoft.com/office/drawing/2014/main" id="{BD479F71-0384-3447-A48F-6C68A9363FCD}"/>
                </a:ext>
              </a:extLst>
            </p:cNvPr>
            <p:cNvSpPr txBox="1"/>
            <p:nvPr/>
          </p:nvSpPr>
          <p:spPr>
            <a:xfrm>
              <a:off x="455613" y="4876670"/>
              <a:ext cx="465821" cy="169277"/>
            </a:xfrm>
            <a:prstGeom prst="rect">
              <a:avLst/>
            </a:prstGeom>
            <a:noFill/>
          </p:spPr>
          <p:txBody>
            <a:bodyPr vert="horz" wrap="square" lIns="0" tIns="0" rIns="0" bIns="0" rtlCol="0">
              <a:spAutoFit/>
            </a:bodyPr>
            <a:lstStyle/>
            <a:p>
              <a:r>
                <a:rPr lang="en-US" sz="1100" b="1" dirty="0">
                  <a:solidFill>
                    <a:schemeClr val="bg1"/>
                  </a:solidFill>
                </a:rPr>
                <a:t>GitHub</a:t>
              </a:r>
            </a:p>
          </p:txBody>
        </p:sp>
      </p:grpSp>
      <p:pic>
        <p:nvPicPr>
          <p:cNvPr id="20" name="Picture 19">
            <a:extLst>
              <a:ext uri="{FF2B5EF4-FFF2-40B4-BE49-F238E27FC236}">
                <a16:creationId xmlns:a16="http://schemas.microsoft.com/office/drawing/2014/main" id="{BD6E5017-45F4-004E-977C-2E68872FADA2}"/>
              </a:ext>
            </a:extLst>
          </p:cNvPr>
          <p:cNvPicPr>
            <a:picLocks noChangeAspect="1"/>
          </p:cNvPicPr>
          <p:nvPr/>
        </p:nvPicPr>
        <p:blipFill rotWithShape="1">
          <a:blip r:embed="rId4"/>
          <a:srcRect l="7717" t="14274" r="2976" b="6309"/>
          <a:stretch/>
        </p:blipFill>
        <p:spPr>
          <a:xfrm>
            <a:off x="4573672" y="1606728"/>
            <a:ext cx="4446612" cy="2098800"/>
          </a:xfrm>
          <a:prstGeom prst="rect">
            <a:avLst/>
          </a:prstGeom>
        </p:spPr>
      </p:pic>
    </p:spTree>
    <p:extLst>
      <p:ext uri="{BB962C8B-B14F-4D97-AF65-F5344CB8AC3E}">
        <p14:creationId xmlns:p14="http://schemas.microsoft.com/office/powerpoint/2010/main" val="125859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84341" y="1241619"/>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Redesigning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272034" y="910266"/>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92D05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267859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b="1" dirty="0">
                <a:solidFill>
                  <a:srgbClr val="92D050"/>
                </a:solidFill>
                <a:latin typeface="+mn-lt"/>
                <a:ea typeface="+mn-ea"/>
                <a:cs typeface="Intel Clear" panose="020B0604020203020204" pitchFamily="34" charset="0"/>
              </a:rPr>
              <a:t>Regularization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precision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Knowledge distillation</a:t>
            </a:r>
          </a:p>
        </p:txBody>
      </p:sp>
      <p:sp>
        <p:nvSpPr>
          <p:cNvPr id="17" name="Title 2">
            <a:extLst>
              <a:ext uri="{FF2B5EF4-FFF2-40B4-BE49-F238E27FC236}">
                <a16:creationId xmlns:a16="http://schemas.microsoft.com/office/drawing/2014/main" id="{307FFA6D-AA68-A740-80C7-493C6886C0E8}"/>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8" name="Title 2">
            <a:extLst>
              <a:ext uri="{FF2B5EF4-FFF2-40B4-BE49-F238E27FC236}">
                <a16:creationId xmlns:a16="http://schemas.microsoft.com/office/drawing/2014/main" id="{20FC2C6A-72A2-E34E-91B7-603BC69A3282}"/>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19450632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B2AAC-4A75-CE42-89A3-AA1073EA7DE2}"/>
              </a:ext>
            </a:extLst>
          </p:cNvPr>
          <p:cNvSpPr>
            <a:spLocks noGrp="1"/>
          </p:cNvSpPr>
          <p:nvPr>
            <p:ph type="title"/>
          </p:nvPr>
        </p:nvSpPr>
        <p:spPr/>
        <p:txBody>
          <a:bodyPr vert="horz" lIns="0" tIns="0" rIns="0" bIns="0" rtlCol="0" anchor="t" anchorCtr="0">
            <a:noAutofit/>
          </a:bodyPr>
          <a:lstStyle/>
          <a:p>
            <a:r>
              <a:rPr lang="en-US" b="1" dirty="0"/>
              <a:t>Sparsity-inducing Regularization</a:t>
            </a:r>
          </a:p>
        </p:txBody>
      </p:sp>
      <p:sp>
        <p:nvSpPr>
          <p:cNvPr id="4" name="Content Placeholder 3">
            <a:extLst>
              <a:ext uri="{FF2B5EF4-FFF2-40B4-BE49-F238E27FC236}">
                <a16:creationId xmlns:a16="http://schemas.microsoft.com/office/drawing/2014/main" id="{54CA7ADA-B598-2249-9999-F80CDCD6165A}"/>
              </a:ext>
            </a:extLst>
          </p:cNvPr>
          <p:cNvSpPr>
            <a:spLocks noGrp="1"/>
          </p:cNvSpPr>
          <p:nvPr>
            <p:ph sz="quarter" idx="13"/>
          </p:nvPr>
        </p:nvSpPr>
        <p:spPr>
          <a:xfrm>
            <a:off x="455613" y="1029625"/>
            <a:ext cx="5623454" cy="3580341"/>
          </a:xfrm>
        </p:spPr>
        <p:txBody>
          <a:bodyPr/>
          <a:lstStyle/>
          <a:p>
            <a:pPr marL="285750" indent="-285750">
              <a:buFont typeface="Arial" panose="020B0604020202020204" pitchFamily="34" charset="0"/>
              <a:buChar char="•"/>
            </a:pPr>
            <a:r>
              <a:rPr lang="en-US" b="1" dirty="0"/>
              <a:t>What</a:t>
            </a:r>
            <a:r>
              <a:rPr lang="en-US" dirty="0"/>
              <a:t>: Induce sparsity by penalizing weight sizes while training</a:t>
            </a:r>
          </a:p>
          <a:p>
            <a:pPr marL="285750" indent="-285750">
              <a:buFont typeface="Arial" panose="020B0604020202020204" pitchFamily="34" charset="0"/>
              <a:buChar char="•"/>
            </a:pPr>
            <a:r>
              <a:rPr lang="en-US" b="1" dirty="0"/>
              <a:t>Why</a:t>
            </a:r>
            <a:r>
              <a:rPr lang="en-US" dirty="0"/>
              <a:t>: </a:t>
            </a:r>
          </a:p>
          <a:p>
            <a:pPr marL="511175" lvl="1" indent="-285750">
              <a:buFont typeface="Arial" panose="020B0604020202020204" pitchFamily="34" charset="0"/>
              <a:buChar char="•"/>
            </a:pPr>
            <a:r>
              <a:rPr lang="en-US" dirty="0"/>
              <a:t>Faster than pruning: performed during the training process</a:t>
            </a:r>
          </a:p>
          <a:p>
            <a:pPr marL="511175" lvl="1" indent="-285750">
              <a:buFont typeface="Arial" panose="020B0604020202020204" pitchFamily="34" charset="0"/>
              <a:buChar char="•"/>
            </a:pPr>
            <a:r>
              <a:rPr lang="en-US" dirty="0"/>
              <a:t>At low strengths, it can reduce overfitting (decrease the generalization error)</a:t>
            </a:r>
          </a:p>
          <a:p>
            <a:pPr marL="285750" indent="-285750">
              <a:buFont typeface="Arial" panose="020B0604020202020204" pitchFamily="34" charset="0"/>
              <a:buChar char="•"/>
            </a:pPr>
            <a:r>
              <a:rPr lang="en-US" b="1" dirty="0"/>
              <a:t>When</a:t>
            </a:r>
            <a:r>
              <a:rPr lang="en-US" dirty="0"/>
              <a:t>: as in fine-grain and structured pruning</a:t>
            </a:r>
          </a:p>
          <a:p>
            <a:pPr marL="285750" indent="-285750">
              <a:buFont typeface="Arial" panose="020B0604020202020204" pitchFamily="34" charset="0"/>
              <a:buChar char="•"/>
            </a:pPr>
            <a:r>
              <a:rPr lang="en-US" b="1" dirty="0"/>
              <a:t>How:</a:t>
            </a:r>
          </a:p>
        </p:txBody>
      </p:sp>
      <p:pic>
        <p:nvPicPr>
          <p:cNvPr id="7" name="Picture 6">
            <a:extLst>
              <a:ext uri="{FF2B5EF4-FFF2-40B4-BE49-F238E27FC236}">
                <a16:creationId xmlns:a16="http://schemas.microsoft.com/office/drawing/2014/main" id="{C2278302-C9F3-6343-B51C-85F23DA629B0}"/>
              </a:ext>
            </a:extLst>
          </p:cNvPr>
          <p:cNvPicPr>
            <a:picLocks noChangeAspect="1"/>
          </p:cNvPicPr>
          <p:nvPr/>
        </p:nvPicPr>
        <p:blipFill>
          <a:blip r:embed="rId3"/>
          <a:stretch>
            <a:fillRect/>
          </a:stretch>
        </p:blipFill>
        <p:spPr>
          <a:xfrm>
            <a:off x="7380466" y="-44604"/>
            <a:ext cx="1668611" cy="16281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8E8173-7E83-7448-B0CC-048283151C01}"/>
                  </a:ext>
                </a:extLst>
              </p:cNvPr>
              <p:cNvSpPr txBox="1"/>
              <p:nvPr/>
            </p:nvSpPr>
            <p:spPr>
              <a:xfrm>
                <a:off x="825686" y="4358230"/>
                <a:ext cx="5145345" cy="251736"/>
              </a:xfrm>
              <a:prstGeom prst="rect">
                <a:avLst/>
              </a:prstGeom>
              <a:noFill/>
            </p:spPr>
            <p:txBody>
              <a:bodyPr vert="horz"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solidFill>
                                <a:srgbClr val="003C71"/>
                              </a:solidFill>
                              <a:latin typeface="Cambria Math" panose="02040503050406030204" pitchFamily="18" charset="0"/>
                            </a:rPr>
                          </m:ctrlPr>
                        </m:sSubPr>
                        <m:e>
                          <m:r>
                            <a:rPr lang="en-US" sz="1400" b="1" i="1" smtClean="0">
                              <a:solidFill>
                                <a:srgbClr val="003C71"/>
                              </a:solidFill>
                              <a:latin typeface="Cambria Math" panose="02040503050406030204" pitchFamily="18" charset="0"/>
                            </a:rPr>
                            <m:t>𝒍𝒐𝒔𝒔</m:t>
                          </m:r>
                          <m:d>
                            <m:dPr>
                              <m:ctrlPr>
                                <a:rPr lang="en-US" sz="1400" b="1" i="1" smtClean="0">
                                  <a:solidFill>
                                    <a:srgbClr val="003C71"/>
                                  </a:solidFill>
                                  <a:latin typeface="Cambria Math" panose="02040503050406030204" pitchFamily="18" charset="0"/>
                                </a:rPr>
                              </m:ctrlPr>
                            </m:dPr>
                            <m:e>
                              <m:r>
                                <a:rPr lang="en-US" sz="1400" b="1" i="1" smtClean="0">
                                  <a:solidFill>
                                    <a:srgbClr val="003C71"/>
                                  </a:solidFill>
                                  <a:latin typeface="Cambria Math" panose="02040503050406030204" pitchFamily="18" charset="0"/>
                                </a:rPr>
                                <m:t>𝒅𝒂𝒕𝒂</m:t>
                              </m:r>
                              <m:r>
                                <a:rPr lang="en-US" sz="1400" b="1" i="1" smtClean="0">
                                  <a:solidFill>
                                    <a:srgbClr val="003C71"/>
                                  </a:solidFill>
                                  <a:latin typeface="Cambria Math" panose="02040503050406030204" pitchFamily="18" charset="0"/>
                                </a:rPr>
                                <m:t>, </m:t>
                              </m:r>
                              <m:r>
                                <a:rPr lang="en-US" sz="1400" b="1" i="1" smtClean="0">
                                  <a:solidFill>
                                    <a:srgbClr val="003C71"/>
                                  </a:solidFill>
                                  <a:latin typeface="Cambria Math" panose="02040503050406030204" pitchFamily="18" charset="0"/>
                                </a:rPr>
                                <m:t>𝑾</m:t>
                              </m:r>
                            </m:e>
                          </m:d>
                          <m:r>
                            <a:rPr lang="en-US" sz="1400" b="1" i="1" smtClean="0">
                              <a:solidFill>
                                <a:srgbClr val="003C71"/>
                              </a:solidFill>
                              <a:latin typeface="Cambria Math" panose="02040503050406030204" pitchFamily="18" charset="0"/>
                            </a:rPr>
                            <m:t>= </m:t>
                          </m:r>
                          <m:r>
                            <a:rPr lang="en-US" sz="1400" b="1" i="1">
                              <a:solidFill>
                                <a:srgbClr val="003C71"/>
                              </a:solidFill>
                              <a:latin typeface="Cambria Math" panose="02040503050406030204" pitchFamily="18" charset="0"/>
                            </a:rPr>
                            <m:t>𝒍𝒐𝒔𝒔</m:t>
                          </m:r>
                        </m:e>
                        <m:sub>
                          <m:r>
                            <a:rPr lang="en-US" sz="1400" b="1" i="1">
                              <a:solidFill>
                                <a:srgbClr val="003C71"/>
                              </a:solidFill>
                              <a:latin typeface="Cambria Math" panose="02040503050406030204" pitchFamily="18" charset="0"/>
                            </a:rPr>
                            <m:t>𝒐𝒃𝒋𝒆𝒄𝒕𝒊𝒗𝒆</m:t>
                          </m:r>
                        </m:sub>
                      </m:sSub>
                      <m:d>
                        <m:dPr>
                          <m:ctrlPr>
                            <a:rPr lang="en-US" sz="1400" b="1" i="1">
                              <a:solidFill>
                                <a:srgbClr val="003C71"/>
                              </a:solidFill>
                              <a:latin typeface="Cambria Math" panose="02040503050406030204" pitchFamily="18" charset="0"/>
                            </a:rPr>
                          </m:ctrlPr>
                        </m:dPr>
                        <m:e>
                          <m:r>
                            <a:rPr lang="en-US" sz="1400" b="1" i="1">
                              <a:solidFill>
                                <a:srgbClr val="003C71"/>
                              </a:solidFill>
                              <a:latin typeface="Cambria Math" panose="02040503050406030204" pitchFamily="18" charset="0"/>
                            </a:rPr>
                            <m:t>𝒅𝒂𝒕𝒂</m:t>
                          </m:r>
                          <m:r>
                            <a:rPr lang="en-US" sz="1400" b="1" i="1" smtClean="0">
                              <a:solidFill>
                                <a:srgbClr val="003C71"/>
                              </a:solidFill>
                              <a:latin typeface="Cambria Math" panose="02040503050406030204" pitchFamily="18" charset="0"/>
                            </a:rPr>
                            <m:t>, </m:t>
                          </m:r>
                          <m:r>
                            <a:rPr lang="en-US" sz="1400" b="1" i="1" smtClean="0">
                              <a:solidFill>
                                <a:srgbClr val="003C71"/>
                              </a:solidFill>
                              <a:latin typeface="Cambria Math" panose="02040503050406030204" pitchFamily="18" charset="0"/>
                            </a:rPr>
                            <m:t>𝑾</m:t>
                          </m:r>
                        </m:e>
                      </m:d>
                      <m:r>
                        <a:rPr lang="en-US" sz="1400" b="1" i="1" smtClean="0">
                          <a:solidFill>
                            <a:srgbClr val="003C71"/>
                          </a:solidFill>
                          <a:latin typeface="Cambria Math" panose="02040503050406030204" pitchFamily="18" charset="0"/>
                        </a:rPr>
                        <m:t>+ </m:t>
                      </m:r>
                      <m:sSub>
                        <m:sSubPr>
                          <m:ctrlPr>
                            <a:rPr lang="en-US" sz="1400" b="1" i="1" smtClean="0">
                              <a:solidFill>
                                <a:srgbClr val="003C71"/>
                              </a:solidFill>
                              <a:latin typeface="Cambria Math" panose="02040503050406030204" pitchFamily="18" charset="0"/>
                            </a:rPr>
                          </m:ctrlPr>
                        </m:sSubPr>
                        <m:e>
                          <m:r>
                            <a:rPr lang="en-US" sz="1400" b="1" i="1">
                              <a:solidFill>
                                <a:srgbClr val="003C71"/>
                              </a:solidFill>
                              <a:latin typeface="Cambria Math" panose="02040503050406030204" pitchFamily="18" charset="0"/>
                              <a:ea typeface="Cambria Math" panose="02040503050406030204" pitchFamily="18" charset="0"/>
                            </a:rPr>
                            <m:t>𝝀</m:t>
                          </m:r>
                        </m:e>
                        <m:sub>
                          <m:r>
                            <a:rPr lang="en-US" sz="1400" b="1" i="1" smtClean="0">
                              <a:solidFill>
                                <a:srgbClr val="003C71"/>
                              </a:solidFill>
                              <a:latin typeface="Cambria Math" panose="02040503050406030204" pitchFamily="18" charset="0"/>
                            </a:rPr>
                            <m:t>𝑹</m:t>
                          </m:r>
                          <m:r>
                            <a:rPr lang="en-US" sz="1400" b="1" i="1" baseline="-25000" smtClean="0">
                              <a:solidFill>
                                <a:srgbClr val="003C71"/>
                              </a:solidFill>
                              <a:latin typeface="Cambria Math" panose="02040503050406030204" pitchFamily="18" charset="0"/>
                            </a:rPr>
                            <m:t>𝟐</m:t>
                          </m:r>
                        </m:sub>
                      </m:sSub>
                      <m:sSubSup>
                        <m:sSubSupPr>
                          <m:ctrlPr>
                            <a:rPr lang="en-US" sz="1400" b="1" i="1" smtClean="0">
                              <a:solidFill>
                                <a:srgbClr val="003C71"/>
                              </a:solidFill>
                              <a:latin typeface="Cambria Math" panose="02040503050406030204" pitchFamily="18" charset="0"/>
                            </a:rPr>
                          </m:ctrlPr>
                        </m:sSubSupPr>
                        <m:e>
                          <m:d>
                            <m:dPr>
                              <m:begChr m:val="‖"/>
                              <m:endChr m:val="‖"/>
                              <m:ctrlPr>
                                <a:rPr lang="en-US" sz="1400" b="1" i="1" smtClean="0">
                                  <a:solidFill>
                                    <a:srgbClr val="003C71"/>
                                  </a:solidFill>
                                  <a:latin typeface="Cambria Math" panose="02040503050406030204" pitchFamily="18" charset="0"/>
                                </a:rPr>
                              </m:ctrlPr>
                            </m:dPr>
                            <m:e>
                              <m:r>
                                <a:rPr lang="en-US" sz="1400" b="1" i="1" smtClean="0">
                                  <a:solidFill>
                                    <a:srgbClr val="003C71"/>
                                  </a:solidFill>
                                  <a:latin typeface="Cambria Math" panose="02040503050406030204" pitchFamily="18" charset="0"/>
                                </a:rPr>
                                <m:t>𝑾</m:t>
                              </m:r>
                            </m:e>
                          </m:d>
                        </m:e>
                        <m:sub>
                          <m:r>
                            <a:rPr lang="en-US" sz="1400" b="1" i="1" smtClean="0">
                              <a:solidFill>
                                <a:srgbClr val="003C71"/>
                              </a:solidFill>
                              <a:latin typeface="Cambria Math" panose="02040503050406030204" pitchFamily="18" charset="0"/>
                            </a:rPr>
                            <m:t>𝟐</m:t>
                          </m:r>
                        </m:sub>
                        <m:sup>
                          <m:r>
                            <a:rPr lang="en-US" sz="1400" b="1" i="1" smtClean="0">
                              <a:solidFill>
                                <a:srgbClr val="003C71"/>
                              </a:solidFill>
                              <a:latin typeface="Cambria Math" panose="02040503050406030204" pitchFamily="18" charset="0"/>
                            </a:rPr>
                            <m:t>𝟐</m:t>
                          </m:r>
                        </m:sup>
                      </m:sSubSup>
                      <m:r>
                        <a:rPr lang="en-US" sz="1400" b="1" i="1">
                          <a:solidFill>
                            <a:srgbClr val="003C71"/>
                          </a:solidFill>
                          <a:latin typeface="Cambria Math" panose="02040503050406030204" pitchFamily="18" charset="0"/>
                        </a:rPr>
                        <m:t>+ </m:t>
                      </m:r>
                      <m:sSub>
                        <m:sSubPr>
                          <m:ctrlPr>
                            <a:rPr lang="en-US" sz="1400" b="1" i="1" smtClean="0">
                              <a:solidFill>
                                <a:srgbClr val="C00000"/>
                              </a:solidFill>
                              <a:latin typeface="Cambria Math" panose="02040503050406030204" pitchFamily="18" charset="0"/>
                            </a:rPr>
                          </m:ctrlPr>
                        </m:sSubPr>
                        <m:e>
                          <m:r>
                            <a:rPr lang="en-US" sz="1400" b="1" i="1">
                              <a:solidFill>
                                <a:srgbClr val="C00000"/>
                              </a:solidFill>
                              <a:latin typeface="Cambria Math" panose="02040503050406030204" pitchFamily="18" charset="0"/>
                              <a:ea typeface="Cambria Math" panose="02040503050406030204" pitchFamily="18" charset="0"/>
                            </a:rPr>
                            <m:t>𝝀</m:t>
                          </m:r>
                        </m:e>
                        <m:sub>
                          <m:r>
                            <a:rPr lang="en-US" sz="1400" b="1" i="1" smtClean="0">
                              <a:solidFill>
                                <a:srgbClr val="C00000"/>
                              </a:solidFill>
                              <a:latin typeface="Cambria Math" panose="02040503050406030204" pitchFamily="18" charset="0"/>
                            </a:rPr>
                            <m:t>𝑹</m:t>
                          </m:r>
                          <m:r>
                            <a:rPr lang="en-US" sz="1400" b="1" i="1" baseline="-25000" smtClean="0">
                              <a:solidFill>
                                <a:srgbClr val="C00000"/>
                              </a:solidFill>
                              <a:latin typeface="Cambria Math" panose="02040503050406030204" pitchFamily="18" charset="0"/>
                            </a:rPr>
                            <m:t>𝟏</m:t>
                          </m:r>
                        </m:sub>
                      </m:sSub>
                      <m:sSub>
                        <m:sSubPr>
                          <m:ctrlPr>
                            <a:rPr lang="en-US" sz="1400" b="1" i="1" smtClean="0">
                              <a:solidFill>
                                <a:srgbClr val="C00000"/>
                              </a:solidFill>
                              <a:latin typeface="Cambria Math" panose="02040503050406030204" pitchFamily="18" charset="0"/>
                            </a:rPr>
                          </m:ctrlPr>
                        </m:sSubPr>
                        <m:e>
                          <m:d>
                            <m:dPr>
                              <m:begChr m:val="‖"/>
                              <m:endChr m:val="‖"/>
                              <m:ctrlPr>
                                <a:rPr lang="en-US" sz="1400" b="1" i="1">
                                  <a:solidFill>
                                    <a:srgbClr val="C00000"/>
                                  </a:solidFill>
                                  <a:latin typeface="Cambria Math" panose="02040503050406030204" pitchFamily="18" charset="0"/>
                                </a:rPr>
                              </m:ctrlPr>
                            </m:dPr>
                            <m:e>
                              <m:r>
                                <a:rPr lang="en-US" sz="1400" b="1" i="1">
                                  <a:solidFill>
                                    <a:srgbClr val="C00000"/>
                                  </a:solidFill>
                                  <a:latin typeface="Cambria Math" panose="02040503050406030204" pitchFamily="18" charset="0"/>
                                </a:rPr>
                                <m:t>𝑾</m:t>
                              </m:r>
                            </m:e>
                          </m:d>
                        </m:e>
                        <m:sub>
                          <m:r>
                            <a:rPr lang="en-US" sz="1400" b="1" i="1" smtClean="0">
                              <a:solidFill>
                                <a:srgbClr val="C00000"/>
                              </a:solidFill>
                              <a:latin typeface="Cambria Math" panose="02040503050406030204" pitchFamily="18" charset="0"/>
                            </a:rPr>
                            <m:t>𝟏</m:t>
                          </m:r>
                        </m:sub>
                      </m:sSub>
                    </m:oMath>
                  </m:oMathPara>
                </a14:m>
                <a:endParaRPr lang="en-US" sz="1400" b="1" dirty="0">
                  <a:solidFill>
                    <a:srgbClr val="003C71"/>
                  </a:solidFill>
                </a:endParaRPr>
              </a:p>
            </p:txBody>
          </p:sp>
        </mc:Choice>
        <mc:Fallback xmlns="">
          <p:sp>
            <p:nvSpPr>
              <p:cNvPr id="9" name="TextBox 8">
                <a:extLst>
                  <a:ext uri="{FF2B5EF4-FFF2-40B4-BE49-F238E27FC236}">
                    <a16:creationId xmlns:a16="http://schemas.microsoft.com/office/drawing/2014/main" id="{498E8173-7E83-7448-B0CC-048283151C01}"/>
                  </a:ext>
                </a:extLst>
              </p:cNvPr>
              <p:cNvSpPr txBox="1">
                <a:spLocks noRot="1" noChangeAspect="1" noMove="1" noResize="1" noEditPoints="1" noAdjustHandles="1" noChangeArrowheads="1" noChangeShapeType="1" noTextEdit="1"/>
              </p:cNvSpPr>
              <p:nvPr/>
            </p:nvSpPr>
            <p:spPr>
              <a:xfrm>
                <a:off x="825686" y="4358230"/>
                <a:ext cx="5145345" cy="251736"/>
              </a:xfrm>
              <a:prstGeom prst="rect">
                <a:avLst/>
              </a:prstGeom>
              <a:blipFill>
                <a:blip r:embed="rId4"/>
                <a:stretch>
                  <a:fillRect l="-985" b="-2381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FF7137C-7E14-B84C-81BF-96A5BBCE0A2C}"/>
              </a:ext>
            </a:extLst>
          </p:cNvPr>
          <p:cNvPicPr>
            <a:picLocks noChangeAspect="1"/>
          </p:cNvPicPr>
          <p:nvPr/>
        </p:nvPicPr>
        <p:blipFill>
          <a:blip r:embed="rId5"/>
          <a:stretch>
            <a:fillRect/>
          </a:stretch>
        </p:blipFill>
        <p:spPr>
          <a:xfrm>
            <a:off x="5971031" y="1685871"/>
            <a:ext cx="2978514" cy="3027927"/>
          </a:xfrm>
          <a:prstGeom prst="rect">
            <a:avLst/>
          </a:prstGeom>
        </p:spPr>
      </p:pic>
      <p:pic>
        <p:nvPicPr>
          <p:cNvPr id="10" name="Picture 9">
            <a:extLst>
              <a:ext uri="{FF2B5EF4-FFF2-40B4-BE49-F238E27FC236}">
                <a16:creationId xmlns:a16="http://schemas.microsoft.com/office/drawing/2014/main" id="{42A21AD5-AE6D-5A4F-95FA-1D74B5A201E3}"/>
              </a:ext>
            </a:extLst>
          </p:cNvPr>
          <p:cNvPicPr>
            <a:picLocks noChangeAspect="1"/>
          </p:cNvPicPr>
          <p:nvPr/>
        </p:nvPicPr>
        <p:blipFill>
          <a:blip r:embed="rId6"/>
          <a:stretch>
            <a:fillRect/>
          </a:stretch>
        </p:blipFill>
        <p:spPr>
          <a:xfrm>
            <a:off x="8654905" y="4233621"/>
            <a:ext cx="394172" cy="456881"/>
          </a:xfrm>
          <a:prstGeom prst="rect">
            <a:avLst/>
          </a:prstGeom>
        </p:spPr>
      </p:pic>
      <p:sp>
        <p:nvSpPr>
          <p:cNvPr id="11" name="TextBox 10">
            <a:extLst>
              <a:ext uri="{FF2B5EF4-FFF2-40B4-BE49-F238E27FC236}">
                <a16:creationId xmlns:a16="http://schemas.microsoft.com/office/drawing/2014/main" id="{A09C69B3-A03F-FC4F-BFDD-94E81EEFE3E3}"/>
              </a:ext>
            </a:extLst>
          </p:cNvPr>
          <p:cNvSpPr txBox="1"/>
          <p:nvPr/>
        </p:nvSpPr>
        <p:spPr>
          <a:xfrm>
            <a:off x="7234032" y="4255404"/>
            <a:ext cx="2106613" cy="169277"/>
          </a:xfrm>
          <a:prstGeom prst="rect">
            <a:avLst/>
          </a:prstGeom>
          <a:noFill/>
        </p:spPr>
        <p:txBody>
          <a:bodyPr vert="horz" wrap="square" lIns="0" tIns="0" rIns="0" bIns="0" rtlCol="0">
            <a:spAutoFit/>
          </a:bodyPr>
          <a:lstStyle/>
          <a:p>
            <a:r>
              <a:rPr lang="en-US" sz="1100" dirty="0">
                <a:solidFill>
                  <a:srgbClr val="003C71"/>
                </a:solidFill>
              </a:rPr>
              <a:t>Contour diagram</a:t>
            </a:r>
          </a:p>
        </p:txBody>
      </p:sp>
      <p:sp>
        <p:nvSpPr>
          <p:cNvPr id="12" name="TextBox 11">
            <a:extLst>
              <a:ext uri="{FF2B5EF4-FFF2-40B4-BE49-F238E27FC236}">
                <a16:creationId xmlns:a16="http://schemas.microsoft.com/office/drawing/2014/main" id="{1EEA043D-1AA6-A14A-9F51-566C6B048D73}"/>
              </a:ext>
            </a:extLst>
          </p:cNvPr>
          <p:cNvSpPr txBox="1"/>
          <p:nvPr/>
        </p:nvSpPr>
        <p:spPr>
          <a:xfrm>
            <a:off x="6327159" y="896915"/>
            <a:ext cx="2106613" cy="169277"/>
          </a:xfrm>
          <a:prstGeom prst="rect">
            <a:avLst/>
          </a:prstGeom>
          <a:noFill/>
        </p:spPr>
        <p:txBody>
          <a:bodyPr vert="horz" wrap="square" lIns="0" tIns="0" rIns="0" bIns="0" rtlCol="0">
            <a:spAutoFit/>
          </a:bodyPr>
          <a:lstStyle/>
          <a:p>
            <a:r>
              <a:rPr lang="en-US" sz="1100" dirty="0">
                <a:solidFill>
                  <a:srgbClr val="003C71"/>
                </a:solidFill>
              </a:rPr>
              <a:t>“Toy” loss function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4D0ED2-9037-C143-B8D9-CB15D5DFF9BC}"/>
                  </a:ext>
                </a:extLst>
              </p:cNvPr>
              <p:cNvSpPr txBox="1"/>
              <p:nvPr/>
            </p:nvSpPr>
            <p:spPr>
              <a:xfrm>
                <a:off x="6152230" y="1355739"/>
                <a:ext cx="869212" cy="350481"/>
              </a:xfrm>
              <a:prstGeom prst="rect">
                <a:avLst/>
              </a:prstGeom>
              <a:noFill/>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i="1" smtClean="0">
                              <a:solidFill>
                                <a:srgbClr val="003C71"/>
                              </a:solidFill>
                              <a:latin typeface="Cambria Math" panose="02040503050406030204" pitchFamily="18" charset="0"/>
                            </a:rPr>
                          </m:ctrlPr>
                        </m:fPr>
                        <m:num>
                          <m:r>
                            <a:rPr lang="en-US" sz="1100" i="1" smtClean="0">
                              <a:solidFill>
                                <a:srgbClr val="003C71"/>
                              </a:solidFill>
                              <a:latin typeface="Cambria Math" panose="02040503050406030204" pitchFamily="18" charset="0"/>
                            </a:rPr>
                            <m:t>𝜕</m:t>
                          </m:r>
                          <m:sSub>
                            <m:sSubPr>
                              <m:ctrlPr>
                                <a:rPr lang="en-US" sz="1100" i="1" smtClean="0">
                                  <a:solidFill>
                                    <a:srgbClr val="003C71"/>
                                  </a:solidFill>
                                  <a:latin typeface="Cambria Math" panose="02040503050406030204" pitchFamily="18" charset="0"/>
                                </a:rPr>
                              </m:ctrlPr>
                            </m:sSubPr>
                            <m:e>
                              <m:r>
                                <a:rPr lang="en-US" sz="1100" b="0" i="1" smtClean="0">
                                  <a:solidFill>
                                    <a:srgbClr val="003C71"/>
                                  </a:solidFill>
                                  <a:latin typeface="Cambria Math" panose="02040503050406030204" pitchFamily="18" charset="0"/>
                                </a:rPr>
                                <m:t>𝑙𝑜𝑠𝑠</m:t>
                              </m:r>
                            </m:e>
                            <m:sub>
                              <m:r>
                                <a:rPr lang="en-US" sz="1100" b="0" i="1" smtClean="0">
                                  <a:solidFill>
                                    <a:srgbClr val="003C71"/>
                                  </a:solidFill>
                                  <a:latin typeface="Cambria Math" panose="02040503050406030204" pitchFamily="18" charset="0"/>
                                </a:rPr>
                                <m:t>𝐿</m:t>
                              </m:r>
                              <m:r>
                                <a:rPr lang="en-US" sz="1100" b="0" i="1" baseline="-25000" smtClean="0">
                                  <a:solidFill>
                                    <a:srgbClr val="003C71"/>
                                  </a:solidFill>
                                  <a:latin typeface="Cambria Math" panose="02040503050406030204" pitchFamily="18" charset="0"/>
                                </a:rPr>
                                <m:t>1</m:t>
                              </m:r>
                            </m:sub>
                          </m:sSub>
                        </m:num>
                        <m:den>
                          <m:r>
                            <a:rPr lang="en-US" sz="1100" i="1" smtClean="0">
                              <a:solidFill>
                                <a:srgbClr val="003C71"/>
                              </a:solidFill>
                              <a:latin typeface="Cambria Math" panose="02040503050406030204" pitchFamily="18" charset="0"/>
                            </a:rPr>
                            <m:t>𝜕</m:t>
                          </m:r>
                          <m:sSub>
                            <m:sSubPr>
                              <m:ctrlPr>
                                <a:rPr lang="en-US" sz="1100" i="1" smtClean="0">
                                  <a:solidFill>
                                    <a:srgbClr val="003C71"/>
                                  </a:solidFill>
                                  <a:latin typeface="Cambria Math" panose="02040503050406030204" pitchFamily="18" charset="0"/>
                                </a:rPr>
                              </m:ctrlPr>
                            </m:sSubPr>
                            <m:e>
                              <m:r>
                                <a:rPr lang="en-US" sz="1100" b="0" i="1" smtClean="0">
                                  <a:solidFill>
                                    <a:srgbClr val="003C71"/>
                                  </a:solidFill>
                                  <a:latin typeface="Cambria Math" panose="02040503050406030204" pitchFamily="18" charset="0"/>
                                </a:rPr>
                                <m:t>𝑤</m:t>
                              </m:r>
                            </m:e>
                            <m:sub>
                              <m:r>
                                <a:rPr lang="en-US" sz="1100" b="0" i="1" smtClean="0">
                                  <a:solidFill>
                                    <a:srgbClr val="003C71"/>
                                  </a:solidFill>
                                  <a:latin typeface="Cambria Math" panose="02040503050406030204" pitchFamily="18" charset="0"/>
                                </a:rPr>
                                <m:t>𝑖</m:t>
                              </m:r>
                            </m:sub>
                          </m:sSub>
                        </m:den>
                      </m:f>
                      <m:r>
                        <a:rPr lang="en-US" sz="1100" b="0" i="1" smtClean="0">
                          <a:solidFill>
                            <a:srgbClr val="003C71"/>
                          </a:solidFill>
                          <a:latin typeface="Cambria Math" panose="02040503050406030204" pitchFamily="18" charset="0"/>
                        </a:rPr>
                        <m:t>=</m:t>
                      </m:r>
                      <m:sSub>
                        <m:sSubPr>
                          <m:ctrlPr>
                            <a:rPr lang="en-US" sz="1100" b="1" i="1" smtClean="0">
                              <a:solidFill>
                                <a:schemeClr val="accent1">
                                  <a:lumMod val="75000"/>
                                </a:schemeClr>
                              </a:solidFill>
                              <a:latin typeface="Cambria Math" panose="02040503050406030204" pitchFamily="18" charset="0"/>
                            </a:rPr>
                          </m:ctrlPr>
                        </m:sSubPr>
                        <m:e>
                          <m:r>
                            <a:rPr lang="en-US" sz="1100" b="1" i="1">
                              <a:solidFill>
                                <a:schemeClr val="accent1">
                                  <a:lumMod val="75000"/>
                                </a:schemeClr>
                              </a:solidFill>
                              <a:latin typeface="Cambria Math" panose="02040503050406030204" pitchFamily="18" charset="0"/>
                              <a:ea typeface="Cambria Math" panose="02040503050406030204" pitchFamily="18" charset="0"/>
                            </a:rPr>
                            <m:t>𝝀</m:t>
                          </m:r>
                        </m:e>
                        <m:sub>
                          <m:r>
                            <a:rPr lang="en-US" sz="1100" b="1" i="1">
                              <a:solidFill>
                                <a:schemeClr val="accent1">
                                  <a:lumMod val="75000"/>
                                </a:schemeClr>
                              </a:solidFill>
                              <a:latin typeface="Cambria Math" panose="02040503050406030204" pitchFamily="18" charset="0"/>
                            </a:rPr>
                            <m:t>𝑹</m:t>
                          </m:r>
                          <m:r>
                            <a:rPr lang="en-US" sz="1100" b="1" i="1" baseline="-25000">
                              <a:solidFill>
                                <a:schemeClr val="accent1">
                                  <a:lumMod val="75000"/>
                                </a:schemeClr>
                              </a:solidFill>
                              <a:latin typeface="Cambria Math" panose="02040503050406030204" pitchFamily="18" charset="0"/>
                            </a:rPr>
                            <m:t>𝟏</m:t>
                          </m:r>
                        </m:sub>
                      </m:sSub>
                    </m:oMath>
                  </m:oMathPara>
                </a14:m>
                <a:endParaRPr lang="en-US" sz="1100" dirty="0" err="1">
                  <a:solidFill>
                    <a:srgbClr val="003C71"/>
                  </a:solidFill>
                </a:endParaRPr>
              </a:p>
            </p:txBody>
          </p:sp>
        </mc:Choice>
        <mc:Fallback xmlns="">
          <p:sp>
            <p:nvSpPr>
              <p:cNvPr id="5" name="TextBox 4">
                <a:extLst>
                  <a:ext uri="{FF2B5EF4-FFF2-40B4-BE49-F238E27FC236}">
                    <a16:creationId xmlns:a16="http://schemas.microsoft.com/office/drawing/2014/main" id="{B14D0ED2-9037-C143-B8D9-CB15D5DFF9BC}"/>
                  </a:ext>
                </a:extLst>
              </p:cNvPr>
              <p:cNvSpPr txBox="1">
                <a:spLocks noRot="1" noChangeAspect="1" noMove="1" noResize="1" noEditPoints="1" noAdjustHandles="1" noChangeArrowheads="1" noChangeShapeType="1" noTextEdit="1"/>
              </p:cNvSpPr>
              <p:nvPr/>
            </p:nvSpPr>
            <p:spPr>
              <a:xfrm>
                <a:off x="6152230" y="1355739"/>
                <a:ext cx="869212" cy="350481"/>
              </a:xfrm>
              <a:prstGeom prst="rect">
                <a:avLst/>
              </a:prstGeom>
              <a:blipFill>
                <a:blip r:embed="rId7"/>
                <a:stretch>
                  <a:fillRect l="-1429"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BF32D75-D4E0-A64F-A5F7-32E3C47EFB8B}"/>
                  </a:ext>
                </a:extLst>
              </p:cNvPr>
              <p:cNvSpPr txBox="1"/>
              <p:nvPr/>
            </p:nvSpPr>
            <p:spPr>
              <a:xfrm>
                <a:off x="7210904" y="1355739"/>
                <a:ext cx="1054584" cy="350481"/>
              </a:xfrm>
              <a:prstGeom prst="rect">
                <a:avLst/>
              </a:prstGeom>
              <a:noFill/>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i="1" smtClean="0">
                              <a:solidFill>
                                <a:srgbClr val="003C71"/>
                              </a:solidFill>
                              <a:latin typeface="Cambria Math" panose="02040503050406030204" pitchFamily="18" charset="0"/>
                            </a:rPr>
                          </m:ctrlPr>
                        </m:fPr>
                        <m:num>
                          <m:r>
                            <a:rPr lang="en-US" sz="1100" i="1" smtClean="0">
                              <a:solidFill>
                                <a:srgbClr val="003C71"/>
                              </a:solidFill>
                              <a:latin typeface="Cambria Math" panose="02040503050406030204" pitchFamily="18" charset="0"/>
                            </a:rPr>
                            <m:t>𝜕</m:t>
                          </m:r>
                          <m:sSub>
                            <m:sSubPr>
                              <m:ctrlPr>
                                <a:rPr lang="en-US" sz="1100" i="1" smtClean="0">
                                  <a:solidFill>
                                    <a:srgbClr val="003C71"/>
                                  </a:solidFill>
                                  <a:latin typeface="Cambria Math" panose="02040503050406030204" pitchFamily="18" charset="0"/>
                                </a:rPr>
                              </m:ctrlPr>
                            </m:sSubPr>
                            <m:e>
                              <m:r>
                                <a:rPr lang="en-US" sz="1100" b="0" i="1" smtClean="0">
                                  <a:solidFill>
                                    <a:srgbClr val="003C71"/>
                                  </a:solidFill>
                                  <a:latin typeface="Cambria Math" panose="02040503050406030204" pitchFamily="18" charset="0"/>
                                </a:rPr>
                                <m:t>𝑙𝑜𝑠𝑠</m:t>
                              </m:r>
                            </m:e>
                            <m:sub>
                              <m:r>
                                <a:rPr lang="en-US" sz="1100" b="0" i="1" smtClean="0">
                                  <a:solidFill>
                                    <a:srgbClr val="003C71"/>
                                  </a:solidFill>
                                  <a:latin typeface="Cambria Math" panose="02040503050406030204" pitchFamily="18" charset="0"/>
                                </a:rPr>
                                <m:t>𝐿</m:t>
                              </m:r>
                              <m:r>
                                <a:rPr lang="en-US" sz="1100" b="0" i="1" baseline="-25000" smtClean="0">
                                  <a:solidFill>
                                    <a:srgbClr val="003C71"/>
                                  </a:solidFill>
                                  <a:latin typeface="Cambria Math" panose="02040503050406030204" pitchFamily="18" charset="0"/>
                                </a:rPr>
                                <m:t>2</m:t>
                              </m:r>
                            </m:sub>
                          </m:sSub>
                        </m:num>
                        <m:den>
                          <m:r>
                            <a:rPr lang="en-US" sz="1100" i="1" smtClean="0">
                              <a:solidFill>
                                <a:srgbClr val="003C71"/>
                              </a:solidFill>
                              <a:latin typeface="Cambria Math" panose="02040503050406030204" pitchFamily="18" charset="0"/>
                            </a:rPr>
                            <m:t>𝜕</m:t>
                          </m:r>
                          <m:sSub>
                            <m:sSubPr>
                              <m:ctrlPr>
                                <a:rPr lang="en-US" sz="1100" i="1" smtClean="0">
                                  <a:solidFill>
                                    <a:srgbClr val="003C71"/>
                                  </a:solidFill>
                                  <a:latin typeface="Cambria Math" panose="02040503050406030204" pitchFamily="18" charset="0"/>
                                </a:rPr>
                              </m:ctrlPr>
                            </m:sSubPr>
                            <m:e>
                              <m:r>
                                <a:rPr lang="en-US" sz="1100" b="0" i="1" smtClean="0">
                                  <a:solidFill>
                                    <a:srgbClr val="003C71"/>
                                  </a:solidFill>
                                  <a:latin typeface="Cambria Math" panose="02040503050406030204" pitchFamily="18" charset="0"/>
                                </a:rPr>
                                <m:t>𝑤</m:t>
                              </m:r>
                            </m:e>
                            <m:sub>
                              <m:r>
                                <a:rPr lang="en-US" sz="1100" b="0" i="1" smtClean="0">
                                  <a:solidFill>
                                    <a:srgbClr val="003C71"/>
                                  </a:solidFill>
                                  <a:latin typeface="Cambria Math" panose="02040503050406030204" pitchFamily="18" charset="0"/>
                                </a:rPr>
                                <m:t>𝑖</m:t>
                              </m:r>
                            </m:sub>
                          </m:sSub>
                        </m:den>
                      </m:f>
                      <m:r>
                        <a:rPr lang="en-US" sz="1100" b="0" i="1" smtClean="0">
                          <a:solidFill>
                            <a:srgbClr val="003C71"/>
                          </a:solidFill>
                          <a:latin typeface="Cambria Math" panose="02040503050406030204" pitchFamily="18" charset="0"/>
                        </a:rPr>
                        <m:t>=</m:t>
                      </m:r>
                      <m:sSub>
                        <m:sSubPr>
                          <m:ctrlPr>
                            <a:rPr lang="en-US" sz="1100" b="1" i="1" smtClean="0">
                              <a:solidFill>
                                <a:schemeClr val="accent1">
                                  <a:lumMod val="75000"/>
                                </a:schemeClr>
                              </a:solidFill>
                              <a:latin typeface="Cambria Math" panose="02040503050406030204" pitchFamily="18" charset="0"/>
                            </a:rPr>
                          </m:ctrlPr>
                        </m:sSubPr>
                        <m:e>
                          <m:sSub>
                            <m:sSubPr>
                              <m:ctrlPr>
                                <a:rPr lang="en-US" sz="1100" b="1" i="1" smtClean="0">
                                  <a:solidFill>
                                    <a:schemeClr val="accent1">
                                      <a:lumMod val="75000"/>
                                    </a:schemeClr>
                                  </a:solidFill>
                                  <a:latin typeface="Cambria Math" panose="02040503050406030204" pitchFamily="18" charset="0"/>
                                </a:rPr>
                              </m:ctrlPr>
                            </m:sSubPr>
                            <m:e>
                              <m:r>
                                <a:rPr lang="en-US" sz="1100" b="1" i="1" smtClean="0">
                                  <a:solidFill>
                                    <a:schemeClr val="accent1">
                                      <a:lumMod val="75000"/>
                                    </a:schemeClr>
                                  </a:solidFill>
                                  <a:latin typeface="Cambria Math" panose="02040503050406030204" pitchFamily="18" charset="0"/>
                                </a:rPr>
                                <m:t>𝒘</m:t>
                              </m:r>
                            </m:e>
                            <m:sub>
                              <m:r>
                                <a:rPr lang="en-US" sz="1100" b="1" i="1" smtClean="0">
                                  <a:solidFill>
                                    <a:schemeClr val="accent1">
                                      <a:lumMod val="75000"/>
                                    </a:schemeClr>
                                  </a:solidFill>
                                  <a:latin typeface="Cambria Math" panose="02040503050406030204" pitchFamily="18" charset="0"/>
                                </a:rPr>
                                <m:t>𝒊</m:t>
                              </m:r>
                            </m:sub>
                          </m:sSub>
                          <m:r>
                            <a:rPr lang="en-US" sz="1100" b="1" i="1" smtClean="0">
                              <a:solidFill>
                                <a:schemeClr val="accent1">
                                  <a:lumMod val="75000"/>
                                </a:schemeClr>
                              </a:solidFill>
                              <a:latin typeface="Cambria Math" panose="02040503050406030204" pitchFamily="18" charset="0"/>
                            </a:rPr>
                            <m:t> </m:t>
                          </m:r>
                          <m:r>
                            <a:rPr lang="en-US" sz="1100" b="1" i="1">
                              <a:solidFill>
                                <a:schemeClr val="accent1">
                                  <a:lumMod val="75000"/>
                                </a:schemeClr>
                              </a:solidFill>
                              <a:latin typeface="Cambria Math" panose="02040503050406030204" pitchFamily="18" charset="0"/>
                              <a:ea typeface="Cambria Math" panose="02040503050406030204" pitchFamily="18" charset="0"/>
                            </a:rPr>
                            <m:t>𝝀</m:t>
                          </m:r>
                        </m:e>
                        <m:sub>
                          <m:r>
                            <a:rPr lang="en-US" sz="1100" b="1" i="1">
                              <a:solidFill>
                                <a:schemeClr val="accent1">
                                  <a:lumMod val="75000"/>
                                </a:schemeClr>
                              </a:solidFill>
                              <a:latin typeface="Cambria Math" panose="02040503050406030204" pitchFamily="18" charset="0"/>
                            </a:rPr>
                            <m:t>𝑹</m:t>
                          </m:r>
                          <m:r>
                            <a:rPr lang="en-US" sz="1100" b="1" i="1" baseline="-25000" smtClean="0">
                              <a:solidFill>
                                <a:schemeClr val="accent1">
                                  <a:lumMod val="75000"/>
                                </a:schemeClr>
                              </a:solidFill>
                              <a:latin typeface="Cambria Math" panose="02040503050406030204" pitchFamily="18" charset="0"/>
                            </a:rPr>
                            <m:t>𝟐</m:t>
                          </m:r>
                        </m:sub>
                      </m:sSub>
                    </m:oMath>
                  </m:oMathPara>
                </a14:m>
                <a:endParaRPr lang="en-US" sz="1100" dirty="0" err="1">
                  <a:solidFill>
                    <a:srgbClr val="003C71"/>
                  </a:solidFill>
                </a:endParaRPr>
              </a:p>
            </p:txBody>
          </p:sp>
        </mc:Choice>
        <mc:Fallback xmlns="">
          <p:sp>
            <p:nvSpPr>
              <p:cNvPr id="13" name="TextBox 12">
                <a:extLst>
                  <a:ext uri="{FF2B5EF4-FFF2-40B4-BE49-F238E27FC236}">
                    <a16:creationId xmlns:a16="http://schemas.microsoft.com/office/drawing/2014/main" id="{3BF32D75-D4E0-A64F-A5F7-32E3C47EFB8B}"/>
                  </a:ext>
                </a:extLst>
              </p:cNvPr>
              <p:cNvSpPr txBox="1">
                <a:spLocks noRot="1" noChangeAspect="1" noMove="1" noResize="1" noEditPoints="1" noAdjustHandles="1" noChangeArrowheads="1" noChangeShapeType="1" noTextEdit="1"/>
              </p:cNvSpPr>
              <p:nvPr/>
            </p:nvSpPr>
            <p:spPr>
              <a:xfrm>
                <a:off x="7210904" y="1355739"/>
                <a:ext cx="1054584" cy="350481"/>
              </a:xfrm>
              <a:prstGeom prst="rect">
                <a:avLst/>
              </a:prstGeom>
              <a:blipFill>
                <a:blip r:embed="rId8"/>
                <a:stretch>
                  <a:fillRect l="-1190" b="-10714"/>
                </a:stretch>
              </a:blipFill>
            </p:spPr>
            <p:txBody>
              <a:bodyPr/>
              <a:lstStyle/>
              <a:p>
                <a:r>
                  <a:rPr lang="en-US">
                    <a:noFill/>
                  </a:rPr>
                  <a:t> </a:t>
                </a:r>
              </a:p>
            </p:txBody>
          </p:sp>
        </mc:Fallback>
      </mc:AlternateContent>
    </p:spTree>
    <p:extLst>
      <p:ext uri="{BB962C8B-B14F-4D97-AF65-F5344CB8AC3E}">
        <p14:creationId xmlns:p14="http://schemas.microsoft.com/office/powerpoint/2010/main" val="236749542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B2AAC-4A75-CE42-89A3-AA1073EA7DE2}"/>
              </a:ext>
            </a:extLst>
          </p:cNvPr>
          <p:cNvSpPr>
            <a:spLocks noGrp="1"/>
          </p:cNvSpPr>
          <p:nvPr>
            <p:ph type="title"/>
          </p:nvPr>
        </p:nvSpPr>
        <p:spPr/>
        <p:txBody>
          <a:bodyPr vert="horz" lIns="0" tIns="0" rIns="0" bIns="0" rtlCol="0" anchor="t" anchorCtr="0">
            <a:noAutofit/>
          </a:bodyPr>
          <a:lstStyle/>
          <a:p>
            <a:r>
              <a:rPr lang="en-US" b="1" dirty="0"/>
              <a:t>Group Sparsity Regularization</a:t>
            </a:r>
          </a:p>
        </p:txBody>
      </p:sp>
      <p:sp>
        <p:nvSpPr>
          <p:cNvPr id="4" name="Content Placeholder 3">
            <a:extLst>
              <a:ext uri="{FF2B5EF4-FFF2-40B4-BE49-F238E27FC236}">
                <a16:creationId xmlns:a16="http://schemas.microsoft.com/office/drawing/2014/main" id="{54CA7ADA-B598-2249-9999-F80CDCD6165A}"/>
              </a:ext>
            </a:extLst>
          </p:cNvPr>
          <p:cNvSpPr>
            <a:spLocks noGrp="1"/>
          </p:cNvSpPr>
          <p:nvPr>
            <p:ph sz="quarter" idx="13"/>
          </p:nvPr>
        </p:nvSpPr>
        <p:spPr>
          <a:xfrm>
            <a:off x="455613" y="1203325"/>
            <a:ext cx="7261924" cy="3425825"/>
          </a:xfrm>
        </p:spPr>
        <p:txBody>
          <a:bodyPr/>
          <a:lstStyle/>
          <a:p>
            <a:pPr marL="285750" indent="-285750">
              <a:buFont typeface="Arial" panose="020B0604020202020204" pitchFamily="34" charset="0"/>
              <a:buChar char="•"/>
            </a:pPr>
            <a:r>
              <a:rPr lang="en-US" dirty="0"/>
              <a:t>Group sparsity is very beneficial for reducing computation complexity and parameter sizes.</a:t>
            </a:r>
          </a:p>
          <a:p>
            <a:pPr marL="285750" indent="-285750">
              <a:buFont typeface="Arial" panose="020B0604020202020204" pitchFamily="34" charset="0"/>
              <a:buChar char="•"/>
            </a:pPr>
            <a:r>
              <a:rPr lang="en-US" dirty="0"/>
              <a:t>We can group connections in various structures – just like in </a:t>
            </a:r>
            <a:r>
              <a:rPr lang="en-US" b="1" dirty="0"/>
              <a:t>group pruning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DD771-0171-A547-8EE3-08299A3F8205}"/>
                  </a:ext>
                </a:extLst>
              </p:cNvPr>
              <p:cNvSpPr txBox="1"/>
              <p:nvPr/>
            </p:nvSpPr>
            <p:spPr>
              <a:xfrm>
                <a:off x="505000" y="2248755"/>
                <a:ext cx="8130826" cy="865493"/>
              </a:xfrm>
              <a:prstGeom prst="rect">
                <a:avLst/>
              </a:prstGeom>
              <a:noFill/>
            </p:spPr>
            <p:txBody>
              <a:bodyPr vert="horz"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3C71"/>
                              </a:solidFill>
                              <a:latin typeface="Cambria Math" panose="02040503050406030204" pitchFamily="18" charset="0"/>
                            </a:rPr>
                          </m:ctrlPr>
                        </m:sSubPr>
                        <m:e>
                          <m:r>
                            <a:rPr lang="en-US" sz="2000" b="0" i="1" smtClean="0">
                              <a:solidFill>
                                <a:srgbClr val="003C71"/>
                              </a:solidFill>
                              <a:latin typeface="Cambria Math" panose="02040503050406030204" pitchFamily="18" charset="0"/>
                            </a:rPr>
                            <m:t>𝑙𝑜𝑠𝑠</m:t>
                          </m:r>
                          <m:d>
                            <m:dPr>
                              <m:ctrlPr>
                                <a:rPr lang="en-US" sz="2000" b="0" i="1" smtClean="0">
                                  <a:solidFill>
                                    <a:srgbClr val="003C71"/>
                                  </a:solidFill>
                                  <a:latin typeface="Cambria Math" panose="02040503050406030204" pitchFamily="18" charset="0"/>
                                </a:rPr>
                              </m:ctrlPr>
                            </m:dPr>
                            <m:e>
                              <m:r>
                                <a:rPr lang="en-US" sz="2000" b="0" i="1" smtClean="0">
                                  <a:solidFill>
                                    <a:srgbClr val="003C71"/>
                                  </a:solidFill>
                                  <a:latin typeface="Cambria Math" panose="02040503050406030204" pitchFamily="18" charset="0"/>
                                </a:rPr>
                                <m:t>𝑑𝑎𝑡𝑎</m:t>
                              </m:r>
                              <m:r>
                                <a:rPr lang="en-US" sz="2000" b="0" i="1" smtClean="0">
                                  <a:solidFill>
                                    <a:srgbClr val="003C71"/>
                                  </a:solidFill>
                                  <a:latin typeface="Cambria Math" panose="02040503050406030204" pitchFamily="18" charset="0"/>
                                </a:rPr>
                                <m:t>, </m:t>
                              </m:r>
                              <m:r>
                                <a:rPr lang="en-US" sz="2000" b="0" i="1" smtClean="0">
                                  <a:solidFill>
                                    <a:srgbClr val="003C71"/>
                                  </a:solidFill>
                                  <a:latin typeface="Cambria Math" panose="02040503050406030204" pitchFamily="18" charset="0"/>
                                </a:rPr>
                                <m:t>𝑊</m:t>
                              </m:r>
                            </m:e>
                          </m:d>
                          <m:r>
                            <a:rPr lang="en-US" sz="2000" b="0" i="1" smtClean="0">
                              <a:solidFill>
                                <a:srgbClr val="003C71"/>
                              </a:solidFill>
                              <a:latin typeface="Cambria Math" panose="02040503050406030204" pitchFamily="18" charset="0"/>
                            </a:rPr>
                            <m:t>= </m:t>
                          </m:r>
                          <m:r>
                            <a:rPr lang="en-US" sz="2000" i="1">
                              <a:solidFill>
                                <a:srgbClr val="003C71"/>
                              </a:solidFill>
                              <a:latin typeface="Cambria Math" panose="02040503050406030204" pitchFamily="18" charset="0"/>
                            </a:rPr>
                            <m:t>𝑙𝑜𝑠𝑠</m:t>
                          </m:r>
                        </m:e>
                        <m:sub>
                          <m:r>
                            <a:rPr lang="en-US" sz="2000" i="1">
                              <a:solidFill>
                                <a:srgbClr val="003C71"/>
                              </a:solidFill>
                              <a:latin typeface="Cambria Math" panose="02040503050406030204" pitchFamily="18" charset="0"/>
                            </a:rPr>
                            <m:t>𝑜𝑏𝑗𝑒𝑐𝑡𝑖𝑣𝑒</m:t>
                          </m:r>
                        </m:sub>
                      </m:sSub>
                      <m:r>
                        <a:rPr lang="en-US" sz="2000" i="1">
                          <a:solidFill>
                            <a:srgbClr val="003C71"/>
                          </a:solidFill>
                          <a:latin typeface="Cambria Math" panose="02040503050406030204" pitchFamily="18" charset="0"/>
                        </a:rPr>
                        <m:t>(</m:t>
                      </m:r>
                      <m:r>
                        <a:rPr lang="en-US" sz="2000" i="1">
                          <a:solidFill>
                            <a:srgbClr val="003C71"/>
                          </a:solidFill>
                          <a:latin typeface="Cambria Math" panose="02040503050406030204" pitchFamily="18" charset="0"/>
                        </a:rPr>
                        <m:t>𝑑𝑎𝑡𝑎</m:t>
                      </m:r>
                      <m:r>
                        <a:rPr lang="en-US" sz="2000" b="0" i="1" smtClean="0">
                          <a:solidFill>
                            <a:srgbClr val="003C71"/>
                          </a:solidFill>
                          <a:latin typeface="Cambria Math" panose="02040503050406030204" pitchFamily="18" charset="0"/>
                        </a:rPr>
                        <m:t>, </m:t>
                      </m:r>
                      <m:r>
                        <a:rPr lang="en-US" sz="2000" b="0" i="1" smtClean="0">
                          <a:solidFill>
                            <a:srgbClr val="003C71"/>
                          </a:solidFill>
                          <a:latin typeface="Cambria Math" panose="02040503050406030204" pitchFamily="18" charset="0"/>
                        </a:rPr>
                        <m:t>𝑊</m:t>
                      </m:r>
                      <m:r>
                        <a:rPr lang="en-US" sz="2000" i="1">
                          <a:solidFill>
                            <a:srgbClr val="003C71"/>
                          </a:solidFill>
                          <a:latin typeface="Cambria Math" panose="02040503050406030204" pitchFamily="18" charset="0"/>
                        </a:rPr>
                        <m:t>)</m:t>
                      </m:r>
                      <m:r>
                        <a:rPr lang="en-US" sz="2000" b="0" i="1" smtClean="0">
                          <a:solidFill>
                            <a:srgbClr val="003C71"/>
                          </a:solidFill>
                          <a:latin typeface="Cambria Math" panose="02040503050406030204" pitchFamily="18" charset="0"/>
                        </a:rPr>
                        <m:t>+ </m:t>
                      </m:r>
                      <m:sSub>
                        <m:sSubPr>
                          <m:ctrlPr>
                            <a:rPr lang="en-US" sz="2000" i="1" smtClean="0">
                              <a:solidFill>
                                <a:srgbClr val="003C71"/>
                              </a:solidFill>
                              <a:latin typeface="Cambria Math" panose="02040503050406030204" pitchFamily="18" charset="0"/>
                            </a:rPr>
                          </m:ctrlPr>
                        </m:sSubPr>
                        <m:e>
                          <m:r>
                            <a:rPr lang="en-US" sz="2000" i="1">
                              <a:solidFill>
                                <a:srgbClr val="003C71"/>
                              </a:solidFill>
                              <a:latin typeface="Cambria Math" panose="02040503050406030204" pitchFamily="18" charset="0"/>
                              <a:ea typeface="Cambria Math" panose="02040503050406030204" pitchFamily="18" charset="0"/>
                            </a:rPr>
                            <m:t>𝜆</m:t>
                          </m:r>
                        </m:e>
                        <m:sub>
                          <m:r>
                            <a:rPr lang="en-US" sz="2000" b="0" i="1" smtClean="0">
                              <a:solidFill>
                                <a:srgbClr val="003C71"/>
                              </a:solidFill>
                              <a:latin typeface="Cambria Math" panose="02040503050406030204" pitchFamily="18" charset="0"/>
                            </a:rPr>
                            <m:t>𝑟</m:t>
                          </m:r>
                        </m:sub>
                      </m:sSub>
                      <m:sSubSup>
                        <m:sSubSupPr>
                          <m:ctrlPr>
                            <a:rPr lang="en-US" sz="2000" i="1" smtClean="0">
                              <a:solidFill>
                                <a:srgbClr val="003C71"/>
                              </a:solidFill>
                              <a:latin typeface="Cambria Math" panose="02040503050406030204" pitchFamily="18" charset="0"/>
                            </a:rPr>
                          </m:ctrlPr>
                        </m:sSubSupPr>
                        <m:e>
                          <m:d>
                            <m:dPr>
                              <m:begChr m:val="‖"/>
                              <m:endChr m:val="‖"/>
                              <m:ctrlPr>
                                <a:rPr lang="en-US" sz="2000" i="1" smtClean="0">
                                  <a:solidFill>
                                    <a:srgbClr val="003C71"/>
                                  </a:solidFill>
                                  <a:latin typeface="Cambria Math" panose="02040503050406030204" pitchFamily="18" charset="0"/>
                                </a:rPr>
                              </m:ctrlPr>
                            </m:dPr>
                            <m:e>
                              <m:r>
                                <a:rPr lang="en-US" sz="2000" b="0" i="1" smtClean="0">
                                  <a:solidFill>
                                    <a:srgbClr val="003C71"/>
                                  </a:solidFill>
                                  <a:latin typeface="Cambria Math" panose="02040503050406030204" pitchFamily="18" charset="0"/>
                                </a:rPr>
                                <m:t>𝑊</m:t>
                              </m:r>
                            </m:e>
                          </m:d>
                        </m:e>
                        <m:sub>
                          <m:r>
                            <a:rPr lang="en-US" sz="2000" b="0" i="1" smtClean="0">
                              <a:solidFill>
                                <a:srgbClr val="003C71"/>
                              </a:solidFill>
                              <a:latin typeface="Cambria Math" panose="02040503050406030204" pitchFamily="18" charset="0"/>
                            </a:rPr>
                            <m:t>2</m:t>
                          </m:r>
                        </m:sub>
                        <m:sup>
                          <m:r>
                            <a:rPr lang="en-US" sz="2000" b="0" i="1" smtClean="0">
                              <a:solidFill>
                                <a:srgbClr val="003C71"/>
                              </a:solidFill>
                              <a:latin typeface="Cambria Math" panose="02040503050406030204" pitchFamily="18" charset="0"/>
                            </a:rPr>
                            <m:t>2</m:t>
                          </m:r>
                        </m:sup>
                      </m:sSubSup>
                      <m:r>
                        <a:rPr lang="en-US" sz="2000" b="0" i="1" smtClean="0">
                          <a:solidFill>
                            <a:srgbClr val="003C71"/>
                          </a:solidFill>
                          <a:latin typeface="Cambria Math" panose="02040503050406030204" pitchFamily="18" charset="0"/>
                        </a:rPr>
                        <m:t>+ </m:t>
                      </m:r>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𝜆</m:t>
                          </m:r>
                        </m:e>
                        <m:sub>
                          <m:r>
                            <a:rPr lang="en-US" sz="2000" b="0" i="1" smtClean="0">
                              <a:solidFill>
                                <a:srgbClr val="C00000"/>
                              </a:solidFill>
                              <a:latin typeface="Cambria Math" panose="02040503050406030204" pitchFamily="18" charset="0"/>
                            </a:rPr>
                            <m:t>𝑔𝑠</m:t>
                          </m:r>
                        </m:sub>
                      </m:sSub>
                      <m:nary>
                        <m:naryPr>
                          <m:chr m:val="∑"/>
                          <m:ctrlPr>
                            <a:rPr lang="en-US" sz="2000" i="1" smtClean="0">
                              <a:solidFill>
                                <a:srgbClr val="C00000"/>
                              </a:solidFill>
                              <a:latin typeface="Cambria Math" panose="02040503050406030204" pitchFamily="18" charset="0"/>
                            </a:rPr>
                          </m:ctrlPr>
                        </m:naryPr>
                        <m:sub>
                          <m:r>
                            <m:rPr>
                              <m:brk m:alnAt="23"/>
                            </m:rPr>
                            <a:rPr lang="en-US" sz="2000" b="0" i="1" smtClean="0">
                              <a:solidFill>
                                <a:srgbClr val="C00000"/>
                              </a:solidFill>
                              <a:latin typeface="Cambria Math" panose="02040503050406030204" pitchFamily="18" charset="0"/>
                            </a:rPr>
                            <m:t>𝑙</m:t>
                          </m:r>
                          <m:r>
                            <a:rPr lang="en-US" sz="2000" b="0" i="1" smtClean="0">
                              <a:solidFill>
                                <a:srgbClr val="C00000"/>
                              </a:solidFill>
                              <a:latin typeface="Cambria Math" panose="02040503050406030204" pitchFamily="18" charset="0"/>
                            </a:rPr>
                            <m:t>=1</m:t>
                          </m:r>
                        </m:sub>
                        <m:sup>
                          <m:r>
                            <a:rPr lang="en-US" sz="2000" b="0" i="1" smtClean="0">
                              <a:solidFill>
                                <a:srgbClr val="C00000"/>
                              </a:solidFill>
                              <a:latin typeface="Cambria Math" panose="02040503050406030204" pitchFamily="18" charset="0"/>
                            </a:rPr>
                            <m:t>𝐿</m:t>
                          </m:r>
                        </m:sup>
                        <m:e>
                          <m:sSup>
                            <m:sSupPr>
                              <m:ctrlPr>
                                <a:rPr lang="en-US" sz="2000" i="1" smtClean="0">
                                  <a:solidFill>
                                    <a:srgbClr val="C00000"/>
                                  </a:solidFill>
                                  <a:latin typeface="Cambria Math" panose="02040503050406030204" pitchFamily="18" charset="0"/>
                                </a:rPr>
                              </m:ctrlPr>
                            </m:sSupPr>
                            <m:e>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𝑙𝑜𝑠𝑠</m:t>
                                  </m:r>
                                </m:e>
                                <m:sub>
                                  <m:r>
                                    <a:rPr lang="en-US" sz="2000" b="0" i="1" smtClean="0">
                                      <a:solidFill>
                                        <a:srgbClr val="C00000"/>
                                      </a:solidFill>
                                      <a:latin typeface="Cambria Math" panose="02040503050406030204" pitchFamily="18" charset="0"/>
                                    </a:rPr>
                                    <m:t>𝑔𝑠</m:t>
                                  </m:r>
                                </m:sub>
                              </m:sSub>
                              <m:r>
                                <a:rPr lang="en-US" sz="2000" b="0" i="1" smtClean="0">
                                  <a:solidFill>
                                    <a:srgbClr val="C00000"/>
                                  </a:solidFill>
                                  <a:latin typeface="Cambria Math" panose="02040503050406030204" pitchFamily="18" charset="0"/>
                                </a:rPr>
                                <m:t>𝐺</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𝑤</m:t>
                              </m:r>
                            </m:e>
                            <m:sup>
                              <m:r>
                                <a:rPr lang="en-US" sz="2000" b="0" i="1" smtClean="0">
                                  <a:solidFill>
                                    <a:srgbClr val="C00000"/>
                                  </a:solidFill>
                                  <a:latin typeface="Cambria Math" panose="02040503050406030204" pitchFamily="18" charset="0"/>
                                </a:rPr>
                                <m:t>𝑙</m:t>
                              </m:r>
                            </m:sup>
                          </m:sSup>
                          <m:r>
                            <a:rPr lang="en-US" sz="2000" b="0" i="1" smtClean="0">
                              <a:solidFill>
                                <a:srgbClr val="C00000"/>
                              </a:solidFill>
                              <a:latin typeface="Cambria Math" panose="02040503050406030204" pitchFamily="18" charset="0"/>
                            </a:rPr>
                            <m:t>)</m:t>
                          </m:r>
                        </m:e>
                      </m:nary>
                    </m:oMath>
                  </m:oMathPara>
                </a14:m>
                <a:endParaRPr lang="en-US" sz="2000" dirty="0">
                  <a:solidFill>
                    <a:srgbClr val="003C71"/>
                  </a:solidFill>
                </a:endParaRPr>
              </a:p>
            </p:txBody>
          </p:sp>
        </mc:Choice>
        <mc:Fallback xmlns="">
          <p:sp>
            <p:nvSpPr>
              <p:cNvPr id="2" name="TextBox 1">
                <a:extLst>
                  <a:ext uri="{FF2B5EF4-FFF2-40B4-BE49-F238E27FC236}">
                    <a16:creationId xmlns:a16="http://schemas.microsoft.com/office/drawing/2014/main" id="{DB7DD771-0171-A547-8EE3-08299A3F8205}"/>
                  </a:ext>
                </a:extLst>
              </p:cNvPr>
              <p:cNvSpPr txBox="1">
                <a:spLocks noRot="1" noChangeAspect="1" noMove="1" noResize="1" noEditPoints="1" noAdjustHandles="1" noChangeArrowheads="1" noChangeShapeType="1" noTextEdit="1"/>
              </p:cNvSpPr>
              <p:nvPr/>
            </p:nvSpPr>
            <p:spPr>
              <a:xfrm>
                <a:off x="505000" y="2248755"/>
                <a:ext cx="8130826" cy="865493"/>
              </a:xfrm>
              <a:prstGeom prst="rect">
                <a:avLst/>
              </a:prstGeom>
              <a:blipFill>
                <a:blip r:embed="rId3"/>
                <a:stretch>
                  <a:fillRect l="-468" t="-113043" r="-624" b="-17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5AAF85-0A74-1141-B835-D535C1316671}"/>
                  </a:ext>
                </a:extLst>
              </p:cNvPr>
              <p:cNvSpPr/>
              <p:nvPr/>
            </p:nvSpPr>
            <p:spPr>
              <a:xfrm>
                <a:off x="3198319" y="3140045"/>
                <a:ext cx="2325059" cy="9044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panose="02040503050406030204" pitchFamily="18" charset="0"/>
                            </a:rPr>
                          </m:ctrlPr>
                        </m:sSubPr>
                        <m:e>
                          <m:r>
                            <a:rPr lang="en-US" i="1">
                              <a:solidFill>
                                <a:srgbClr val="003C71"/>
                              </a:solidFill>
                              <a:latin typeface="Cambria Math" panose="02040503050406030204" pitchFamily="18" charset="0"/>
                            </a:rPr>
                            <m:t>𝑙𝑜𝑠𝑠</m:t>
                          </m:r>
                        </m:e>
                        <m:sub>
                          <m:r>
                            <a:rPr lang="en-US" i="1">
                              <a:solidFill>
                                <a:srgbClr val="003C71"/>
                              </a:solidFill>
                              <a:latin typeface="Cambria Math" panose="02040503050406030204" pitchFamily="18" charset="0"/>
                            </a:rPr>
                            <m:t>𝑔𝑠</m:t>
                          </m:r>
                        </m:sub>
                      </m:sSub>
                      <m:r>
                        <a:rPr lang="en-US" b="0" i="1" smtClean="0">
                          <a:solidFill>
                            <a:srgbClr val="003C71"/>
                          </a:solidFill>
                          <a:latin typeface="Cambria Math" panose="02040503050406030204" pitchFamily="18" charset="0"/>
                        </a:rPr>
                        <m:t>=</m:t>
                      </m:r>
                      <m:nary>
                        <m:naryPr>
                          <m:chr m:val="∑"/>
                          <m:ctrlPr>
                            <a:rPr lang="en-US" i="1">
                              <a:solidFill>
                                <a:srgbClr val="003C71"/>
                              </a:solidFill>
                              <a:latin typeface="Cambria Math" panose="02040503050406030204" pitchFamily="18" charset="0"/>
                            </a:rPr>
                          </m:ctrlPr>
                        </m:naryPr>
                        <m:sub>
                          <m:r>
                            <a:rPr lang="en-US" b="0" i="1" smtClean="0">
                              <a:solidFill>
                                <a:srgbClr val="003C71"/>
                              </a:solidFill>
                              <a:latin typeface="Cambria Math" panose="02040503050406030204" pitchFamily="18" charset="0"/>
                            </a:rPr>
                            <m:t>𝑔</m:t>
                          </m:r>
                          <m:r>
                            <a:rPr lang="en-US" i="1">
                              <a:solidFill>
                                <a:srgbClr val="003C71"/>
                              </a:solidFill>
                              <a:latin typeface="Cambria Math" panose="02040503050406030204" pitchFamily="18" charset="0"/>
                            </a:rPr>
                            <m:t>=1</m:t>
                          </m:r>
                        </m:sub>
                        <m:sup>
                          <m:r>
                            <a:rPr lang="en-US" b="0" i="1" smtClean="0">
                              <a:solidFill>
                                <a:srgbClr val="003C71"/>
                              </a:solidFill>
                              <a:latin typeface="Cambria Math" panose="02040503050406030204" pitchFamily="18" charset="0"/>
                            </a:rPr>
                            <m:t>𝐺</m:t>
                          </m:r>
                        </m:sup>
                        <m:e>
                          <m:sSub>
                            <m:sSubPr>
                              <m:ctrlPr>
                                <a:rPr lang="en-US" i="1">
                                  <a:solidFill>
                                    <a:srgbClr val="003C71"/>
                                  </a:solidFill>
                                  <a:latin typeface="Cambria Math" panose="02040503050406030204" pitchFamily="18" charset="0"/>
                                </a:rPr>
                              </m:ctrlPr>
                            </m:sSubPr>
                            <m:e>
                              <m:d>
                                <m:dPr>
                                  <m:begChr m:val="‖"/>
                                  <m:endChr m:val="‖"/>
                                  <m:ctrlPr>
                                    <a:rPr lang="en-US" i="1">
                                      <a:solidFill>
                                        <a:srgbClr val="003C71"/>
                                      </a:solidFill>
                                      <a:latin typeface="Cambria Math" panose="02040503050406030204" pitchFamily="18" charset="0"/>
                                    </a:rPr>
                                  </m:ctrlPr>
                                </m:dPr>
                                <m:e>
                                  <m:sSup>
                                    <m:sSupPr>
                                      <m:ctrlPr>
                                        <a:rPr lang="en-US" i="1" smtClean="0">
                                          <a:solidFill>
                                            <a:srgbClr val="003C71"/>
                                          </a:solidFill>
                                          <a:latin typeface="Cambria Math" panose="02040503050406030204" pitchFamily="18" charset="0"/>
                                        </a:rPr>
                                      </m:ctrlPr>
                                    </m:sSupPr>
                                    <m:e>
                                      <m:r>
                                        <a:rPr lang="en-US" b="0" i="1" smtClean="0">
                                          <a:solidFill>
                                            <a:srgbClr val="003C71"/>
                                          </a:solidFill>
                                          <a:latin typeface="Cambria Math" panose="02040503050406030204" pitchFamily="18" charset="0"/>
                                        </a:rPr>
                                        <m:t>𝑤</m:t>
                                      </m:r>
                                    </m:e>
                                    <m:sup>
                                      <m:r>
                                        <a:rPr lang="en-US" b="0" i="1" smtClean="0">
                                          <a:solidFill>
                                            <a:srgbClr val="003C71"/>
                                          </a:solidFill>
                                          <a:latin typeface="Cambria Math" panose="02040503050406030204" pitchFamily="18" charset="0"/>
                                        </a:rPr>
                                        <m:t>(</m:t>
                                      </m:r>
                                      <m:r>
                                        <a:rPr lang="en-US" b="0" i="1" smtClean="0">
                                          <a:solidFill>
                                            <a:srgbClr val="003C71"/>
                                          </a:solidFill>
                                          <a:latin typeface="Cambria Math" panose="02040503050406030204" pitchFamily="18" charset="0"/>
                                        </a:rPr>
                                        <m:t>𝑔</m:t>
                                      </m:r>
                                      <m:r>
                                        <a:rPr lang="en-US" b="0" i="1" smtClean="0">
                                          <a:solidFill>
                                            <a:srgbClr val="003C71"/>
                                          </a:solidFill>
                                          <a:latin typeface="Cambria Math" panose="02040503050406030204" pitchFamily="18" charset="0"/>
                                        </a:rPr>
                                        <m:t>)</m:t>
                                      </m:r>
                                    </m:sup>
                                  </m:sSup>
                                </m:e>
                              </m:d>
                            </m:e>
                            <m:sub>
                              <m:r>
                                <a:rPr lang="en-US" b="0" i="1" smtClean="0">
                                  <a:solidFill>
                                    <a:srgbClr val="003C71"/>
                                  </a:solidFill>
                                  <a:latin typeface="Cambria Math" panose="02040503050406030204" pitchFamily="18" charset="0"/>
                                </a:rPr>
                                <m:t>2</m:t>
                              </m:r>
                            </m:sub>
                          </m:sSub>
                        </m:e>
                      </m:nary>
                    </m:oMath>
                  </m:oMathPara>
                </a14:m>
                <a:endParaRPr lang="en-US" dirty="0"/>
              </a:p>
            </p:txBody>
          </p:sp>
        </mc:Choice>
        <mc:Fallback xmlns="">
          <p:sp>
            <p:nvSpPr>
              <p:cNvPr id="5" name="Rectangle 4">
                <a:extLst>
                  <a:ext uri="{FF2B5EF4-FFF2-40B4-BE49-F238E27FC236}">
                    <a16:creationId xmlns:a16="http://schemas.microsoft.com/office/drawing/2014/main" id="{075AAF85-0A74-1141-B835-D535C1316671}"/>
                  </a:ext>
                </a:extLst>
              </p:cNvPr>
              <p:cNvSpPr>
                <a:spLocks noRot="1" noChangeAspect="1" noMove="1" noResize="1" noEditPoints="1" noAdjustHandles="1" noChangeArrowheads="1" noChangeShapeType="1" noTextEdit="1"/>
              </p:cNvSpPr>
              <p:nvPr/>
            </p:nvSpPr>
            <p:spPr>
              <a:xfrm>
                <a:off x="3198319" y="3140045"/>
                <a:ext cx="2325059" cy="904415"/>
              </a:xfrm>
              <a:prstGeom prst="rect">
                <a:avLst/>
              </a:prstGeom>
              <a:blipFill>
                <a:blip r:embed="rId4"/>
                <a:stretch>
                  <a:fillRect t="-90278" b="-141667"/>
                </a:stretch>
              </a:blipFill>
            </p:spPr>
            <p:txBody>
              <a:bodyPr/>
              <a:lstStyle/>
              <a:p>
                <a:r>
                  <a:rPr lang="en-US">
                    <a:noFill/>
                  </a:rPr>
                  <a:t> </a:t>
                </a:r>
              </a:p>
            </p:txBody>
          </p:sp>
        </mc:Fallback>
      </mc:AlternateContent>
      <p:sp>
        <p:nvSpPr>
          <p:cNvPr id="11" name="Content Placeholder 3">
            <a:extLst>
              <a:ext uri="{FF2B5EF4-FFF2-40B4-BE49-F238E27FC236}">
                <a16:creationId xmlns:a16="http://schemas.microsoft.com/office/drawing/2014/main" id="{153A4EE0-F3BB-1B41-9C5C-21F0D80F41E3}"/>
              </a:ext>
            </a:extLst>
          </p:cNvPr>
          <p:cNvSpPr txBox="1">
            <a:spLocks/>
          </p:cNvSpPr>
          <p:nvPr/>
        </p:nvSpPr>
        <p:spPr>
          <a:xfrm>
            <a:off x="608013" y="4159678"/>
            <a:ext cx="7261924" cy="621872"/>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Sometimes other objectives are used for regularization</a:t>
            </a:r>
          </a:p>
        </p:txBody>
      </p:sp>
      <p:sp>
        <p:nvSpPr>
          <p:cNvPr id="9" name="Rectangle 8">
            <a:extLst>
              <a:ext uri="{FF2B5EF4-FFF2-40B4-BE49-F238E27FC236}">
                <a16:creationId xmlns:a16="http://schemas.microsoft.com/office/drawing/2014/main" id="{E5471743-B679-2A44-BFF8-AA51D37CC2E7}"/>
              </a:ext>
            </a:extLst>
          </p:cNvPr>
          <p:cNvSpPr/>
          <p:nvPr/>
        </p:nvSpPr>
        <p:spPr>
          <a:xfrm>
            <a:off x="336610" y="743188"/>
            <a:ext cx="3542741" cy="3985706"/>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en-US" sz="1100" dirty="0" err="1">
                <a:solidFill>
                  <a:srgbClr val="117134"/>
                </a:solidFill>
              </a:rPr>
              <a:t>regularizers</a:t>
            </a:r>
            <a:r>
              <a:rPr lang="en-US" sz="1100" dirty="0">
                <a:solidFill>
                  <a:srgbClr val="117134"/>
                </a:solidFill>
              </a:rPr>
              <a:t>:</a:t>
            </a:r>
          </a:p>
          <a:p>
            <a:r>
              <a:rPr lang="en-US" sz="1100" dirty="0">
                <a:solidFill>
                  <a:srgbClr val="117134"/>
                </a:solidFill>
              </a:rPr>
              <a:t>  </a:t>
            </a:r>
            <a:r>
              <a:rPr lang="en-US" sz="1100" dirty="0" err="1">
                <a:solidFill>
                  <a:srgbClr val="117134"/>
                </a:solidFill>
              </a:rPr>
              <a:t>Channels_groups_regularizer</a:t>
            </a:r>
            <a:r>
              <a:rPr lang="en-US" sz="1100" dirty="0">
                <a:solidFill>
                  <a:srgbClr val="117134"/>
                </a:solidFill>
              </a:rPr>
              <a:t>:</a:t>
            </a:r>
          </a:p>
          <a:p>
            <a:r>
              <a:rPr lang="en-US" sz="1100" dirty="0">
                <a:solidFill>
                  <a:srgbClr val="117134"/>
                </a:solidFill>
              </a:rPr>
              <a:t>    class: </a:t>
            </a:r>
            <a:r>
              <a:rPr lang="en-US" sz="1100" dirty="0" err="1">
                <a:solidFill>
                  <a:schemeClr val="tx1">
                    <a:lumMod val="85000"/>
                    <a:lumOff val="15000"/>
                  </a:schemeClr>
                </a:solidFill>
              </a:rPr>
              <a:t>GroupLassoRegularizer</a:t>
            </a:r>
            <a:endParaRPr lang="en-US" sz="1100" dirty="0">
              <a:solidFill>
                <a:schemeClr val="tx1">
                  <a:lumMod val="85000"/>
                  <a:lumOff val="15000"/>
                </a:schemeClr>
              </a:solidFill>
            </a:endParaRPr>
          </a:p>
          <a:p>
            <a:r>
              <a:rPr lang="en-US" sz="1100" dirty="0">
                <a:solidFill>
                  <a:srgbClr val="117134"/>
                </a:solidFill>
              </a:rPr>
              <a:t>    </a:t>
            </a:r>
            <a:r>
              <a:rPr lang="en-US" sz="1100" dirty="0" err="1">
                <a:solidFill>
                  <a:srgbClr val="117134"/>
                </a:solidFill>
              </a:rPr>
              <a:t>reg_regims</a:t>
            </a:r>
            <a:r>
              <a:rPr lang="en-US" sz="1100" dirty="0">
                <a:solidFill>
                  <a:srgbClr val="117134"/>
                </a:solidFill>
              </a:rPr>
              <a:t>:</a:t>
            </a:r>
          </a:p>
          <a:p>
            <a:r>
              <a:rPr lang="en-US" sz="1100" dirty="0">
                <a:solidFill>
                  <a:schemeClr val="tx2">
                    <a:lumMod val="75000"/>
                  </a:schemeClr>
                </a:solidFill>
              </a:rPr>
              <a:t>      </a:t>
            </a:r>
            <a:r>
              <a:rPr lang="en-US" sz="1100" dirty="0">
                <a:solidFill>
                  <a:srgbClr val="117134"/>
                </a:solidFill>
              </a:rPr>
              <a:t>module.layer1.0.conv2.weight: </a:t>
            </a:r>
            <a:r>
              <a:rPr lang="en-US" sz="1100" dirty="0"/>
              <a:t>[0.0008, Channels]</a:t>
            </a:r>
          </a:p>
          <a:p>
            <a:r>
              <a:rPr lang="en-US" sz="1100" dirty="0"/>
              <a:t>      </a:t>
            </a:r>
            <a:r>
              <a:rPr lang="en-US" sz="1100" dirty="0">
                <a:solidFill>
                  <a:srgbClr val="117134"/>
                </a:solidFill>
              </a:rPr>
              <a:t>module.layer1.1.conv2.weight</a:t>
            </a:r>
            <a:r>
              <a:rPr lang="en-US" sz="1100" dirty="0"/>
              <a:t>: [0.0008, Channels]</a:t>
            </a:r>
          </a:p>
          <a:p>
            <a:r>
              <a:rPr lang="en-US" sz="1100" dirty="0"/>
              <a:t>      </a:t>
            </a:r>
            <a:r>
              <a:rPr lang="en-US" sz="1100" dirty="0">
                <a:solidFill>
                  <a:srgbClr val="117134"/>
                </a:solidFill>
              </a:rPr>
              <a:t>module.layer1.2.conv2.weight</a:t>
            </a:r>
            <a:r>
              <a:rPr lang="en-US" sz="1100" dirty="0"/>
              <a:t>: [0.0008, Channels]</a:t>
            </a:r>
          </a:p>
          <a:p>
            <a:r>
              <a:rPr lang="en-US" sz="1100" dirty="0"/>
              <a:t>      </a:t>
            </a:r>
            <a:r>
              <a:rPr lang="en-US" sz="1100" dirty="0">
                <a:solidFill>
                  <a:srgbClr val="117134"/>
                </a:solidFill>
              </a:rPr>
              <a:t>module.layer2.0.conv2.weight</a:t>
            </a:r>
            <a:r>
              <a:rPr lang="en-US" sz="1100" dirty="0"/>
              <a:t>: [0.0008, Channels]</a:t>
            </a:r>
          </a:p>
          <a:p>
            <a:r>
              <a:rPr lang="en-US" sz="1100" dirty="0"/>
              <a:t>      </a:t>
            </a:r>
            <a:r>
              <a:rPr lang="en-US" sz="1100" dirty="0">
                <a:solidFill>
                  <a:srgbClr val="117134"/>
                </a:solidFill>
              </a:rPr>
              <a:t>module.layer2.1.conv2.weight</a:t>
            </a:r>
            <a:r>
              <a:rPr lang="en-US" sz="1100" dirty="0"/>
              <a:t>: [0.0008, Channels]</a:t>
            </a:r>
          </a:p>
          <a:p>
            <a:r>
              <a:rPr lang="en-US" sz="1100" dirty="0"/>
              <a:t>      </a:t>
            </a:r>
            <a:r>
              <a:rPr lang="en-US" sz="1100" dirty="0">
                <a:solidFill>
                  <a:srgbClr val="117134"/>
                </a:solidFill>
              </a:rPr>
              <a:t>module.layer2.1.conv2.weight</a:t>
            </a:r>
            <a:r>
              <a:rPr lang="en-US" sz="1100" dirty="0"/>
              <a:t>: [0.0008, Channels]</a:t>
            </a:r>
          </a:p>
          <a:p>
            <a:r>
              <a:rPr lang="en-US" sz="1100" dirty="0"/>
              <a:t>      </a:t>
            </a:r>
            <a:r>
              <a:rPr lang="en-US" sz="1100" dirty="0">
                <a:solidFill>
                  <a:srgbClr val="117134"/>
                </a:solidFill>
              </a:rPr>
              <a:t>module.layer3.0.conv2.weight</a:t>
            </a:r>
            <a:r>
              <a:rPr lang="en-US" sz="1100" dirty="0"/>
              <a:t>: [0.0008, Channels]</a:t>
            </a:r>
          </a:p>
          <a:p>
            <a:r>
              <a:rPr lang="en-US" sz="1100" dirty="0"/>
              <a:t>      </a:t>
            </a:r>
            <a:r>
              <a:rPr lang="en-US" sz="1100" dirty="0">
                <a:solidFill>
                  <a:srgbClr val="117134"/>
                </a:solidFill>
              </a:rPr>
              <a:t>module.layer3.1.conv2.weight</a:t>
            </a:r>
            <a:r>
              <a:rPr lang="en-US" sz="1100" dirty="0"/>
              <a:t>: [0.0008, Channels]</a:t>
            </a:r>
          </a:p>
          <a:p>
            <a:r>
              <a:rPr lang="en-US" sz="1100" dirty="0"/>
              <a:t>      </a:t>
            </a:r>
            <a:r>
              <a:rPr lang="en-US" sz="1100" dirty="0">
                <a:solidFill>
                  <a:srgbClr val="117134"/>
                </a:solidFill>
              </a:rPr>
              <a:t>module.layer3.1.conv2.weight</a:t>
            </a:r>
            <a:r>
              <a:rPr lang="en-US" sz="1100" dirty="0"/>
              <a:t>: [0.0008, Channels]</a:t>
            </a:r>
          </a:p>
          <a:p>
            <a:r>
              <a:rPr lang="en-US" sz="1100" dirty="0"/>
              <a:t>    </a:t>
            </a:r>
            <a:r>
              <a:rPr lang="en-US" sz="1100" dirty="0" err="1">
                <a:solidFill>
                  <a:srgbClr val="117134"/>
                </a:solidFill>
              </a:rPr>
              <a:t>threshold_criteria</a:t>
            </a:r>
            <a:r>
              <a:rPr lang="en-US" sz="1100" dirty="0"/>
              <a:t>: </a:t>
            </a:r>
            <a:r>
              <a:rPr lang="en-US" sz="1100" dirty="0" err="1"/>
              <a:t>Mean_Abs</a:t>
            </a:r>
            <a:endParaRPr lang="en-US" sz="1100" dirty="0"/>
          </a:p>
          <a:p>
            <a:endParaRPr lang="en-US" sz="1100" dirty="0"/>
          </a:p>
          <a:p>
            <a:r>
              <a:rPr lang="en-US" sz="1100" dirty="0">
                <a:solidFill>
                  <a:srgbClr val="117134"/>
                </a:solidFill>
              </a:rPr>
              <a:t>policies:</a:t>
            </a:r>
          </a:p>
          <a:p>
            <a:r>
              <a:rPr lang="en-US" sz="1100" dirty="0">
                <a:solidFill>
                  <a:srgbClr val="117134"/>
                </a:solidFill>
              </a:rPr>
              <a:t>  - </a:t>
            </a:r>
            <a:r>
              <a:rPr lang="en-US" sz="1100" dirty="0" err="1">
                <a:solidFill>
                  <a:srgbClr val="117134"/>
                </a:solidFill>
              </a:rPr>
              <a:t>regularizer</a:t>
            </a:r>
            <a:r>
              <a:rPr lang="en-US" sz="1100" dirty="0">
                <a:solidFill>
                  <a:srgbClr val="117134"/>
                </a:solidFill>
              </a:rPr>
              <a:t>:</a:t>
            </a:r>
          </a:p>
          <a:p>
            <a:r>
              <a:rPr lang="en-US" sz="1100" dirty="0">
                <a:solidFill>
                  <a:srgbClr val="117134"/>
                </a:solidFill>
              </a:rPr>
              <a:t>      </a:t>
            </a:r>
            <a:r>
              <a:rPr lang="en-US" sz="1100" dirty="0" err="1">
                <a:solidFill>
                  <a:srgbClr val="117134"/>
                </a:solidFill>
              </a:rPr>
              <a:t>instance_name</a:t>
            </a:r>
            <a:r>
              <a:rPr lang="en-US" sz="1100" dirty="0">
                <a:solidFill>
                  <a:srgbClr val="117134"/>
                </a:solidFill>
              </a:rPr>
              <a:t>:</a:t>
            </a:r>
            <a:r>
              <a:rPr lang="en-US" sz="1100" dirty="0"/>
              <a:t> </a:t>
            </a:r>
            <a:r>
              <a:rPr lang="en-US" sz="1100" dirty="0" err="1"/>
              <a:t>Channels_groups_regularizer</a:t>
            </a:r>
            <a:endParaRPr lang="en-US" sz="1100" dirty="0"/>
          </a:p>
          <a:p>
            <a:r>
              <a:rPr lang="en-US" sz="1100" dirty="0"/>
              <a:t>      </a:t>
            </a:r>
            <a:r>
              <a:rPr lang="en-US" sz="1100" dirty="0" err="1">
                <a:solidFill>
                  <a:srgbClr val="117134"/>
                </a:solidFill>
              </a:rPr>
              <a:t>args</a:t>
            </a:r>
            <a:r>
              <a:rPr lang="en-US" sz="1100" dirty="0">
                <a:solidFill>
                  <a:srgbClr val="117134"/>
                </a:solidFill>
              </a:rPr>
              <a:t>:</a:t>
            </a:r>
          </a:p>
          <a:p>
            <a:r>
              <a:rPr lang="en-US" sz="1100" dirty="0">
                <a:solidFill>
                  <a:srgbClr val="117134"/>
                </a:solidFill>
              </a:rPr>
              <a:t>        </a:t>
            </a:r>
            <a:r>
              <a:rPr lang="en-US" sz="1100" dirty="0" err="1">
                <a:solidFill>
                  <a:srgbClr val="117134"/>
                </a:solidFill>
              </a:rPr>
              <a:t>keep_mask</a:t>
            </a:r>
            <a:r>
              <a:rPr lang="en-US" sz="1100" dirty="0">
                <a:solidFill>
                  <a:srgbClr val="117134"/>
                </a:solidFill>
              </a:rPr>
              <a:t>: </a:t>
            </a:r>
            <a:r>
              <a:rPr lang="en-US" sz="1100" dirty="0"/>
              <a:t>True</a:t>
            </a:r>
          </a:p>
          <a:p>
            <a:r>
              <a:rPr lang="en-US" sz="1100" dirty="0"/>
              <a:t>    </a:t>
            </a:r>
            <a:r>
              <a:rPr lang="en-US" sz="1100" dirty="0" err="1">
                <a:solidFill>
                  <a:srgbClr val="117134"/>
                </a:solidFill>
              </a:rPr>
              <a:t>starting_epoch</a:t>
            </a:r>
            <a:r>
              <a:rPr lang="en-US" sz="1100" dirty="0">
                <a:solidFill>
                  <a:srgbClr val="117134"/>
                </a:solidFill>
              </a:rPr>
              <a:t>: </a:t>
            </a:r>
            <a:r>
              <a:rPr lang="en-US" sz="1100" dirty="0"/>
              <a:t>0</a:t>
            </a:r>
          </a:p>
          <a:p>
            <a:r>
              <a:rPr lang="en-US" sz="1100" dirty="0"/>
              <a:t>    </a:t>
            </a:r>
            <a:r>
              <a:rPr lang="en-US" sz="1100" dirty="0" err="1">
                <a:solidFill>
                  <a:srgbClr val="117134"/>
                </a:solidFill>
              </a:rPr>
              <a:t>ending_epoch</a:t>
            </a:r>
            <a:r>
              <a:rPr lang="en-US" sz="1100" dirty="0"/>
              <a:t>: 180</a:t>
            </a:r>
          </a:p>
          <a:p>
            <a:r>
              <a:rPr lang="en-US" sz="1100" dirty="0"/>
              <a:t>    </a:t>
            </a:r>
            <a:r>
              <a:rPr lang="en-US" sz="1100" dirty="0">
                <a:solidFill>
                  <a:srgbClr val="117134"/>
                </a:solidFill>
              </a:rPr>
              <a:t>frequency</a:t>
            </a:r>
            <a:r>
              <a:rPr lang="en-US" sz="1100" dirty="0"/>
              <a:t>: 1</a:t>
            </a:r>
          </a:p>
        </p:txBody>
      </p:sp>
    </p:spTree>
    <p:extLst>
      <p:ext uri="{BB962C8B-B14F-4D97-AF65-F5344CB8AC3E}">
        <p14:creationId xmlns:p14="http://schemas.microsoft.com/office/powerpoint/2010/main" val="467118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84341" y="1241619"/>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Redesigning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272034" y="910266"/>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92D05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267859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Regularization</a:t>
            </a:r>
          </a:p>
          <a:p>
            <a:pPr marL="285750" indent="-285750">
              <a:buFont typeface="Wingdings" pitchFamily="2" charset="2"/>
              <a:buChar char="Ø"/>
            </a:pPr>
            <a:r>
              <a:rPr lang="en-US" sz="1800" b="1" dirty="0">
                <a:solidFill>
                  <a:srgbClr val="92D050"/>
                </a:solidFill>
                <a:latin typeface="+mn-lt"/>
                <a:ea typeface="+mn-ea"/>
                <a:cs typeface="Intel Clear" panose="020B0604020203020204" pitchFamily="34" charset="0"/>
              </a:rPr>
              <a:t>Low precision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Knowledge distillation</a:t>
            </a:r>
          </a:p>
        </p:txBody>
      </p:sp>
      <p:sp>
        <p:nvSpPr>
          <p:cNvPr id="17" name="Title 2">
            <a:extLst>
              <a:ext uri="{FF2B5EF4-FFF2-40B4-BE49-F238E27FC236}">
                <a16:creationId xmlns:a16="http://schemas.microsoft.com/office/drawing/2014/main" id="{CE46AEC6-EEDF-EB4E-81C8-EDD82930D03C}"/>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8" name="Title 2">
            <a:extLst>
              <a:ext uri="{FF2B5EF4-FFF2-40B4-BE49-F238E27FC236}">
                <a16:creationId xmlns:a16="http://schemas.microsoft.com/office/drawing/2014/main" id="{58B0F2A1-CFE9-904B-A5C9-8357A72D8D1E}"/>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122917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8FC86-5BCD-1645-9B04-363DF4B94A65}"/>
              </a:ext>
            </a:extLst>
          </p:cNvPr>
          <p:cNvSpPr>
            <a:spLocks noGrp="1"/>
          </p:cNvSpPr>
          <p:nvPr>
            <p:ph type="title"/>
          </p:nvPr>
        </p:nvSpPr>
        <p:spPr>
          <a:xfrm>
            <a:off x="455613" y="308848"/>
            <a:ext cx="8229600" cy="868680"/>
          </a:xfrm>
        </p:spPr>
        <p:txBody>
          <a:bodyPr vert="horz" lIns="0" tIns="0" rIns="0" bIns="0" rtlCol="0" anchor="t" anchorCtr="0">
            <a:noAutofit/>
          </a:bodyPr>
          <a:lstStyle/>
          <a:p>
            <a:r>
              <a:rPr lang="en-US" b="1" dirty="0"/>
              <a:t>Low Precision (Quantization)</a:t>
            </a:r>
          </a:p>
        </p:txBody>
      </p:sp>
      <p:sp>
        <p:nvSpPr>
          <p:cNvPr id="4" name="Content Placeholder 3">
            <a:extLst>
              <a:ext uri="{FF2B5EF4-FFF2-40B4-BE49-F238E27FC236}">
                <a16:creationId xmlns:a16="http://schemas.microsoft.com/office/drawing/2014/main" id="{3C62206E-31FC-4F43-80FE-71B765413C5D}"/>
              </a:ext>
            </a:extLst>
          </p:cNvPr>
          <p:cNvSpPr>
            <a:spLocks noGrp="1"/>
          </p:cNvSpPr>
          <p:nvPr>
            <p:ph sz="quarter" idx="13"/>
          </p:nvPr>
        </p:nvSpPr>
        <p:spPr>
          <a:xfrm>
            <a:off x="455613" y="854257"/>
            <a:ext cx="5052198" cy="3774894"/>
          </a:xfrm>
        </p:spPr>
        <p:txBody>
          <a:bodyPr>
            <a:normAutofit fontScale="92500" lnSpcReduction="10000"/>
          </a:bodyPr>
          <a:lstStyle/>
          <a:p>
            <a:pPr marL="285750" indent="-285750">
              <a:buFont typeface="Arial" panose="020B0604020202020204" pitchFamily="34" charset="0"/>
              <a:buChar char="•"/>
            </a:pPr>
            <a:r>
              <a:rPr lang="en-US" sz="1600" b="1" dirty="0"/>
              <a:t>What</a:t>
            </a:r>
            <a:r>
              <a:rPr lang="en-US" sz="1600" dirty="0"/>
              <a:t>:</a:t>
            </a:r>
          </a:p>
          <a:p>
            <a:pPr marL="511175" lvl="1" indent="-285750">
              <a:buFont typeface="Arial" panose="020B0604020202020204" pitchFamily="34" charset="0"/>
              <a:buChar char="•"/>
            </a:pPr>
            <a:r>
              <a:rPr lang="en-US" sz="1600" dirty="0"/>
              <a:t>Use lower-precision numerical formats to represent tensors</a:t>
            </a:r>
          </a:p>
          <a:p>
            <a:pPr marL="511175" lvl="1" indent="-285750">
              <a:buFont typeface="Arial" panose="020B0604020202020204" pitchFamily="34" charset="0"/>
              <a:buChar char="•"/>
            </a:pPr>
            <a:r>
              <a:rPr lang="en-US" sz="1600" dirty="0"/>
              <a:t>Replace FP32 operations (</a:t>
            </a:r>
            <a:r>
              <a:rPr lang="en-US" sz="1600" dirty="0" err="1"/>
              <a:t>convs</a:t>
            </a:r>
            <a:r>
              <a:rPr lang="en-US" sz="1600" dirty="0"/>
              <a:t>, </a:t>
            </a:r>
            <a:r>
              <a:rPr lang="en-US" sz="1600" dirty="0" err="1"/>
              <a:t>gemm</a:t>
            </a:r>
            <a:r>
              <a:rPr lang="en-US" sz="1600" dirty="0"/>
              <a:t>, activations, etc.) with low-precision operations (e.g. INT8)</a:t>
            </a:r>
            <a:endParaRPr lang="en-US" sz="1600" b="1" dirty="0"/>
          </a:p>
          <a:p>
            <a:pPr marL="285750" indent="-285750">
              <a:buFont typeface="Arial" panose="020B0604020202020204" pitchFamily="34" charset="0"/>
              <a:buChar char="•"/>
            </a:pPr>
            <a:r>
              <a:rPr lang="en-US" sz="1600" b="1" dirty="0"/>
              <a:t>Why</a:t>
            </a:r>
            <a:r>
              <a:rPr lang="en-US" sz="1600" dirty="0"/>
              <a:t>: Storage and work memory, throughput, power, speed; use on embedded devices w/o FP support</a:t>
            </a:r>
          </a:p>
          <a:p>
            <a:pPr marL="285750" indent="-285750">
              <a:buFont typeface="Arial" panose="020B0604020202020204" pitchFamily="34" charset="0"/>
              <a:buChar char="•"/>
            </a:pPr>
            <a:r>
              <a:rPr lang="en-US" sz="1600" b="1" dirty="0"/>
              <a:t>Where</a:t>
            </a:r>
            <a:r>
              <a:rPr lang="en-US" sz="1600" dirty="0"/>
              <a:t>: the HW or SW supports low-precision NN operations</a:t>
            </a:r>
          </a:p>
          <a:p>
            <a:pPr marL="285750" indent="-285750">
              <a:buFont typeface="Arial" panose="020B0604020202020204" pitchFamily="34" charset="0"/>
              <a:buChar char="•"/>
            </a:pPr>
            <a:r>
              <a:rPr lang="en-US" sz="1600" b="1" dirty="0"/>
              <a:t>How:</a:t>
            </a:r>
          </a:p>
          <a:p>
            <a:pPr marL="511175" lvl="1" indent="-285750">
              <a:buFont typeface="Arial" panose="020B0604020202020204" pitchFamily="34" charset="0"/>
              <a:buChar char="•"/>
            </a:pPr>
            <a:r>
              <a:rPr lang="en-US" sz="1600" b="1" dirty="0"/>
              <a:t>Quantize Tensor:</a:t>
            </a:r>
            <a:r>
              <a:rPr lang="en-US" sz="1600" dirty="0"/>
              <a:t> Clip </a:t>
            </a:r>
            <a:r>
              <a:rPr lang="en-US" sz="1600" dirty="0">
                <a:sym typeface="Wingdings" pitchFamily="2" charset="2"/>
              </a:rPr>
              <a:t> Scale  Discretize  Shift</a:t>
            </a:r>
            <a:endParaRPr lang="en-US" sz="1600" dirty="0"/>
          </a:p>
          <a:p>
            <a:pPr marL="511175" lvl="1" indent="-285750">
              <a:buFont typeface="Arial" panose="020B0604020202020204" pitchFamily="34" charset="0"/>
              <a:buChar char="•"/>
            </a:pPr>
            <a:r>
              <a:rPr lang="en-US" sz="1600" b="1" dirty="0"/>
              <a:t>Quantize Model:</a:t>
            </a:r>
            <a:r>
              <a:rPr lang="en-US" sz="1600" dirty="0"/>
              <a:t> Single-shot quantization / Iterative quantization / Quantization-aware training</a:t>
            </a:r>
          </a:p>
        </p:txBody>
      </p:sp>
      <p:sp>
        <p:nvSpPr>
          <p:cNvPr id="151" name="TextBox 150">
            <a:extLst>
              <a:ext uri="{FF2B5EF4-FFF2-40B4-BE49-F238E27FC236}">
                <a16:creationId xmlns:a16="http://schemas.microsoft.com/office/drawing/2014/main" id="{310EB3DA-8BEB-B24C-A611-13AC2E8C3428}"/>
              </a:ext>
            </a:extLst>
          </p:cNvPr>
          <p:cNvSpPr txBox="1"/>
          <p:nvPr/>
        </p:nvSpPr>
        <p:spPr>
          <a:xfrm>
            <a:off x="6205231" y="1951815"/>
            <a:ext cx="651933" cy="169277"/>
          </a:xfrm>
          <a:prstGeom prst="rect">
            <a:avLst/>
          </a:prstGeom>
          <a:noFill/>
        </p:spPr>
        <p:txBody>
          <a:bodyPr vert="horz" wrap="square" lIns="0" tIns="0" rIns="0" bIns="0" rtlCol="0">
            <a:spAutoFit/>
          </a:bodyPr>
          <a:lstStyle/>
          <a:p>
            <a:r>
              <a:rPr lang="en-US" sz="1100" dirty="0" err="1">
                <a:solidFill>
                  <a:srgbClr val="003C71"/>
                </a:solidFill>
              </a:rPr>
              <a:t>max</a:t>
            </a:r>
            <a:r>
              <a:rPr lang="en-US" sz="1100" baseline="-25000" dirty="0" err="1">
                <a:solidFill>
                  <a:srgbClr val="003C71"/>
                </a:solidFill>
              </a:rPr>
              <a:t>x</a:t>
            </a:r>
            <a:endParaRPr lang="en-US" sz="1100" baseline="-25000" dirty="0">
              <a:solidFill>
                <a:srgbClr val="003C71"/>
              </a:solidFill>
            </a:endParaRPr>
          </a:p>
        </p:txBody>
      </p:sp>
      <p:cxnSp>
        <p:nvCxnSpPr>
          <p:cNvPr id="152" name="Straight Connector 151">
            <a:extLst>
              <a:ext uri="{FF2B5EF4-FFF2-40B4-BE49-F238E27FC236}">
                <a16:creationId xmlns:a16="http://schemas.microsoft.com/office/drawing/2014/main" id="{360B8BE6-4EA5-074C-9C79-CC0FA7A92CED}"/>
              </a:ext>
            </a:extLst>
          </p:cNvPr>
          <p:cNvCxnSpPr/>
          <p:nvPr/>
        </p:nvCxnSpPr>
        <p:spPr>
          <a:xfrm>
            <a:off x="6628566" y="1103106"/>
            <a:ext cx="0" cy="326813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3" name="Left Brace 152">
            <a:extLst>
              <a:ext uri="{FF2B5EF4-FFF2-40B4-BE49-F238E27FC236}">
                <a16:creationId xmlns:a16="http://schemas.microsoft.com/office/drawing/2014/main" id="{CF638F48-BCD8-6347-A1BE-7CE7ABFAFB01}"/>
              </a:ext>
            </a:extLst>
          </p:cNvPr>
          <p:cNvSpPr/>
          <p:nvPr/>
        </p:nvSpPr>
        <p:spPr>
          <a:xfrm>
            <a:off x="5934298" y="1103106"/>
            <a:ext cx="347133" cy="3251200"/>
          </a:xfrm>
          <a:prstGeom prst="leftBrac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4" name="TextBox 153">
            <a:extLst>
              <a:ext uri="{FF2B5EF4-FFF2-40B4-BE49-F238E27FC236}">
                <a16:creationId xmlns:a16="http://schemas.microsoft.com/office/drawing/2014/main" id="{998DAAB0-01C8-E046-B5FC-F3B4AF4DD241}"/>
              </a:ext>
            </a:extLst>
          </p:cNvPr>
          <p:cNvSpPr txBox="1"/>
          <p:nvPr/>
        </p:nvSpPr>
        <p:spPr>
          <a:xfrm>
            <a:off x="5379734" y="2407502"/>
            <a:ext cx="651933" cy="507831"/>
          </a:xfrm>
          <a:prstGeom prst="rect">
            <a:avLst/>
          </a:prstGeom>
          <a:noFill/>
        </p:spPr>
        <p:txBody>
          <a:bodyPr vert="horz" wrap="square" lIns="0" tIns="0" rIns="0" bIns="0" rtlCol="0">
            <a:spAutoFit/>
          </a:bodyPr>
          <a:lstStyle/>
          <a:p>
            <a:r>
              <a:rPr lang="en-US" sz="1100" dirty="0"/>
              <a:t>± </a:t>
            </a:r>
            <a:r>
              <a:rPr lang="en-US" sz="1100" dirty="0">
                <a:solidFill>
                  <a:srgbClr val="003C71"/>
                </a:solidFill>
              </a:rPr>
              <a:t>3.4e38 dynamic range</a:t>
            </a:r>
          </a:p>
        </p:txBody>
      </p:sp>
      <p:sp>
        <p:nvSpPr>
          <p:cNvPr id="155" name="TextBox 154">
            <a:extLst>
              <a:ext uri="{FF2B5EF4-FFF2-40B4-BE49-F238E27FC236}">
                <a16:creationId xmlns:a16="http://schemas.microsoft.com/office/drawing/2014/main" id="{D8D96BB5-171A-9F44-AE67-9306F5C77752}"/>
              </a:ext>
            </a:extLst>
          </p:cNvPr>
          <p:cNvSpPr txBox="1"/>
          <p:nvPr/>
        </p:nvSpPr>
        <p:spPr>
          <a:xfrm>
            <a:off x="6302599" y="854257"/>
            <a:ext cx="651933" cy="169277"/>
          </a:xfrm>
          <a:prstGeom prst="rect">
            <a:avLst/>
          </a:prstGeom>
          <a:noFill/>
        </p:spPr>
        <p:txBody>
          <a:bodyPr vert="horz" wrap="square" lIns="0" tIns="0" rIns="0" bIns="0" rtlCol="0">
            <a:spAutoFit/>
          </a:bodyPr>
          <a:lstStyle/>
          <a:p>
            <a:pPr algn="ctr"/>
            <a:r>
              <a:rPr lang="en-US" sz="1100" b="1" dirty="0">
                <a:solidFill>
                  <a:srgbClr val="003C71"/>
                </a:solidFill>
              </a:rPr>
              <a:t>FP32 (</a:t>
            </a:r>
            <a:r>
              <a:rPr lang="en-US" sz="1100" b="1" dirty="0" err="1">
                <a:solidFill>
                  <a:srgbClr val="003C71"/>
                </a:solidFill>
              </a:rPr>
              <a:t>x</a:t>
            </a:r>
            <a:r>
              <a:rPr lang="en-US" sz="1100" b="1" baseline="-25000" dirty="0" err="1">
                <a:solidFill>
                  <a:srgbClr val="003C71"/>
                </a:solidFill>
              </a:rPr>
              <a:t>f</a:t>
            </a:r>
            <a:r>
              <a:rPr lang="en-US" sz="1100" b="1" dirty="0">
                <a:solidFill>
                  <a:srgbClr val="003C71"/>
                </a:solidFill>
              </a:rPr>
              <a:t>)</a:t>
            </a:r>
          </a:p>
        </p:txBody>
      </p:sp>
      <p:cxnSp>
        <p:nvCxnSpPr>
          <p:cNvPr id="156" name="Straight Connector 155">
            <a:extLst>
              <a:ext uri="{FF2B5EF4-FFF2-40B4-BE49-F238E27FC236}">
                <a16:creationId xmlns:a16="http://schemas.microsoft.com/office/drawing/2014/main" id="{23A09535-22BE-0940-9835-2A751C45B3C7}"/>
              </a:ext>
            </a:extLst>
          </p:cNvPr>
          <p:cNvCxnSpPr/>
          <p:nvPr/>
        </p:nvCxnSpPr>
        <p:spPr>
          <a:xfrm>
            <a:off x="7785115" y="1103106"/>
            <a:ext cx="0" cy="3268134"/>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57" name="Left Brace 156">
            <a:extLst>
              <a:ext uri="{FF2B5EF4-FFF2-40B4-BE49-F238E27FC236}">
                <a16:creationId xmlns:a16="http://schemas.microsoft.com/office/drawing/2014/main" id="{1FA8158B-E197-A142-A527-3791A05D211B}"/>
              </a:ext>
            </a:extLst>
          </p:cNvPr>
          <p:cNvSpPr/>
          <p:nvPr/>
        </p:nvSpPr>
        <p:spPr>
          <a:xfrm rot="10800000">
            <a:off x="8211603" y="1103106"/>
            <a:ext cx="347133" cy="3251200"/>
          </a:xfrm>
          <a:prstGeom prst="leftBrace">
            <a:avLst>
              <a:gd name="adj1" fmla="val 8333"/>
              <a:gd name="adj2" fmla="val 50781"/>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AB1D28BC-F77E-3C46-B4F7-7E88AAB5538F}"/>
              </a:ext>
            </a:extLst>
          </p:cNvPr>
          <p:cNvSpPr txBox="1"/>
          <p:nvPr/>
        </p:nvSpPr>
        <p:spPr>
          <a:xfrm>
            <a:off x="7459148" y="854257"/>
            <a:ext cx="651933" cy="169277"/>
          </a:xfrm>
          <a:prstGeom prst="rect">
            <a:avLst/>
          </a:prstGeom>
          <a:noFill/>
        </p:spPr>
        <p:txBody>
          <a:bodyPr vert="horz" wrap="square" lIns="0" tIns="0" rIns="0" bIns="0" rtlCol="0">
            <a:spAutoFit/>
          </a:bodyPr>
          <a:lstStyle/>
          <a:p>
            <a:pPr algn="ctr"/>
            <a:r>
              <a:rPr lang="en-US" sz="1100" b="1" dirty="0">
                <a:solidFill>
                  <a:srgbClr val="92D050"/>
                </a:solidFill>
              </a:rPr>
              <a:t>INT8 (</a:t>
            </a:r>
            <a:r>
              <a:rPr lang="en-US" sz="1100" b="1" dirty="0" err="1">
                <a:solidFill>
                  <a:srgbClr val="92D050"/>
                </a:solidFill>
              </a:rPr>
              <a:t>x</a:t>
            </a:r>
            <a:r>
              <a:rPr lang="en-US" sz="1100" b="1" baseline="-25000" dirty="0" err="1">
                <a:solidFill>
                  <a:srgbClr val="92D050"/>
                </a:solidFill>
              </a:rPr>
              <a:t>q</a:t>
            </a:r>
            <a:r>
              <a:rPr lang="en-US" sz="1100" b="1" dirty="0">
                <a:solidFill>
                  <a:srgbClr val="92D050"/>
                </a:solidFill>
              </a:rPr>
              <a:t>)</a:t>
            </a:r>
          </a:p>
        </p:txBody>
      </p:sp>
      <p:sp>
        <p:nvSpPr>
          <p:cNvPr id="159" name="Rounded Rectangle 158">
            <a:extLst>
              <a:ext uri="{FF2B5EF4-FFF2-40B4-BE49-F238E27FC236}">
                <a16:creationId xmlns:a16="http://schemas.microsoft.com/office/drawing/2014/main" id="{F9807CC2-50B0-9743-9733-30925CC04C9C}"/>
              </a:ext>
            </a:extLst>
          </p:cNvPr>
          <p:cNvSpPr/>
          <p:nvPr/>
        </p:nvSpPr>
        <p:spPr>
          <a:xfrm>
            <a:off x="6531198" y="2136040"/>
            <a:ext cx="194733" cy="1862667"/>
          </a:xfrm>
          <a:prstGeom prst="roundRect">
            <a:avLst/>
          </a:prstGeom>
          <a:solidFill>
            <a:schemeClr val="tx2">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11F87491-9B81-E54E-94D9-87849AC9E36E}"/>
              </a:ext>
            </a:extLst>
          </p:cNvPr>
          <p:cNvCxnSpPr>
            <a:cxnSpLocks/>
          </p:cNvCxnSpPr>
          <p:nvPr/>
        </p:nvCxnSpPr>
        <p:spPr>
          <a:xfrm flipH="1">
            <a:off x="6254446" y="2119106"/>
            <a:ext cx="374119" cy="0"/>
          </a:xfrm>
          <a:prstGeom prst="line">
            <a:avLst/>
          </a:prstGeom>
          <a:ln>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1D16A39-BF44-A24D-B580-097FEE542805}"/>
              </a:ext>
            </a:extLst>
          </p:cNvPr>
          <p:cNvCxnSpPr>
            <a:cxnSpLocks/>
          </p:cNvCxnSpPr>
          <p:nvPr/>
        </p:nvCxnSpPr>
        <p:spPr>
          <a:xfrm flipH="1">
            <a:off x="6245976" y="4010548"/>
            <a:ext cx="374119" cy="0"/>
          </a:xfrm>
          <a:prstGeom prst="line">
            <a:avLst/>
          </a:prstGeom>
          <a:ln>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C4C15BDA-BFF1-F649-996F-9D6F44ACADAA}"/>
              </a:ext>
            </a:extLst>
          </p:cNvPr>
          <p:cNvSpPr txBox="1"/>
          <p:nvPr/>
        </p:nvSpPr>
        <p:spPr>
          <a:xfrm>
            <a:off x="6237505" y="3987723"/>
            <a:ext cx="651933" cy="169277"/>
          </a:xfrm>
          <a:prstGeom prst="rect">
            <a:avLst/>
          </a:prstGeom>
          <a:noFill/>
        </p:spPr>
        <p:txBody>
          <a:bodyPr vert="horz" wrap="square" lIns="0" tIns="0" rIns="0" bIns="0" rtlCol="0">
            <a:spAutoFit/>
          </a:bodyPr>
          <a:lstStyle/>
          <a:p>
            <a:r>
              <a:rPr lang="en-US" sz="1100" dirty="0">
                <a:solidFill>
                  <a:srgbClr val="003C71"/>
                </a:solidFill>
              </a:rPr>
              <a:t>min</a:t>
            </a:r>
            <a:r>
              <a:rPr lang="en-US" sz="1100" baseline="-25000" dirty="0">
                <a:solidFill>
                  <a:srgbClr val="003C71"/>
                </a:solidFill>
              </a:rPr>
              <a:t>x</a:t>
            </a:r>
          </a:p>
        </p:txBody>
      </p:sp>
      <p:cxnSp>
        <p:nvCxnSpPr>
          <p:cNvPr id="163" name="Straight Connector 162">
            <a:extLst>
              <a:ext uri="{FF2B5EF4-FFF2-40B4-BE49-F238E27FC236}">
                <a16:creationId xmlns:a16="http://schemas.microsoft.com/office/drawing/2014/main" id="{FA95D8C2-AFFE-9944-AFA1-B71C28FB9EA3}"/>
              </a:ext>
            </a:extLst>
          </p:cNvPr>
          <p:cNvCxnSpPr>
            <a:cxnSpLocks/>
            <a:stCxn id="159" idx="0"/>
          </p:cNvCxnSpPr>
          <p:nvPr/>
        </p:nvCxnSpPr>
        <p:spPr>
          <a:xfrm flipV="1">
            <a:off x="6628565" y="1113989"/>
            <a:ext cx="1153741" cy="102205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B3BA8A37-5F87-7B4D-8457-A360444FF457}"/>
              </a:ext>
            </a:extLst>
          </p:cNvPr>
          <p:cNvCxnSpPr>
            <a:cxnSpLocks/>
          </p:cNvCxnSpPr>
          <p:nvPr/>
        </p:nvCxnSpPr>
        <p:spPr>
          <a:xfrm>
            <a:off x="6642111" y="3998707"/>
            <a:ext cx="1140195" cy="36212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65" name="Oval 164">
            <a:extLst>
              <a:ext uri="{FF2B5EF4-FFF2-40B4-BE49-F238E27FC236}">
                <a16:creationId xmlns:a16="http://schemas.microsoft.com/office/drawing/2014/main" id="{89E37978-4DD6-4C48-BF3B-87B95E0FF48F}"/>
              </a:ext>
            </a:extLst>
          </p:cNvPr>
          <p:cNvSpPr/>
          <p:nvPr/>
        </p:nvSpPr>
        <p:spPr>
          <a:xfrm>
            <a:off x="6604189" y="2674314"/>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AF99319-4C6F-5C49-88F2-BAC71D4643A6}"/>
              </a:ext>
            </a:extLst>
          </p:cNvPr>
          <p:cNvSpPr/>
          <p:nvPr/>
        </p:nvSpPr>
        <p:spPr>
          <a:xfrm>
            <a:off x="6602450" y="2902999"/>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EEC082DF-07DC-D140-9A22-F8F522757865}"/>
              </a:ext>
            </a:extLst>
          </p:cNvPr>
          <p:cNvSpPr/>
          <p:nvPr/>
        </p:nvSpPr>
        <p:spPr>
          <a:xfrm>
            <a:off x="6605702" y="3037085"/>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606362-9C98-4C4D-ABAD-F3298A382C77}"/>
              </a:ext>
            </a:extLst>
          </p:cNvPr>
          <p:cNvSpPr/>
          <p:nvPr/>
        </p:nvSpPr>
        <p:spPr>
          <a:xfrm>
            <a:off x="6605702" y="3123931"/>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A78D6D99-FA85-3A49-90C4-D44DAF59C966}"/>
              </a:ext>
            </a:extLst>
          </p:cNvPr>
          <p:cNvSpPr/>
          <p:nvPr/>
        </p:nvSpPr>
        <p:spPr>
          <a:xfrm>
            <a:off x="6605703" y="3233507"/>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D9E381A-616F-A546-A913-6D6432FC673A}"/>
              </a:ext>
            </a:extLst>
          </p:cNvPr>
          <p:cNvSpPr/>
          <p:nvPr/>
        </p:nvSpPr>
        <p:spPr>
          <a:xfrm>
            <a:off x="6604136" y="3350007"/>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523E31B-0E8D-9246-A963-A9D069B67AE5}"/>
              </a:ext>
            </a:extLst>
          </p:cNvPr>
          <p:cNvSpPr/>
          <p:nvPr/>
        </p:nvSpPr>
        <p:spPr>
          <a:xfrm>
            <a:off x="6605704" y="3578692"/>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5EDCFC0-D84E-1149-B175-2734949ADC32}"/>
              </a:ext>
            </a:extLst>
          </p:cNvPr>
          <p:cNvSpPr/>
          <p:nvPr/>
        </p:nvSpPr>
        <p:spPr>
          <a:xfrm>
            <a:off x="6608850" y="3841272"/>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7ACAA51-9308-FB40-AD0A-0CC4D74E3C1D}"/>
              </a:ext>
            </a:extLst>
          </p:cNvPr>
          <p:cNvSpPr/>
          <p:nvPr/>
        </p:nvSpPr>
        <p:spPr>
          <a:xfrm>
            <a:off x="6605702" y="2501722"/>
            <a:ext cx="45719" cy="4834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4" name="Rectangle 173">
                <a:extLst>
                  <a:ext uri="{FF2B5EF4-FFF2-40B4-BE49-F238E27FC236}">
                    <a16:creationId xmlns:a16="http://schemas.microsoft.com/office/drawing/2014/main" id="{AF1B2324-066E-3B4C-9E8A-A02BD9A5C18D}"/>
                  </a:ext>
                </a:extLst>
              </p:cNvPr>
              <p:cNvSpPr/>
              <p:nvPr/>
            </p:nvSpPr>
            <p:spPr>
              <a:xfrm>
                <a:off x="5490646" y="220426"/>
                <a:ext cx="3389389" cy="396199"/>
              </a:xfrm>
              <a:prstGeom prst="rect">
                <a:avLst/>
              </a:prstGeom>
            </p:spPr>
            <p:txBody>
              <a:bodyPr wrap="non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𝑞</m:t>
                        </m:r>
                      </m:sub>
                    </m:sSub>
                    <m:r>
                      <a:rPr lang="en-US" sz="1200" i="0">
                        <a:latin typeface="Cambria Math" panose="02040503050406030204" pitchFamily="18" charset="0"/>
                      </a:rPr>
                      <m:t>=</m:t>
                    </m:r>
                    <m:r>
                      <m:rPr>
                        <m:sty m:val="p"/>
                      </m:rPr>
                      <a:rPr lang="en-US" sz="1200" b="0" i="0" smtClean="0">
                        <a:latin typeface="Cambria Math" panose="02040503050406030204" pitchFamily="18" charset="0"/>
                      </a:rPr>
                      <m:t>round</m:t>
                    </m:r>
                    <m:d>
                      <m:dPr>
                        <m:begChr m:val="["/>
                        <m:endChr m:val="]"/>
                        <m:ctrlPr>
                          <a:rPr lang="en-US" sz="1200" b="0" i="1" smtClean="0">
                            <a:latin typeface="Cambria Math" panose="02040503050406030204" pitchFamily="18" charset="0"/>
                          </a:rPr>
                        </m:ctrlPr>
                      </m:d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𝑓</m:t>
                                    </m:r>
                                  </m:sub>
                                </m:sSub>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𝑚𝑖𝑛</m:t>
                                    </m:r>
                                  </m:e>
                                  <m:sub>
                                    <m:r>
                                      <a:rPr lang="en-US" sz="1200" i="1">
                                        <a:latin typeface="Cambria Math" panose="02040503050406030204" pitchFamily="18" charset="0"/>
                                      </a:rPr>
                                      <m:t>𝑥</m:t>
                                    </m:r>
                                  </m:sub>
                                </m:sSub>
                              </m:num>
                              <m:den>
                                <m:sSub>
                                  <m:sSubPr>
                                    <m:ctrlPr>
                                      <a:rPr lang="en-US" sz="1200" i="1">
                                        <a:latin typeface="Cambria Math" panose="02040503050406030204" pitchFamily="18" charset="0"/>
                                      </a:rPr>
                                    </m:ctrlPr>
                                  </m:sSubPr>
                                  <m:e>
                                    <m:r>
                                      <a:rPr lang="en-US" sz="1200" i="1">
                                        <a:latin typeface="Cambria Math" panose="02040503050406030204" pitchFamily="18" charset="0"/>
                                      </a:rPr>
                                      <m:t>𝑚𝑎𝑥</m:t>
                                    </m:r>
                                  </m:e>
                                  <m:sub>
                                    <m:r>
                                      <a:rPr lang="en-US" sz="1200" i="1">
                                        <a:latin typeface="Cambria Math" panose="02040503050406030204" pitchFamily="18" charset="0"/>
                                      </a:rPr>
                                      <m:t>𝑥</m:t>
                                    </m:r>
                                  </m:sub>
                                </m:sSub>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𝑚𝑖𝑛</m:t>
                                    </m:r>
                                  </m:e>
                                  <m:sub>
                                    <m:r>
                                      <a:rPr lang="en-US" sz="1200" i="1">
                                        <a:latin typeface="Cambria Math" panose="02040503050406030204" pitchFamily="18" charset="0"/>
                                      </a:rPr>
                                      <m:t>𝑥</m:t>
                                    </m:r>
                                  </m:sub>
                                </m:sSub>
                              </m:den>
                            </m:f>
                          </m:e>
                        </m:d>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𝑚𝑎𝑥</m:t>
                                </m:r>
                              </m:sub>
                            </m:sSub>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𝑚𝑖𝑛</m:t>
                                </m:r>
                              </m:sub>
                            </m:sSub>
                          </m:e>
                        </m:d>
                      </m:e>
                    </m:d>
                  </m:oMath>
                </a14:m>
                <a:r>
                  <a:rPr lang="en-US" sz="1200" dirty="0"/>
                  <a:t> </a:t>
                </a:r>
                <a14:m>
                  <m:oMath xmlns:m="http://schemas.openxmlformats.org/officeDocument/2006/math">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𝑚𝑖𝑛</m:t>
                        </m:r>
                      </m:sub>
                    </m:sSub>
                  </m:oMath>
                </a14:m>
                <a:endParaRPr lang="en-US" sz="1200" dirty="0"/>
              </a:p>
            </p:txBody>
          </p:sp>
        </mc:Choice>
        <mc:Fallback xmlns="">
          <p:sp>
            <p:nvSpPr>
              <p:cNvPr id="174" name="Rectangle 173">
                <a:extLst>
                  <a:ext uri="{FF2B5EF4-FFF2-40B4-BE49-F238E27FC236}">
                    <a16:creationId xmlns:a16="http://schemas.microsoft.com/office/drawing/2014/main" id="{AF1B2324-066E-3B4C-9E8A-A02BD9A5C18D}"/>
                  </a:ext>
                </a:extLst>
              </p:cNvPr>
              <p:cNvSpPr>
                <a:spLocks noRot="1" noChangeAspect="1" noMove="1" noResize="1" noEditPoints="1" noAdjustHandles="1" noChangeArrowheads="1" noChangeShapeType="1" noTextEdit="1"/>
              </p:cNvSpPr>
              <p:nvPr/>
            </p:nvSpPr>
            <p:spPr>
              <a:xfrm>
                <a:off x="5490646" y="220426"/>
                <a:ext cx="3389389" cy="396199"/>
              </a:xfrm>
              <a:prstGeom prst="rect">
                <a:avLst/>
              </a:prstGeom>
              <a:blipFill>
                <a:blip r:embed="rId3"/>
                <a:stretch>
                  <a:fillRect/>
                </a:stretch>
              </a:blipFill>
            </p:spPr>
            <p:txBody>
              <a:bodyPr/>
              <a:lstStyle/>
              <a:p>
                <a:r>
                  <a:rPr lang="en-US">
                    <a:noFill/>
                  </a:rPr>
                  <a:t> </a:t>
                </a:r>
              </a:p>
            </p:txBody>
          </p:sp>
        </mc:Fallback>
      </mc:AlternateContent>
      <p:cxnSp>
        <p:nvCxnSpPr>
          <p:cNvPr id="175" name="Straight Connector 174">
            <a:extLst>
              <a:ext uri="{FF2B5EF4-FFF2-40B4-BE49-F238E27FC236}">
                <a16:creationId xmlns:a16="http://schemas.microsoft.com/office/drawing/2014/main" id="{509C11B0-1272-1549-92E3-B299E9C3EAA5}"/>
              </a:ext>
            </a:extLst>
          </p:cNvPr>
          <p:cNvCxnSpPr>
            <a:cxnSpLocks/>
          </p:cNvCxnSpPr>
          <p:nvPr/>
        </p:nvCxnSpPr>
        <p:spPr>
          <a:xfrm flipH="1">
            <a:off x="7785114" y="1105716"/>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A53F26D9-1830-3244-8976-6DA68DF39039}"/>
              </a:ext>
            </a:extLst>
          </p:cNvPr>
          <p:cNvCxnSpPr>
            <a:cxnSpLocks/>
          </p:cNvCxnSpPr>
          <p:nvPr/>
        </p:nvCxnSpPr>
        <p:spPr>
          <a:xfrm flipH="1">
            <a:off x="7786260" y="117905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95736462-602F-6C40-947C-A7735134EA31}"/>
              </a:ext>
            </a:extLst>
          </p:cNvPr>
          <p:cNvCxnSpPr>
            <a:cxnSpLocks/>
          </p:cNvCxnSpPr>
          <p:nvPr/>
        </p:nvCxnSpPr>
        <p:spPr>
          <a:xfrm flipH="1">
            <a:off x="7785114" y="125582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E993679-764C-1041-8572-90B20135527A}"/>
              </a:ext>
            </a:extLst>
          </p:cNvPr>
          <p:cNvCxnSpPr>
            <a:cxnSpLocks/>
          </p:cNvCxnSpPr>
          <p:nvPr/>
        </p:nvCxnSpPr>
        <p:spPr>
          <a:xfrm flipH="1">
            <a:off x="7785114" y="133374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9C5A422F-F738-C248-91FD-C20B0F5508D7}"/>
              </a:ext>
            </a:extLst>
          </p:cNvPr>
          <p:cNvCxnSpPr>
            <a:cxnSpLocks/>
          </p:cNvCxnSpPr>
          <p:nvPr/>
        </p:nvCxnSpPr>
        <p:spPr>
          <a:xfrm flipH="1">
            <a:off x="7786260" y="1407077"/>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919CF2A8-BD8F-6042-BCEA-730B97353F28}"/>
              </a:ext>
            </a:extLst>
          </p:cNvPr>
          <p:cNvCxnSpPr>
            <a:cxnSpLocks/>
          </p:cNvCxnSpPr>
          <p:nvPr/>
        </p:nvCxnSpPr>
        <p:spPr>
          <a:xfrm flipH="1">
            <a:off x="7785114" y="148385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A216F310-2EDE-2542-B203-5EBCF913B007}"/>
              </a:ext>
            </a:extLst>
          </p:cNvPr>
          <p:cNvCxnSpPr>
            <a:cxnSpLocks/>
          </p:cNvCxnSpPr>
          <p:nvPr/>
        </p:nvCxnSpPr>
        <p:spPr>
          <a:xfrm flipH="1">
            <a:off x="7785114" y="3982696"/>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BAD00431-6F8D-EF48-A102-E73970BECA4F}"/>
              </a:ext>
            </a:extLst>
          </p:cNvPr>
          <p:cNvCxnSpPr>
            <a:cxnSpLocks/>
          </p:cNvCxnSpPr>
          <p:nvPr/>
        </p:nvCxnSpPr>
        <p:spPr>
          <a:xfrm flipH="1">
            <a:off x="7786260" y="405603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039C631B-EE23-8F43-B24C-DAAA6040E22F}"/>
              </a:ext>
            </a:extLst>
          </p:cNvPr>
          <p:cNvCxnSpPr>
            <a:cxnSpLocks/>
          </p:cNvCxnSpPr>
          <p:nvPr/>
        </p:nvCxnSpPr>
        <p:spPr>
          <a:xfrm flipH="1">
            <a:off x="7785114" y="413280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362D5864-2E21-FE4C-9F0A-ED0C52D32D74}"/>
              </a:ext>
            </a:extLst>
          </p:cNvPr>
          <p:cNvCxnSpPr>
            <a:cxnSpLocks/>
          </p:cNvCxnSpPr>
          <p:nvPr/>
        </p:nvCxnSpPr>
        <p:spPr>
          <a:xfrm flipH="1">
            <a:off x="7785114" y="421072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BB8E299-CAC6-B243-9FB4-1D15B483BE3C}"/>
              </a:ext>
            </a:extLst>
          </p:cNvPr>
          <p:cNvCxnSpPr>
            <a:cxnSpLocks/>
          </p:cNvCxnSpPr>
          <p:nvPr/>
        </p:nvCxnSpPr>
        <p:spPr>
          <a:xfrm flipH="1">
            <a:off x="7786260" y="4284057"/>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8D0D03EE-92A0-2A42-A9C2-D83B9170A3A8}"/>
              </a:ext>
            </a:extLst>
          </p:cNvPr>
          <p:cNvCxnSpPr>
            <a:cxnSpLocks/>
          </p:cNvCxnSpPr>
          <p:nvPr/>
        </p:nvCxnSpPr>
        <p:spPr>
          <a:xfrm flipH="1">
            <a:off x="7785114" y="436083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13E6BFC-F633-0949-A9C1-E0A21614D2AD}"/>
              </a:ext>
            </a:extLst>
          </p:cNvPr>
          <p:cNvCxnSpPr>
            <a:cxnSpLocks/>
          </p:cNvCxnSpPr>
          <p:nvPr/>
        </p:nvCxnSpPr>
        <p:spPr>
          <a:xfrm flipH="1">
            <a:off x="7785114" y="2520916"/>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66629D1C-5B6B-FA41-8445-4E9B0F73B409}"/>
              </a:ext>
            </a:extLst>
          </p:cNvPr>
          <p:cNvCxnSpPr>
            <a:cxnSpLocks/>
          </p:cNvCxnSpPr>
          <p:nvPr/>
        </p:nvCxnSpPr>
        <p:spPr>
          <a:xfrm flipH="1">
            <a:off x="7786260" y="259425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430A88FD-A49B-3F49-BC86-94D3C3BA36E9}"/>
              </a:ext>
            </a:extLst>
          </p:cNvPr>
          <p:cNvCxnSpPr>
            <a:cxnSpLocks/>
          </p:cNvCxnSpPr>
          <p:nvPr/>
        </p:nvCxnSpPr>
        <p:spPr>
          <a:xfrm flipH="1">
            <a:off x="7785114" y="267102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BF3D12D1-E441-B444-814F-C84F9A9D65AD}"/>
              </a:ext>
            </a:extLst>
          </p:cNvPr>
          <p:cNvCxnSpPr>
            <a:cxnSpLocks/>
          </p:cNvCxnSpPr>
          <p:nvPr/>
        </p:nvCxnSpPr>
        <p:spPr>
          <a:xfrm flipH="1">
            <a:off x="7785114" y="2748943"/>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B8B5E5AF-3E09-9242-BEBC-9445F42531EF}"/>
              </a:ext>
            </a:extLst>
          </p:cNvPr>
          <p:cNvCxnSpPr>
            <a:cxnSpLocks/>
          </p:cNvCxnSpPr>
          <p:nvPr/>
        </p:nvCxnSpPr>
        <p:spPr>
          <a:xfrm flipH="1">
            <a:off x="7786260" y="2822277"/>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F45A7544-293A-BD48-A0F5-C32D197C839A}"/>
              </a:ext>
            </a:extLst>
          </p:cNvPr>
          <p:cNvCxnSpPr>
            <a:cxnSpLocks/>
          </p:cNvCxnSpPr>
          <p:nvPr/>
        </p:nvCxnSpPr>
        <p:spPr>
          <a:xfrm flipH="1">
            <a:off x="7785114" y="2899050"/>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34679A67-7797-1B49-B9E0-E64FF9CC4459}"/>
              </a:ext>
            </a:extLst>
          </p:cNvPr>
          <p:cNvCxnSpPr>
            <a:cxnSpLocks/>
          </p:cNvCxnSpPr>
          <p:nvPr/>
        </p:nvCxnSpPr>
        <p:spPr>
          <a:xfrm flipH="1">
            <a:off x="7785114" y="1562857"/>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E4B4DCB6-FDFA-2C43-A074-9D869C0A2223}"/>
              </a:ext>
            </a:extLst>
          </p:cNvPr>
          <p:cNvCxnSpPr>
            <a:cxnSpLocks/>
          </p:cNvCxnSpPr>
          <p:nvPr/>
        </p:nvCxnSpPr>
        <p:spPr>
          <a:xfrm flipH="1">
            <a:off x="7786260" y="163619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E7E1FC09-E48F-7D45-A7E2-A15DD39B6F70}"/>
              </a:ext>
            </a:extLst>
          </p:cNvPr>
          <p:cNvCxnSpPr>
            <a:cxnSpLocks/>
          </p:cNvCxnSpPr>
          <p:nvPr/>
        </p:nvCxnSpPr>
        <p:spPr>
          <a:xfrm flipH="1">
            <a:off x="7785114" y="1712964"/>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D8D466D7-D74E-7F48-99F5-12B46A3E75C0}"/>
              </a:ext>
            </a:extLst>
          </p:cNvPr>
          <p:cNvCxnSpPr>
            <a:cxnSpLocks/>
          </p:cNvCxnSpPr>
          <p:nvPr/>
        </p:nvCxnSpPr>
        <p:spPr>
          <a:xfrm flipH="1">
            <a:off x="7785114" y="1790884"/>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6A5EAF48-D0FD-6F4A-9911-08D8469CB90F}"/>
              </a:ext>
            </a:extLst>
          </p:cNvPr>
          <p:cNvCxnSpPr>
            <a:cxnSpLocks/>
          </p:cNvCxnSpPr>
          <p:nvPr/>
        </p:nvCxnSpPr>
        <p:spPr>
          <a:xfrm flipH="1">
            <a:off x="7786260" y="1864218"/>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F0C21367-995B-5B4C-8EE8-883912EB5B9A}"/>
              </a:ext>
            </a:extLst>
          </p:cNvPr>
          <p:cNvCxnSpPr>
            <a:cxnSpLocks/>
          </p:cNvCxnSpPr>
          <p:nvPr/>
        </p:nvCxnSpPr>
        <p:spPr>
          <a:xfrm flipH="1">
            <a:off x="7785114" y="194099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4212F92B-1230-6F4B-BBC3-583FEA3D5FF6}"/>
              </a:ext>
            </a:extLst>
          </p:cNvPr>
          <p:cNvCxnSpPr>
            <a:cxnSpLocks/>
          </p:cNvCxnSpPr>
          <p:nvPr/>
        </p:nvCxnSpPr>
        <p:spPr>
          <a:xfrm flipH="1">
            <a:off x="7786131" y="2017824"/>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CECB26B2-6A22-004D-82EF-9479565D07B0}"/>
              </a:ext>
            </a:extLst>
          </p:cNvPr>
          <p:cNvCxnSpPr>
            <a:cxnSpLocks/>
          </p:cNvCxnSpPr>
          <p:nvPr/>
        </p:nvCxnSpPr>
        <p:spPr>
          <a:xfrm flipH="1">
            <a:off x="7787277" y="2091158"/>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5A419E39-0C35-7B45-9788-456D48F5C9AA}"/>
              </a:ext>
            </a:extLst>
          </p:cNvPr>
          <p:cNvCxnSpPr>
            <a:cxnSpLocks/>
          </p:cNvCxnSpPr>
          <p:nvPr/>
        </p:nvCxnSpPr>
        <p:spPr>
          <a:xfrm flipH="1">
            <a:off x="7786131" y="216793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884BDE5A-23F3-624B-8958-A7A8B31319B1}"/>
              </a:ext>
            </a:extLst>
          </p:cNvPr>
          <p:cNvCxnSpPr>
            <a:cxnSpLocks/>
          </p:cNvCxnSpPr>
          <p:nvPr/>
        </p:nvCxnSpPr>
        <p:spPr>
          <a:xfrm flipH="1">
            <a:off x="7786131" y="224585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C644E760-740D-F14F-8873-3BC6B0FF89FD}"/>
              </a:ext>
            </a:extLst>
          </p:cNvPr>
          <p:cNvCxnSpPr>
            <a:cxnSpLocks/>
          </p:cNvCxnSpPr>
          <p:nvPr/>
        </p:nvCxnSpPr>
        <p:spPr>
          <a:xfrm flipH="1">
            <a:off x="7787277" y="2319185"/>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AB25FFD-7E01-FB4D-A603-1C6F9F9C152E}"/>
              </a:ext>
            </a:extLst>
          </p:cNvPr>
          <p:cNvCxnSpPr>
            <a:cxnSpLocks/>
          </p:cNvCxnSpPr>
          <p:nvPr/>
        </p:nvCxnSpPr>
        <p:spPr>
          <a:xfrm flipH="1">
            <a:off x="7786131" y="2395958"/>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685560A0-1CC7-1645-83E3-BCAE0EB33CAC}"/>
              </a:ext>
            </a:extLst>
          </p:cNvPr>
          <p:cNvCxnSpPr>
            <a:cxnSpLocks/>
          </p:cNvCxnSpPr>
          <p:nvPr/>
        </p:nvCxnSpPr>
        <p:spPr>
          <a:xfrm flipH="1">
            <a:off x="7782306" y="2976537"/>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F31F1BB6-99BB-6347-8188-CA568ECE5B41}"/>
              </a:ext>
            </a:extLst>
          </p:cNvPr>
          <p:cNvCxnSpPr>
            <a:cxnSpLocks/>
          </p:cNvCxnSpPr>
          <p:nvPr/>
        </p:nvCxnSpPr>
        <p:spPr>
          <a:xfrm flipH="1">
            <a:off x="7783452" y="304987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C1FBA755-E875-FE4D-9520-604D6672AB1C}"/>
              </a:ext>
            </a:extLst>
          </p:cNvPr>
          <p:cNvCxnSpPr>
            <a:cxnSpLocks/>
          </p:cNvCxnSpPr>
          <p:nvPr/>
        </p:nvCxnSpPr>
        <p:spPr>
          <a:xfrm flipH="1">
            <a:off x="7782306" y="3126644"/>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F09CB9A-38A2-2D4E-B688-84AB3A14E6B9}"/>
              </a:ext>
            </a:extLst>
          </p:cNvPr>
          <p:cNvCxnSpPr>
            <a:cxnSpLocks/>
          </p:cNvCxnSpPr>
          <p:nvPr/>
        </p:nvCxnSpPr>
        <p:spPr>
          <a:xfrm flipH="1">
            <a:off x="7782306" y="3204564"/>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0C7BFC88-8E35-E440-A2F1-E0F3B342A08D}"/>
              </a:ext>
            </a:extLst>
          </p:cNvPr>
          <p:cNvCxnSpPr>
            <a:cxnSpLocks/>
          </p:cNvCxnSpPr>
          <p:nvPr/>
        </p:nvCxnSpPr>
        <p:spPr>
          <a:xfrm flipH="1">
            <a:off x="7783452" y="3277898"/>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43B04560-ABCE-D24E-B1BB-6FD9E7D5DA7C}"/>
              </a:ext>
            </a:extLst>
          </p:cNvPr>
          <p:cNvCxnSpPr>
            <a:cxnSpLocks/>
          </p:cNvCxnSpPr>
          <p:nvPr/>
        </p:nvCxnSpPr>
        <p:spPr>
          <a:xfrm flipH="1">
            <a:off x="7782306" y="335467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A0BB56EA-361B-E540-BE0F-D53736B0CD43}"/>
              </a:ext>
            </a:extLst>
          </p:cNvPr>
          <p:cNvCxnSpPr>
            <a:cxnSpLocks/>
          </p:cNvCxnSpPr>
          <p:nvPr/>
        </p:nvCxnSpPr>
        <p:spPr>
          <a:xfrm flipH="1">
            <a:off x="7782306" y="3428008"/>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2F3F4BA0-B22C-6A40-BDB0-5D69A155FA17}"/>
              </a:ext>
            </a:extLst>
          </p:cNvPr>
          <p:cNvCxnSpPr>
            <a:cxnSpLocks/>
          </p:cNvCxnSpPr>
          <p:nvPr/>
        </p:nvCxnSpPr>
        <p:spPr>
          <a:xfrm flipH="1">
            <a:off x="7783452" y="3501342"/>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61CACB6-8117-9040-8E75-2CEEE9194127}"/>
              </a:ext>
            </a:extLst>
          </p:cNvPr>
          <p:cNvCxnSpPr>
            <a:cxnSpLocks/>
          </p:cNvCxnSpPr>
          <p:nvPr/>
        </p:nvCxnSpPr>
        <p:spPr>
          <a:xfrm flipH="1">
            <a:off x="7782306" y="3578115"/>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8A2C4FF6-91CA-3A4B-97A3-FF576AB3CF18}"/>
              </a:ext>
            </a:extLst>
          </p:cNvPr>
          <p:cNvCxnSpPr>
            <a:cxnSpLocks/>
          </p:cNvCxnSpPr>
          <p:nvPr/>
        </p:nvCxnSpPr>
        <p:spPr>
          <a:xfrm flipH="1">
            <a:off x="7782306" y="3656035"/>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CF12C94-0EDD-744B-9BDE-77190818A1A4}"/>
              </a:ext>
            </a:extLst>
          </p:cNvPr>
          <p:cNvCxnSpPr>
            <a:cxnSpLocks/>
          </p:cNvCxnSpPr>
          <p:nvPr/>
        </p:nvCxnSpPr>
        <p:spPr>
          <a:xfrm flipH="1">
            <a:off x="7783452" y="3729369"/>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C7B54C45-F9AC-FC4C-958B-B335C0B35CEA}"/>
              </a:ext>
            </a:extLst>
          </p:cNvPr>
          <p:cNvCxnSpPr>
            <a:cxnSpLocks/>
          </p:cNvCxnSpPr>
          <p:nvPr/>
        </p:nvCxnSpPr>
        <p:spPr>
          <a:xfrm flipH="1">
            <a:off x="7782306" y="3806142"/>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727786DB-77C0-B14A-A790-474BC8E1BA7D}"/>
              </a:ext>
            </a:extLst>
          </p:cNvPr>
          <p:cNvCxnSpPr>
            <a:cxnSpLocks/>
          </p:cNvCxnSpPr>
          <p:nvPr/>
        </p:nvCxnSpPr>
        <p:spPr>
          <a:xfrm flipH="1">
            <a:off x="7787390" y="2454429"/>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5322789-A48B-344A-9690-53314D33E510}"/>
              </a:ext>
            </a:extLst>
          </p:cNvPr>
          <p:cNvCxnSpPr>
            <a:cxnSpLocks/>
          </p:cNvCxnSpPr>
          <p:nvPr/>
        </p:nvCxnSpPr>
        <p:spPr>
          <a:xfrm flipH="1">
            <a:off x="7783952" y="3889871"/>
            <a:ext cx="91218" cy="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19" name="TextBox 218">
            <a:extLst>
              <a:ext uri="{FF2B5EF4-FFF2-40B4-BE49-F238E27FC236}">
                <a16:creationId xmlns:a16="http://schemas.microsoft.com/office/drawing/2014/main" id="{74D52A57-B5D3-D242-9B14-1F126FD8B26D}"/>
              </a:ext>
            </a:extLst>
          </p:cNvPr>
          <p:cNvSpPr txBox="1"/>
          <p:nvPr/>
        </p:nvSpPr>
        <p:spPr>
          <a:xfrm>
            <a:off x="7930050" y="1024395"/>
            <a:ext cx="651933" cy="169277"/>
          </a:xfrm>
          <a:prstGeom prst="rect">
            <a:avLst/>
          </a:prstGeom>
          <a:noFill/>
        </p:spPr>
        <p:txBody>
          <a:bodyPr vert="horz" wrap="square" lIns="0" tIns="0" rIns="0" bIns="0" rtlCol="0">
            <a:spAutoFit/>
          </a:bodyPr>
          <a:lstStyle/>
          <a:p>
            <a:r>
              <a:rPr lang="en-US" sz="1100" dirty="0" err="1">
                <a:solidFill>
                  <a:srgbClr val="92D050"/>
                </a:solidFill>
              </a:rPr>
              <a:t>Q</a:t>
            </a:r>
            <a:r>
              <a:rPr lang="en-US" sz="1100" baseline="-25000" dirty="0" err="1">
                <a:solidFill>
                  <a:srgbClr val="92D050"/>
                </a:solidFill>
              </a:rPr>
              <a:t>max</a:t>
            </a:r>
            <a:endParaRPr lang="en-US" sz="1100" baseline="-25000" dirty="0">
              <a:solidFill>
                <a:srgbClr val="92D050"/>
              </a:solidFill>
            </a:endParaRPr>
          </a:p>
        </p:txBody>
      </p:sp>
      <p:sp>
        <p:nvSpPr>
          <p:cNvPr id="220" name="TextBox 219">
            <a:extLst>
              <a:ext uri="{FF2B5EF4-FFF2-40B4-BE49-F238E27FC236}">
                <a16:creationId xmlns:a16="http://schemas.microsoft.com/office/drawing/2014/main" id="{49540884-0038-E749-9054-28D3D089A470}"/>
              </a:ext>
            </a:extLst>
          </p:cNvPr>
          <p:cNvSpPr txBox="1"/>
          <p:nvPr/>
        </p:nvSpPr>
        <p:spPr>
          <a:xfrm>
            <a:off x="7906803" y="4286601"/>
            <a:ext cx="651933" cy="169277"/>
          </a:xfrm>
          <a:prstGeom prst="rect">
            <a:avLst/>
          </a:prstGeom>
          <a:noFill/>
        </p:spPr>
        <p:txBody>
          <a:bodyPr vert="horz" wrap="square" lIns="0" tIns="0" rIns="0" bIns="0" rtlCol="0">
            <a:spAutoFit/>
          </a:bodyPr>
          <a:lstStyle/>
          <a:p>
            <a:r>
              <a:rPr lang="en-US" sz="1100" dirty="0" err="1">
                <a:solidFill>
                  <a:srgbClr val="92D050"/>
                </a:solidFill>
              </a:rPr>
              <a:t>Q</a:t>
            </a:r>
            <a:r>
              <a:rPr lang="en-US" sz="1100" baseline="-25000" dirty="0" err="1">
                <a:solidFill>
                  <a:srgbClr val="92D050"/>
                </a:solidFill>
              </a:rPr>
              <a:t>min</a:t>
            </a:r>
            <a:endParaRPr lang="en-US" sz="1100" baseline="-25000" dirty="0">
              <a:solidFill>
                <a:srgbClr val="92D050"/>
              </a:solidFill>
            </a:endParaRPr>
          </a:p>
        </p:txBody>
      </p:sp>
      <p:sp>
        <p:nvSpPr>
          <p:cNvPr id="221" name="Rounded Rectangle 220">
            <a:extLst>
              <a:ext uri="{FF2B5EF4-FFF2-40B4-BE49-F238E27FC236}">
                <a16:creationId xmlns:a16="http://schemas.microsoft.com/office/drawing/2014/main" id="{92FE1E51-2390-794D-BF84-534B2F74994A}"/>
              </a:ext>
            </a:extLst>
          </p:cNvPr>
          <p:cNvSpPr/>
          <p:nvPr/>
        </p:nvSpPr>
        <p:spPr>
          <a:xfrm>
            <a:off x="6534139" y="2520917"/>
            <a:ext cx="194733" cy="1347791"/>
          </a:xfrm>
          <a:prstGeom prst="roundRect">
            <a:avLst/>
          </a:prstGeom>
          <a:solidFill>
            <a:schemeClr val="tx2">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8EAB58E9-EAC6-0540-B75D-AB09B38FDBFB}"/>
              </a:ext>
            </a:extLst>
          </p:cNvPr>
          <p:cNvSpPr txBox="1"/>
          <p:nvPr/>
        </p:nvSpPr>
        <p:spPr>
          <a:xfrm>
            <a:off x="7930051" y="2670454"/>
            <a:ext cx="251082" cy="169277"/>
          </a:xfrm>
          <a:prstGeom prst="rect">
            <a:avLst/>
          </a:prstGeom>
          <a:noFill/>
        </p:spPr>
        <p:txBody>
          <a:bodyPr vert="horz" wrap="square" lIns="0" tIns="0" rIns="0" bIns="0" rtlCol="0">
            <a:spAutoFit/>
          </a:bodyPr>
          <a:lstStyle/>
          <a:p>
            <a:r>
              <a:rPr lang="en-US" sz="1100" dirty="0">
                <a:solidFill>
                  <a:srgbClr val="FF0000"/>
                </a:solidFill>
              </a:rPr>
              <a:t>0</a:t>
            </a:r>
          </a:p>
        </p:txBody>
      </p:sp>
      <p:sp>
        <p:nvSpPr>
          <p:cNvPr id="223" name="TextBox 222">
            <a:extLst>
              <a:ext uri="{FF2B5EF4-FFF2-40B4-BE49-F238E27FC236}">
                <a16:creationId xmlns:a16="http://schemas.microsoft.com/office/drawing/2014/main" id="{9E94CB21-BC45-8C4A-864D-78EAC91DE8AA}"/>
              </a:ext>
            </a:extLst>
          </p:cNvPr>
          <p:cNvSpPr txBox="1"/>
          <p:nvPr/>
        </p:nvSpPr>
        <p:spPr>
          <a:xfrm>
            <a:off x="8614614" y="2622371"/>
            <a:ext cx="431939" cy="169277"/>
          </a:xfrm>
          <a:prstGeom prst="rect">
            <a:avLst/>
          </a:prstGeom>
          <a:noFill/>
        </p:spPr>
        <p:txBody>
          <a:bodyPr vert="horz" wrap="square" lIns="0" tIns="0" rIns="0" bIns="0" rtlCol="0">
            <a:spAutoFit/>
          </a:bodyPr>
          <a:lstStyle/>
          <a:p>
            <a:r>
              <a:rPr lang="en-US" sz="1100" dirty="0">
                <a:solidFill>
                  <a:srgbClr val="003C71"/>
                </a:solidFill>
              </a:rPr>
              <a:t>0..255</a:t>
            </a:r>
          </a:p>
        </p:txBody>
      </p:sp>
    </p:spTree>
    <p:extLst>
      <p:ext uri="{BB962C8B-B14F-4D97-AF65-F5344CB8AC3E}">
        <p14:creationId xmlns:p14="http://schemas.microsoft.com/office/powerpoint/2010/main" val="88126636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B2AAC-4A75-CE42-89A3-AA1073EA7DE2}"/>
              </a:ext>
            </a:extLst>
          </p:cNvPr>
          <p:cNvSpPr>
            <a:spLocks noGrp="1"/>
          </p:cNvSpPr>
          <p:nvPr>
            <p:ph type="title"/>
          </p:nvPr>
        </p:nvSpPr>
        <p:spPr/>
        <p:txBody>
          <a:bodyPr vert="horz" lIns="0" tIns="0" rIns="0" bIns="0" rtlCol="0" anchor="t" anchorCtr="0">
            <a:noAutofit/>
          </a:bodyPr>
          <a:lstStyle/>
          <a:p>
            <a:r>
              <a:rPr lang="en-US" b="1" dirty="0"/>
              <a:t>Adding Quantization to an Inference Graph</a:t>
            </a:r>
          </a:p>
        </p:txBody>
      </p:sp>
      <p:grpSp>
        <p:nvGrpSpPr>
          <p:cNvPr id="71" name="Group 70">
            <a:extLst>
              <a:ext uri="{FF2B5EF4-FFF2-40B4-BE49-F238E27FC236}">
                <a16:creationId xmlns:a16="http://schemas.microsoft.com/office/drawing/2014/main" id="{951E5381-4C54-994E-9B1E-811CCFCEB911}"/>
              </a:ext>
            </a:extLst>
          </p:cNvPr>
          <p:cNvGrpSpPr/>
          <p:nvPr/>
        </p:nvGrpSpPr>
        <p:grpSpPr>
          <a:xfrm>
            <a:off x="455613" y="1649661"/>
            <a:ext cx="1681797" cy="2448000"/>
            <a:chOff x="455613" y="1649661"/>
            <a:chExt cx="1681797" cy="2448000"/>
          </a:xfrm>
        </p:grpSpPr>
        <p:sp>
          <p:nvSpPr>
            <p:cNvPr id="8" name="Rounded Rectangle 7">
              <a:extLst>
                <a:ext uri="{FF2B5EF4-FFF2-40B4-BE49-F238E27FC236}">
                  <a16:creationId xmlns:a16="http://schemas.microsoft.com/office/drawing/2014/main" id="{3DAFE59A-C275-4D46-917F-6DF58942ACAC}"/>
                </a:ext>
              </a:extLst>
            </p:cNvPr>
            <p:cNvSpPr/>
            <p:nvPr/>
          </p:nvSpPr>
          <p:spPr>
            <a:xfrm>
              <a:off x="954984" y="2369661"/>
              <a:ext cx="68305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Op1</a:t>
              </a:r>
            </a:p>
          </p:txBody>
        </p:sp>
        <p:sp>
          <p:nvSpPr>
            <p:cNvPr id="10" name="Rounded Rectangle 9">
              <a:extLst>
                <a:ext uri="{FF2B5EF4-FFF2-40B4-BE49-F238E27FC236}">
                  <a16:creationId xmlns:a16="http://schemas.microsoft.com/office/drawing/2014/main" id="{BAC8822B-E8B2-BA49-A6FD-041239776CB2}"/>
                </a:ext>
              </a:extLst>
            </p:cNvPr>
            <p:cNvSpPr/>
            <p:nvPr/>
          </p:nvSpPr>
          <p:spPr>
            <a:xfrm>
              <a:off x="949802" y="3089661"/>
              <a:ext cx="687600"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Op2</a:t>
              </a:r>
            </a:p>
          </p:txBody>
        </p:sp>
        <p:sp>
          <p:nvSpPr>
            <p:cNvPr id="13" name="Oval 12">
              <a:extLst>
                <a:ext uri="{FF2B5EF4-FFF2-40B4-BE49-F238E27FC236}">
                  <a16:creationId xmlns:a16="http://schemas.microsoft.com/office/drawing/2014/main" id="{EBC9D505-FDA4-2345-97A1-771829D08CCD}"/>
                </a:ext>
              </a:extLst>
            </p:cNvPr>
            <p:cNvSpPr/>
            <p:nvPr/>
          </p:nvSpPr>
          <p:spPr>
            <a:xfrm>
              <a:off x="455613" y="1649661"/>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x</a:t>
              </a:r>
            </a:p>
          </p:txBody>
        </p:sp>
        <p:sp>
          <p:nvSpPr>
            <p:cNvPr id="14" name="Oval 13">
              <a:extLst>
                <a:ext uri="{FF2B5EF4-FFF2-40B4-BE49-F238E27FC236}">
                  <a16:creationId xmlns:a16="http://schemas.microsoft.com/office/drawing/2014/main" id="{EE1C0745-1E3F-D84A-B45E-D9565503FB2B}"/>
                </a:ext>
              </a:extLst>
            </p:cNvPr>
            <p:cNvSpPr/>
            <p:nvPr/>
          </p:nvSpPr>
          <p:spPr>
            <a:xfrm>
              <a:off x="1443990" y="1649661"/>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w</a:t>
              </a:r>
            </a:p>
          </p:txBody>
        </p:sp>
        <p:sp>
          <p:nvSpPr>
            <p:cNvPr id="15" name="Oval 14">
              <a:extLst>
                <a:ext uri="{FF2B5EF4-FFF2-40B4-BE49-F238E27FC236}">
                  <a16:creationId xmlns:a16="http://schemas.microsoft.com/office/drawing/2014/main" id="{BB7E6443-847B-3747-9AD4-E2BE2E660D8B}"/>
                </a:ext>
              </a:extLst>
            </p:cNvPr>
            <p:cNvSpPr/>
            <p:nvPr/>
          </p:nvSpPr>
          <p:spPr>
            <a:xfrm>
              <a:off x="949802" y="3809661"/>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y</a:t>
              </a:r>
            </a:p>
          </p:txBody>
        </p:sp>
        <p:cxnSp>
          <p:nvCxnSpPr>
            <p:cNvPr id="17" name="Straight Arrow Connector 16">
              <a:extLst>
                <a:ext uri="{FF2B5EF4-FFF2-40B4-BE49-F238E27FC236}">
                  <a16:creationId xmlns:a16="http://schemas.microsoft.com/office/drawing/2014/main" id="{E7BD7AC0-DDE5-F34A-AC97-FB483CCB12B1}"/>
                </a:ext>
              </a:extLst>
            </p:cNvPr>
            <p:cNvCxnSpPr>
              <a:cxnSpLocks/>
              <a:stCxn id="13" idx="4"/>
              <a:endCxn id="8" idx="0"/>
            </p:cNvCxnSpPr>
            <p:nvPr/>
          </p:nvCxnSpPr>
          <p:spPr>
            <a:xfrm>
              <a:off x="802323" y="1937661"/>
              <a:ext cx="494189" cy="4320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B2DFCE1-6C5E-5549-B6B6-033346F54DC7}"/>
                </a:ext>
              </a:extLst>
            </p:cNvPr>
            <p:cNvCxnSpPr>
              <a:cxnSpLocks/>
              <a:stCxn id="14" idx="4"/>
              <a:endCxn id="8" idx="0"/>
            </p:cNvCxnSpPr>
            <p:nvPr/>
          </p:nvCxnSpPr>
          <p:spPr>
            <a:xfrm flipH="1">
              <a:off x="1296512" y="1937661"/>
              <a:ext cx="494188" cy="4320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9836E36-E5C9-7544-B62A-CE5A7626D45A}"/>
                </a:ext>
              </a:extLst>
            </p:cNvPr>
            <p:cNvCxnSpPr>
              <a:cxnSpLocks/>
              <a:stCxn id="8" idx="2"/>
              <a:endCxn id="10" idx="0"/>
            </p:cNvCxnSpPr>
            <p:nvPr/>
          </p:nvCxnSpPr>
          <p:spPr>
            <a:xfrm flipH="1">
              <a:off x="1293602" y="2621661"/>
              <a:ext cx="2910" cy="4680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62D5ABE-8E68-D94A-9719-BE73F9569105}"/>
                </a:ext>
              </a:extLst>
            </p:cNvPr>
            <p:cNvCxnSpPr>
              <a:cxnSpLocks/>
              <a:stCxn id="10" idx="2"/>
              <a:endCxn id="15" idx="0"/>
            </p:cNvCxnSpPr>
            <p:nvPr/>
          </p:nvCxnSpPr>
          <p:spPr>
            <a:xfrm>
              <a:off x="1293602" y="3341661"/>
              <a:ext cx="2910" cy="4680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7" name="Rounded Rectangle 26">
            <a:extLst>
              <a:ext uri="{FF2B5EF4-FFF2-40B4-BE49-F238E27FC236}">
                <a16:creationId xmlns:a16="http://schemas.microsoft.com/office/drawing/2014/main" id="{F3FB8E96-F6A0-D14E-A747-55C953CC5954}"/>
              </a:ext>
            </a:extLst>
          </p:cNvPr>
          <p:cNvSpPr/>
          <p:nvPr/>
        </p:nvSpPr>
        <p:spPr>
          <a:xfrm>
            <a:off x="3161631" y="1580400"/>
            <a:ext cx="1098890"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sp>
        <p:nvSpPr>
          <p:cNvPr id="28" name="Rounded Rectangle 27">
            <a:extLst>
              <a:ext uri="{FF2B5EF4-FFF2-40B4-BE49-F238E27FC236}">
                <a16:creationId xmlns:a16="http://schemas.microsoft.com/office/drawing/2014/main" id="{EA794BCD-A36D-2545-B44A-90D6FA1D2C37}"/>
              </a:ext>
            </a:extLst>
          </p:cNvPr>
          <p:cNvSpPr/>
          <p:nvPr/>
        </p:nvSpPr>
        <p:spPr>
          <a:xfrm>
            <a:off x="3643868" y="2514567"/>
            <a:ext cx="1423284"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De-Quantize</a:t>
            </a:r>
          </a:p>
        </p:txBody>
      </p:sp>
      <p:sp>
        <p:nvSpPr>
          <p:cNvPr id="29" name="Rounded Rectangle 28">
            <a:extLst>
              <a:ext uri="{FF2B5EF4-FFF2-40B4-BE49-F238E27FC236}">
                <a16:creationId xmlns:a16="http://schemas.microsoft.com/office/drawing/2014/main" id="{A437E7F3-C925-304C-8F82-2FCA9C976312}"/>
              </a:ext>
            </a:extLst>
          </p:cNvPr>
          <p:cNvSpPr/>
          <p:nvPr/>
        </p:nvSpPr>
        <p:spPr>
          <a:xfrm>
            <a:off x="3535828" y="2048378"/>
            <a:ext cx="163936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QuantizedOp1</a:t>
            </a:r>
          </a:p>
        </p:txBody>
      </p:sp>
      <p:sp>
        <p:nvSpPr>
          <p:cNvPr id="42" name="Oval 41">
            <a:extLst>
              <a:ext uri="{FF2B5EF4-FFF2-40B4-BE49-F238E27FC236}">
                <a16:creationId xmlns:a16="http://schemas.microsoft.com/office/drawing/2014/main" id="{844B3FC0-2EB1-9248-BACC-DF3F4C1E8BB4}"/>
              </a:ext>
            </a:extLst>
          </p:cNvPr>
          <p:cNvSpPr/>
          <p:nvPr/>
        </p:nvSpPr>
        <p:spPr>
          <a:xfrm>
            <a:off x="3364366" y="1080000"/>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x</a:t>
            </a:r>
          </a:p>
        </p:txBody>
      </p:sp>
      <p:sp>
        <p:nvSpPr>
          <p:cNvPr id="43" name="Oval 42">
            <a:extLst>
              <a:ext uri="{FF2B5EF4-FFF2-40B4-BE49-F238E27FC236}">
                <a16:creationId xmlns:a16="http://schemas.microsoft.com/office/drawing/2014/main" id="{13A10D03-C7A4-8941-871B-7B6A4F44038D}"/>
              </a:ext>
            </a:extLst>
          </p:cNvPr>
          <p:cNvSpPr/>
          <p:nvPr/>
        </p:nvSpPr>
        <p:spPr>
          <a:xfrm>
            <a:off x="4653234" y="1080000"/>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w</a:t>
            </a:r>
          </a:p>
        </p:txBody>
      </p:sp>
      <p:sp>
        <p:nvSpPr>
          <p:cNvPr id="44" name="Rounded Rectangle 43">
            <a:extLst>
              <a:ext uri="{FF2B5EF4-FFF2-40B4-BE49-F238E27FC236}">
                <a16:creationId xmlns:a16="http://schemas.microsoft.com/office/drawing/2014/main" id="{0FB44CB4-79CF-3F4D-AF89-264501E42CDD}"/>
              </a:ext>
            </a:extLst>
          </p:cNvPr>
          <p:cNvSpPr/>
          <p:nvPr/>
        </p:nvSpPr>
        <p:spPr>
          <a:xfrm>
            <a:off x="4450499" y="1582189"/>
            <a:ext cx="1098890"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sp>
        <p:nvSpPr>
          <p:cNvPr id="45" name="Rounded Rectangle 44">
            <a:extLst>
              <a:ext uri="{FF2B5EF4-FFF2-40B4-BE49-F238E27FC236}">
                <a16:creationId xmlns:a16="http://schemas.microsoft.com/office/drawing/2014/main" id="{8563A834-BEAD-9142-8A25-79BD98325226}"/>
              </a:ext>
            </a:extLst>
          </p:cNvPr>
          <p:cNvSpPr/>
          <p:nvPr/>
        </p:nvSpPr>
        <p:spPr>
          <a:xfrm>
            <a:off x="3535828" y="3446945"/>
            <a:ext cx="163936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QuantizedOp2</a:t>
            </a:r>
          </a:p>
        </p:txBody>
      </p:sp>
      <p:sp>
        <p:nvSpPr>
          <p:cNvPr id="46" name="Rounded Rectangle 45">
            <a:extLst>
              <a:ext uri="{FF2B5EF4-FFF2-40B4-BE49-F238E27FC236}">
                <a16:creationId xmlns:a16="http://schemas.microsoft.com/office/drawing/2014/main" id="{41619D3F-9863-B84F-92BA-506B171F9F21}"/>
              </a:ext>
            </a:extLst>
          </p:cNvPr>
          <p:cNvSpPr/>
          <p:nvPr/>
        </p:nvSpPr>
        <p:spPr>
          <a:xfrm>
            <a:off x="3643868" y="3913134"/>
            <a:ext cx="1423284"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De-Quantize</a:t>
            </a:r>
          </a:p>
        </p:txBody>
      </p:sp>
      <p:sp>
        <p:nvSpPr>
          <p:cNvPr id="47" name="Oval 46">
            <a:extLst>
              <a:ext uri="{FF2B5EF4-FFF2-40B4-BE49-F238E27FC236}">
                <a16:creationId xmlns:a16="http://schemas.microsoft.com/office/drawing/2014/main" id="{0AA42947-9BC9-914A-8FFE-1DAAEF70905B}"/>
              </a:ext>
            </a:extLst>
          </p:cNvPr>
          <p:cNvSpPr/>
          <p:nvPr/>
        </p:nvSpPr>
        <p:spPr>
          <a:xfrm>
            <a:off x="4008800" y="4379323"/>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y</a:t>
            </a:r>
          </a:p>
        </p:txBody>
      </p:sp>
      <p:sp>
        <p:nvSpPr>
          <p:cNvPr id="48" name="Rounded Rectangle 47">
            <a:extLst>
              <a:ext uri="{FF2B5EF4-FFF2-40B4-BE49-F238E27FC236}">
                <a16:creationId xmlns:a16="http://schemas.microsoft.com/office/drawing/2014/main" id="{761A8985-30AA-0847-9932-F322C2B870B8}"/>
              </a:ext>
            </a:extLst>
          </p:cNvPr>
          <p:cNvSpPr/>
          <p:nvPr/>
        </p:nvSpPr>
        <p:spPr>
          <a:xfrm>
            <a:off x="3806065" y="2980756"/>
            <a:ext cx="1098890"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cxnSp>
        <p:nvCxnSpPr>
          <p:cNvPr id="23" name="Straight Arrow Connector 22">
            <a:extLst>
              <a:ext uri="{FF2B5EF4-FFF2-40B4-BE49-F238E27FC236}">
                <a16:creationId xmlns:a16="http://schemas.microsoft.com/office/drawing/2014/main" id="{071840D2-863D-374D-BBCC-54B78656D407}"/>
              </a:ext>
            </a:extLst>
          </p:cNvPr>
          <p:cNvCxnSpPr>
            <a:cxnSpLocks/>
            <a:stCxn id="42" idx="4"/>
            <a:endCxn id="27" idx="0"/>
          </p:cNvCxnSpPr>
          <p:nvPr/>
        </p:nvCxnSpPr>
        <p:spPr>
          <a:xfrm>
            <a:off x="3711076" y="1368000"/>
            <a:ext cx="0" cy="2124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8327A6B-B205-214E-8FAC-EAAC94C7BE09}"/>
              </a:ext>
            </a:extLst>
          </p:cNvPr>
          <p:cNvCxnSpPr>
            <a:cxnSpLocks/>
            <a:stCxn id="43" idx="4"/>
            <a:endCxn id="44" idx="0"/>
          </p:cNvCxnSpPr>
          <p:nvPr/>
        </p:nvCxnSpPr>
        <p:spPr>
          <a:xfrm>
            <a:off x="4999944" y="1368000"/>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856E4D9-6BB8-E747-AEE4-B32CDC750140}"/>
              </a:ext>
            </a:extLst>
          </p:cNvPr>
          <p:cNvCxnSpPr>
            <a:cxnSpLocks/>
            <a:stCxn id="44" idx="2"/>
            <a:endCxn id="29" idx="0"/>
          </p:cNvCxnSpPr>
          <p:nvPr/>
        </p:nvCxnSpPr>
        <p:spPr>
          <a:xfrm flipH="1">
            <a:off x="4355511" y="1834189"/>
            <a:ext cx="644433"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40540DA-458E-1446-99EA-BF355A746C4B}"/>
              </a:ext>
            </a:extLst>
          </p:cNvPr>
          <p:cNvCxnSpPr>
            <a:cxnSpLocks/>
            <a:stCxn id="27" idx="2"/>
            <a:endCxn id="29" idx="0"/>
          </p:cNvCxnSpPr>
          <p:nvPr/>
        </p:nvCxnSpPr>
        <p:spPr>
          <a:xfrm>
            <a:off x="3711076" y="1832400"/>
            <a:ext cx="644435" cy="215978"/>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0029BE6-FFBC-8A47-8303-37E172C7F585}"/>
              </a:ext>
            </a:extLst>
          </p:cNvPr>
          <p:cNvCxnSpPr>
            <a:cxnSpLocks/>
            <a:stCxn id="29" idx="2"/>
            <a:endCxn id="28" idx="0"/>
          </p:cNvCxnSpPr>
          <p:nvPr/>
        </p:nvCxnSpPr>
        <p:spPr>
          <a:xfrm flipH="1">
            <a:off x="4355510" y="2300378"/>
            <a:ext cx="1"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55C4A7E-FA07-194F-A112-9B668560A153}"/>
              </a:ext>
            </a:extLst>
          </p:cNvPr>
          <p:cNvCxnSpPr>
            <a:cxnSpLocks/>
            <a:stCxn id="28" idx="2"/>
            <a:endCxn id="48" idx="0"/>
          </p:cNvCxnSpPr>
          <p:nvPr/>
        </p:nvCxnSpPr>
        <p:spPr>
          <a:xfrm>
            <a:off x="4355510" y="2766567"/>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CBE18A0-E0F9-C94E-A96A-53AFCCC18016}"/>
              </a:ext>
            </a:extLst>
          </p:cNvPr>
          <p:cNvCxnSpPr>
            <a:cxnSpLocks/>
            <a:stCxn id="48" idx="2"/>
            <a:endCxn id="45" idx="0"/>
          </p:cNvCxnSpPr>
          <p:nvPr/>
        </p:nvCxnSpPr>
        <p:spPr>
          <a:xfrm>
            <a:off x="4355510" y="3232756"/>
            <a:ext cx="1"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C846C65-FE26-0543-9C79-DE53C19ECE98}"/>
              </a:ext>
            </a:extLst>
          </p:cNvPr>
          <p:cNvCxnSpPr>
            <a:cxnSpLocks/>
            <a:stCxn id="45" idx="2"/>
            <a:endCxn id="46" idx="0"/>
          </p:cNvCxnSpPr>
          <p:nvPr/>
        </p:nvCxnSpPr>
        <p:spPr>
          <a:xfrm flipH="1">
            <a:off x="4355510" y="3698945"/>
            <a:ext cx="1"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28DEEE3-3EA7-F049-9EDA-B3AB28BA0F2E}"/>
              </a:ext>
            </a:extLst>
          </p:cNvPr>
          <p:cNvCxnSpPr>
            <a:cxnSpLocks/>
            <a:stCxn id="46" idx="2"/>
            <a:endCxn id="47" idx="0"/>
          </p:cNvCxnSpPr>
          <p:nvPr/>
        </p:nvCxnSpPr>
        <p:spPr>
          <a:xfrm>
            <a:off x="4355510" y="4165134"/>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ounded Rectangle 51">
            <a:extLst>
              <a:ext uri="{FF2B5EF4-FFF2-40B4-BE49-F238E27FC236}">
                <a16:creationId xmlns:a16="http://schemas.microsoft.com/office/drawing/2014/main" id="{3046F9B0-BDEF-3C4F-9657-E43B3CD50F9C}"/>
              </a:ext>
            </a:extLst>
          </p:cNvPr>
          <p:cNvSpPr/>
          <p:nvPr/>
        </p:nvSpPr>
        <p:spPr>
          <a:xfrm>
            <a:off x="6197934" y="1580400"/>
            <a:ext cx="1098890"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sp>
        <p:nvSpPr>
          <p:cNvPr id="53" name="Rounded Rectangle 52">
            <a:extLst>
              <a:ext uri="{FF2B5EF4-FFF2-40B4-BE49-F238E27FC236}">
                <a16:creationId xmlns:a16="http://schemas.microsoft.com/office/drawing/2014/main" id="{6A258682-EF86-0144-97DA-8DAF6FF0C410}"/>
              </a:ext>
            </a:extLst>
          </p:cNvPr>
          <p:cNvSpPr/>
          <p:nvPr/>
        </p:nvSpPr>
        <p:spPr>
          <a:xfrm>
            <a:off x="6680171" y="2514567"/>
            <a:ext cx="1423284"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De-Quantize</a:t>
            </a:r>
          </a:p>
        </p:txBody>
      </p:sp>
      <p:sp>
        <p:nvSpPr>
          <p:cNvPr id="54" name="Rounded Rectangle 53">
            <a:extLst>
              <a:ext uri="{FF2B5EF4-FFF2-40B4-BE49-F238E27FC236}">
                <a16:creationId xmlns:a16="http://schemas.microsoft.com/office/drawing/2014/main" id="{176CF79C-3A51-4848-B9F3-B92161A6B783}"/>
              </a:ext>
            </a:extLst>
          </p:cNvPr>
          <p:cNvSpPr/>
          <p:nvPr/>
        </p:nvSpPr>
        <p:spPr>
          <a:xfrm>
            <a:off x="6572131" y="2048378"/>
            <a:ext cx="163936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QuantizedOp1</a:t>
            </a:r>
          </a:p>
        </p:txBody>
      </p:sp>
      <p:sp>
        <p:nvSpPr>
          <p:cNvPr id="55" name="Oval 54">
            <a:extLst>
              <a:ext uri="{FF2B5EF4-FFF2-40B4-BE49-F238E27FC236}">
                <a16:creationId xmlns:a16="http://schemas.microsoft.com/office/drawing/2014/main" id="{4AED6D2D-0E15-5940-A9CF-855EF7CB8C3E}"/>
              </a:ext>
            </a:extLst>
          </p:cNvPr>
          <p:cNvSpPr/>
          <p:nvPr/>
        </p:nvSpPr>
        <p:spPr>
          <a:xfrm>
            <a:off x="6400669" y="1080000"/>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x</a:t>
            </a:r>
          </a:p>
        </p:txBody>
      </p:sp>
      <p:sp>
        <p:nvSpPr>
          <p:cNvPr id="56" name="Oval 55">
            <a:extLst>
              <a:ext uri="{FF2B5EF4-FFF2-40B4-BE49-F238E27FC236}">
                <a16:creationId xmlns:a16="http://schemas.microsoft.com/office/drawing/2014/main" id="{64679F9C-8974-0344-AF7D-90601802CDA4}"/>
              </a:ext>
            </a:extLst>
          </p:cNvPr>
          <p:cNvSpPr/>
          <p:nvPr/>
        </p:nvSpPr>
        <p:spPr>
          <a:xfrm>
            <a:off x="7689537" y="1080000"/>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w</a:t>
            </a:r>
          </a:p>
        </p:txBody>
      </p:sp>
      <p:sp>
        <p:nvSpPr>
          <p:cNvPr id="57" name="Rounded Rectangle 56">
            <a:extLst>
              <a:ext uri="{FF2B5EF4-FFF2-40B4-BE49-F238E27FC236}">
                <a16:creationId xmlns:a16="http://schemas.microsoft.com/office/drawing/2014/main" id="{29D2FC12-5899-104B-82A1-82914ED77D27}"/>
              </a:ext>
            </a:extLst>
          </p:cNvPr>
          <p:cNvSpPr/>
          <p:nvPr/>
        </p:nvSpPr>
        <p:spPr>
          <a:xfrm>
            <a:off x="7486802" y="1582189"/>
            <a:ext cx="1098890"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sp>
        <p:nvSpPr>
          <p:cNvPr id="58" name="Rounded Rectangle 57">
            <a:extLst>
              <a:ext uri="{FF2B5EF4-FFF2-40B4-BE49-F238E27FC236}">
                <a16:creationId xmlns:a16="http://schemas.microsoft.com/office/drawing/2014/main" id="{B9935B09-740C-064D-BF50-26F0B525AB9E}"/>
              </a:ext>
            </a:extLst>
          </p:cNvPr>
          <p:cNvSpPr/>
          <p:nvPr/>
        </p:nvSpPr>
        <p:spPr>
          <a:xfrm>
            <a:off x="6572131" y="3446945"/>
            <a:ext cx="163936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QuantizedOp2</a:t>
            </a:r>
          </a:p>
        </p:txBody>
      </p:sp>
      <p:sp>
        <p:nvSpPr>
          <p:cNvPr id="59" name="Rounded Rectangle 58">
            <a:extLst>
              <a:ext uri="{FF2B5EF4-FFF2-40B4-BE49-F238E27FC236}">
                <a16:creationId xmlns:a16="http://schemas.microsoft.com/office/drawing/2014/main" id="{CF27EFE4-1FA0-474C-9747-E827909DFCA0}"/>
              </a:ext>
            </a:extLst>
          </p:cNvPr>
          <p:cNvSpPr/>
          <p:nvPr/>
        </p:nvSpPr>
        <p:spPr>
          <a:xfrm>
            <a:off x="6680171" y="3913134"/>
            <a:ext cx="1423284" cy="252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De-Quantize</a:t>
            </a:r>
          </a:p>
        </p:txBody>
      </p:sp>
      <p:sp>
        <p:nvSpPr>
          <p:cNvPr id="60" name="Oval 59">
            <a:extLst>
              <a:ext uri="{FF2B5EF4-FFF2-40B4-BE49-F238E27FC236}">
                <a16:creationId xmlns:a16="http://schemas.microsoft.com/office/drawing/2014/main" id="{AA6628F1-5AEB-8E48-9FA2-7B76E6D972B6}"/>
              </a:ext>
            </a:extLst>
          </p:cNvPr>
          <p:cNvSpPr/>
          <p:nvPr/>
        </p:nvSpPr>
        <p:spPr>
          <a:xfrm>
            <a:off x="7045103" y="4379323"/>
            <a:ext cx="693420" cy="2880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y</a:t>
            </a:r>
          </a:p>
        </p:txBody>
      </p:sp>
      <p:sp>
        <p:nvSpPr>
          <p:cNvPr id="61" name="Rounded Rectangle 60">
            <a:extLst>
              <a:ext uri="{FF2B5EF4-FFF2-40B4-BE49-F238E27FC236}">
                <a16:creationId xmlns:a16="http://schemas.microsoft.com/office/drawing/2014/main" id="{D98351CA-E247-074A-8A97-097BC14F74B6}"/>
              </a:ext>
            </a:extLst>
          </p:cNvPr>
          <p:cNvSpPr/>
          <p:nvPr/>
        </p:nvSpPr>
        <p:spPr>
          <a:xfrm>
            <a:off x="6842368" y="2980756"/>
            <a:ext cx="1098890" cy="252000"/>
          </a:xfrm>
          <a:prstGeom prst="roundRect">
            <a:avLst/>
          </a:prstGeom>
          <a:solidFill>
            <a:schemeClr val="accent2"/>
          </a:solid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Quantize</a:t>
            </a:r>
          </a:p>
        </p:txBody>
      </p:sp>
      <p:cxnSp>
        <p:nvCxnSpPr>
          <p:cNvPr id="62" name="Straight Arrow Connector 61">
            <a:extLst>
              <a:ext uri="{FF2B5EF4-FFF2-40B4-BE49-F238E27FC236}">
                <a16:creationId xmlns:a16="http://schemas.microsoft.com/office/drawing/2014/main" id="{A82634DB-C18C-D142-B231-81D9BB9CFB44}"/>
              </a:ext>
            </a:extLst>
          </p:cNvPr>
          <p:cNvCxnSpPr>
            <a:cxnSpLocks/>
            <a:stCxn id="55" idx="4"/>
            <a:endCxn id="52" idx="0"/>
          </p:cNvCxnSpPr>
          <p:nvPr/>
        </p:nvCxnSpPr>
        <p:spPr>
          <a:xfrm>
            <a:off x="6747379" y="1368000"/>
            <a:ext cx="0" cy="2124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D883025-1A78-E347-938B-0350520E7E6A}"/>
              </a:ext>
            </a:extLst>
          </p:cNvPr>
          <p:cNvCxnSpPr>
            <a:cxnSpLocks/>
            <a:stCxn id="56" idx="4"/>
            <a:endCxn id="57" idx="0"/>
          </p:cNvCxnSpPr>
          <p:nvPr/>
        </p:nvCxnSpPr>
        <p:spPr>
          <a:xfrm>
            <a:off x="8036247" y="1368000"/>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7A1FD4A3-6464-A947-B422-B21A35A0BF6E}"/>
              </a:ext>
            </a:extLst>
          </p:cNvPr>
          <p:cNvCxnSpPr>
            <a:cxnSpLocks/>
            <a:stCxn id="57" idx="2"/>
            <a:endCxn id="54" idx="0"/>
          </p:cNvCxnSpPr>
          <p:nvPr/>
        </p:nvCxnSpPr>
        <p:spPr>
          <a:xfrm flipH="1">
            <a:off x="7391814" y="1834189"/>
            <a:ext cx="644433"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24B0A1F-D33F-2549-BC82-BC881F0DB3F8}"/>
              </a:ext>
            </a:extLst>
          </p:cNvPr>
          <p:cNvCxnSpPr>
            <a:cxnSpLocks/>
            <a:stCxn id="52" idx="2"/>
            <a:endCxn id="54" idx="0"/>
          </p:cNvCxnSpPr>
          <p:nvPr/>
        </p:nvCxnSpPr>
        <p:spPr>
          <a:xfrm>
            <a:off x="6747379" y="1832400"/>
            <a:ext cx="644435" cy="215978"/>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F1B5F6B-AECE-F74F-962B-2C3B82F3BD4E}"/>
              </a:ext>
            </a:extLst>
          </p:cNvPr>
          <p:cNvCxnSpPr>
            <a:cxnSpLocks/>
            <a:stCxn id="54" idx="2"/>
            <a:endCxn id="53" idx="0"/>
          </p:cNvCxnSpPr>
          <p:nvPr/>
        </p:nvCxnSpPr>
        <p:spPr>
          <a:xfrm flipH="1">
            <a:off x="7391813" y="2300378"/>
            <a:ext cx="1"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E743781-742A-DA4A-843D-CC097180BEF6}"/>
              </a:ext>
            </a:extLst>
          </p:cNvPr>
          <p:cNvCxnSpPr>
            <a:cxnSpLocks/>
            <a:stCxn id="53" idx="2"/>
            <a:endCxn id="61" idx="0"/>
          </p:cNvCxnSpPr>
          <p:nvPr/>
        </p:nvCxnSpPr>
        <p:spPr>
          <a:xfrm>
            <a:off x="7391813" y="2766567"/>
            <a:ext cx="0" cy="214189"/>
          </a:xfrm>
          <a:prstGeom prst="straightConnector1">
            <a:avLst/>
          </a:prstGeom>
          <a:ln>
            <a:solidFill>
              <a:srgbClr val="00488A"/>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550ABC43-2CA4-1740-814C-2F9E43AD7766}"/>
              </a:ext>
            </a:extLst>
          </p:cNvPr>
          <p:cNvCxnSpPr>
            <a:cxnSpLocks/>
            <a:stCxn id="61" idx="2"/>
            <a:endCxn id="58" idx="0"/>
          </p:cNvCxnSpPr>
          <p:nvPr/>
        </p:nvCxnSpPr>
        <p:spPr>
          <a:xfrm>
            <a:off x="7391813" y="3232756"/>
            <a:ext cx="1"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F36028C-D2E9-FC4C-AD7F-318A4DE3FB1B}"/>
              </a:ext>
            </a:extLst>
          </p:cNvPr>
          <p:cNvCxnSpPr>
            <a:cxnSpLocks/>
            <a:stCxn id="58" idx="2"/>
            <a:endCxn id="59" idx="0"/>
          </p:cNvCxnSpPr>
          <p:nvPr/>
        </p:nvCxnSpPr>
        <p:spPr>
          <a:xfrm flipH="1">
            <a:off x="7391813" y="3698945"/>
            <a:ext cx="1"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ADED24BF-78AC-904D-92B7-DA3AEEC7DEB3}"/>
              </a:ext>
            </a:extLst>
          </p:cNvPr>
          <p:cNvCxnSpPr>
            <a:cxnSpLocks/>
            <a:stCxn id="59" idx="2"/>
            <a:endCxn id="60" idx="0"/>
          </p:cNvCxnSpPr>
          <p:nvPr/>
        </p:nvCxnSpPr>
        <p:spPr>
          <a:xfrm>
            <a:off x="7391813" y="4165134"/>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61C0F5B4-8023-B646-998C-654DF8CBF8E1}"/>
              </a:ext>
            </a:extLst>
          </p:cNvPr>
          <p:cNvCxnSpPr>
            <a:cxnSpLocks/>
          </p:cNvCxnSpPr>
          <p:nvPr/>
        </p:nvCxnSpPr>
        <p:spPr>
          <a:xfrm>
            <a:off x="7391814" y="2300378"/>
            <a:ext cx="0" cy="1146567"/>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Right Arrow 75">
            <a:extLst>
              <a:ext uri="{FF2B5EF4-FFF2-40B4-BE49-F238E27FC236}">
                <a16:creationId xmlns:a16="http://schemas.microsoft.com/office/drawing/2014/main" id="{088B4AE9-E074-E745-AF67-41F601B78C03}"/>
              </a:ext>
            </a:extLst>
          </p:cNvPr>
          <p:cNvSpPr/>
          <p:nvPr/>
        </p:nvSpPr>
        <p:spPr>
          <a:xfrm>
            <a:off x="1931276" y="2621661"/>
            <a:ext cx="1230355" cy="46800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7" name="Right Arrow 76">
            <a:extLst>
              <a:ext uri="{FF2B5EF4-FFF2-40B4-BE49-F238E27FC236}">
                <a16:creationId xmlns:a16="http://schemas.microsoft.com/office/drawing/2014/main" id="{9C2CEED2-5043-784B-8B36-FA7DA80B28EF}"/>
              </a:ext>
            </a:extLst>
          </p:cNvPr>
          <p:cNvSpPr/>
          <p:nvPr/>
        </p:nvSpPr>
        <p:spPr>
          <a:xfrm>
            <a:off x="5323782" y="2631946"/>
            <a:ext cx="1230355" cy="46800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96FEFDB0-774A-2C44-AAE3-9999B33C1FD4}"/>
              </a:ext>
            </a:extLst>
          </p:cNvPr>
          <p:cNvSpPr txBox="1"/>
          <p:nvPr/>
        </p:nvSpPr>
        <p:spPr>
          <a:xfrm>
            <a:off x="1979743" y="3068166"/>
            <a:ext cx="896930" cy="507831"/>
          </a:xfrm>
          <a:prstGeom prst="rect">
            <a:avLst/>
          </a:prstGeom>
          <a:noFill/>
        </p:spPr>
        <p:txBody>
          <a:bodyPr vert="horz" wrap="square" lIns="0" tIns="0" rIns="0" bIns="0" rtlCol="0">
            <a:spAutoFit/>
          </a:bodyPr>
          <a:lstStyle/>
          <a:p>
            <a:pPr algn="ctr"/>
            <a:r>
              <a:rPr lang="en-US" sz="1100" dirty="0">
                <a:solidFill>
                  <a:srgbClr val="003C71"/>
                </a:solidFill>
              </a:rPr>
              <a:t>Insert quantization ops</a:t>
            </a:r>
          </a:p>
        </p:txBody>
      </p:sp>
      <p:sp>
        <p:nvSpPr>
          <p:cNvPr id="79" name="TextBox 78">
            <a:extLst>
              <a:ext uri="{FF2B5EF4-FFF2-40B4-BE49-F238E27FC236}">
                <a16:creationId xmlns:a16="http://schemas.microsoft.com/office/drawing/2014/main" id="{FADA4010-5D4F-C045-84F1-61E890B376D7}"/>
              </a:ext>
            </a:extLst>
          </p:cNvPr>
          <p:cNvSpPr txBox="1"/>
          <p:nvPr/>
        </p:nvSpPr>
        <p:spPr>
          <a:xfrm>
            <a:off x="5374800" y="3065114"/>
            <a:ext cx="896930" cy="507831"/>
          </a:xfrm>
          <a:prstGeom prst="rect">
            <a:avLst/>
          </a:prstGeom>
          <a:noFill/>
        </p:spPr>
        <p:txBody>
          <a:bodyPr vert="horz" wrap="square" lIns="0" tIns="0" rIns="0" bIns="0" rtlCol="0">
            <a:spAutoFit/>
          </a:bodyPr>
          <a:lstStyle/>
          <a:p>
            <a:pPr algn="ctr"/>
            <a:r>
              <a:rPr lang="en-US" sz="1100" dirty="0">
                <a:solidFill>
                  <a:srgbClr val="003C71"/>
                </a:solidFill>
              </a:rPr>
              <a:t>Remove redundant ops</a:t>
            </a:r>
          </a:p>
        </p:txBody>
      </p:sp>
      <p:sp>
        <p:nvSpPr>
          <p:cNvPr id="80" name="Rounded Rectangle 79">
            <a:extLst>
              <a:ext uri="{FF2B5EF4-FFF2-40B4-BE49-F238E27FC236}">
                <a16:creationId xmlns:a16="http://schemas.microsoft.com/office/drawing/2014/main" id="{3737602A-5850-5B4F-A9C9-64B7F226DFE8}"/>
              </a:ext>
            </a:extLst>
          </p:cNvPr>
          <p:cNvSpPr/>
          <p:nvPr/>
        </p:nvSpPr>
        <p:spPr>
          <a:xfrm>
            <a:off x="4013983" y="2048378"/>
            <a:ext cx="683055"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Op1</a:t>
            </a:r>
          </a:p>
        </p:txBody>
      </p:sp>
      <p:sp>
        <p:nvSpPr>
          <p:cNvPr id="81" name="Rounded Rectangle 80">
            <a:extLst>
              <a:ext uri="{FF2B5EF4-FFF2-40B4-BE49-F238E27FC236}">
                <a16:creationId xmlns:a16="http://schemas.microsoft.com/office/drawing/2014/main" id="{00BE8159-22DD-6C47-BE85-F36541F2749A}"/>
              </a:ext>
            </a:extLst>
          </p:cNvPr>
          <p:cNvSpPr/>
          <p:nvPr/>
        </p:nvSpPr>
        <p:spPr>
          <a:xfrm>
            <a:off x="4011710" y="3446945"/>
            <a:ext cx="687600" cy="252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Op2</a:t>
            </a:r>
          </a:p>
        </p:txBody>
      </p:sp>
      <p:sp>
        <p:nvSpPr>
          <p:cNvPr id="75" name="TextBox 74">
            <a:extLst>
              <a:ext uri="{FF2B5EF4-FFF2-40B4-BE49-F238E27FC236}">
                <a16:creationId xmlns:a16="http://schemas.microsoft.com/office/drawing/2014/main" id="{CF4947C7-9876-7E42-849B-2276E82B2A13}"/>
              </a:ext>
            </a:extLst>
          </p:cNvPr>
          <p:cNvSpPr txBox="1"/>
          <p:nvPr/>
        </p:nvSpPr>
        <p:spPr>
          <a:xfrm>
            <a:off x="451275" y="4379323"/>
            <a:ext cx="488369" cy="169277"/>
          </a:xfrm>
          <a:prstGeom prst="rect">
            <a:avLst/>
          </a:prstGeom>
          <a:noFill/>
        </p:spPr>
        <p:txBody>
          <a:bodyPr vert="horz" wrap="square" lIns="0" tIns="0" rIns="0" bIns="0" rtlCol="0">
            <a:spAutoFit/>
          </a:bodyPr>
          <a:lstStyle/>
          <a:p>
            <a:r>
              <a:rPr lang="en-US" sz="1100" dirty="0">
                <a:solidFill>
                  <a:srgbClr val="003C71"/>
                </a:solidFill>
              </a:rPr>
              <a:t>FP32</a:t>
            </a:r>
          </a:p>
        </p:txBody>
      </p:sp>
      <p:cxnSp>
        <p:nvCxnSpPr>
          <p:cNvPr id="82" name="Straight Arrow Connector 81">
            <a:extLst>
              <a:ext uri="{FF2B5EF4-FFF2-40B4-BE49-F238E27FC236}">
                <a16:creationId xmlns:a16="http://schemas.microsoft.com/office/drawing/2014/main" id="{B2AA52F6-4A47-C04E-B742-995CA4D728F9}"/>
              </a:ext>
            </a:extLst>
          </p:cNvPr>
          <p:cNvCxnSpPr>
            <a:cxnSpLocks/>
          </p:cNvCxnSpPr>
          <p:nvPr/>
        </p:nvCxnSpPr>
        <p:spPr>
          <a:xfrm>
            <a:off x="305722" y="4348181"/>
            <a:ext cx="0" cy="2141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4B2D6B3F-FC73-FC4C-A807-F632161F4738}"/>
              </a:ext>
            </a:extLst>
          </p:cNvPr>
          <p:cNvSpPr txBox="1"/>
          <p:nvPr/>
        </p:nvSpPr>
        <p:spPr>
          <a:xfrm>
            <a:off x="1319208" y="4365655"/>
            <a:ext cx="893050" cy="169277"/>
          </a:xfrm>
          <a:prstGeom prst="rect">
            <a:avLst/>
          </a:prstGeom>
          <a:noFill/>
        </p:spPr>
        <p:txBody>
          <a:bodyPr vert="horz" wrap="square" lIns="0" tIns="0" rIns="0" bIns="0" rtlCol="0">
            <a:spAutoFit/>
          </a:bodyPr>
          <a:lstStyle/>
          <a:p>
            <a:r>
              <a:rPr lang="en-US" sz="1100" dirty="0">
                <a:solidFill>
                  <a:schemeClr val="tx2">
                    <a:lumMod val="60000"/>
                    <a:lumOff val="40000"/>
                  </a:schemeClr>
                </a:solidFill>
              </a:rPr>
              <a:t>Low Precision</a:t>
            </a:r>
          </a:p>
        </p:txBody>
      </p:sp>
      <p:cxnSp>
        <p:nvCxnSpPr>
          <p:cNvPr id="84" name="Straight Arrow Connector 83">
            <a:extLst>
              <a:ext uri="{FF2B5EF4-FFF2-40B4-BE49-F238E27FC236}">
                <a16:creationId xmlns:a16="http://schemas.microsoft.com/office/drawing/2014/main" id="{4835C3F3-87FF-6E4C-B565-B64D689FB696}"/>
              </a:ext>
            </a:extLst>
          </p:cNvPr>
          <p:cNvCxnSpPr>
            <a:cxnSpLocks/>
          </p:cNvCxnSpPr>
          <p:nvPr/>
        </p:nvCxnSpPr>
        <p:spPr>
          <a:xfrm>
            <a:off x="1173655" y="4338349"/>
            <a:ext cx="0" cy="214189"/>
          </a:xfrm>
          <a:prstGeom prst="straightConnector1">
            <a:avLst/>
          </a:prstGeom>
          <a:ln>
            <a:solidFill>
              <a:schemeClr val="accent1">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99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1000"/>
                                        <p:tgtEl>
                                          <p:spTgt spid="80"/>
                                        </p:tgtEl>
                                      </p:cBhvr>
                                    </p:animEffect>
                                    <p:set>
                                      <p:cBhvr>
                                        <p:cTn id="36" dur="1" fill="hold">
                                          <p:stCondLst>
                                            <p:cond delay="999"/>
                                          </p:stCondLst>
                                        </p:cTn>
                                        <p:tgtEl>
                                          <p:spTgt spid="8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1000"/>
                                        <p:tgtEl>
                                          <p:spTgt spid="81"/>
                                        </p:tgtEl>
                                      </p:cBhvr>
                                    </p:animEffect>
                                    <p:set>
                                      <p:cBhvr>
                                        <p:cTn id="39" dur="1" fill="hold">
                                          <p:stCondLst>
                                            <p:cond delay="999"/>
                                          </p:stCondLst>
                                        </p:cTn>
                                        <p:tgtEl>
                                          <p:spTgt spid="8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par>
                                <p:cTn id="87" presetID="10"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
                                        <p:tgtEl>
                                          <p:spTgt spid="5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500"/>
                                        <p:tgtEl>
                                          <p:spTgt spid="5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fade">
                                      <p:cBhvr>
                                        <p:cTn id="114" dur="500"/>
                                        <p:tgtEl>
                                          <p:spTgt spid="5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500"/>
                                        <p:tgtEl>
                                          <p:spTgt spid="5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0"/>
                                        </p:tgtEl>
                                        <p:attrNameLst>
                                          <p:attrName>style.visibility</p:attrName>
                                        </p:attrNameLst>
                                      </p:cBhvr>
                                      <p:to>
                                        <p:strVal val="visible"/>
                                      </p:to>
                                    </p:set>
                                    <p:animEffect transition="in" filter="fade">
                                      <p:cBhvr>
                                        <p:cTn id="126" dur="500"/>
                                        <p:tgtEl>
                                          <p:spTgt spid="6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fade">
                                      <p:cBhvr>
                                        <p:cTn id="129" dur="500"/>
                                        <p:tgtEl>
                                          <p:spTgt spid="61"/>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par>
                                <p:cTn id="136" presetID="10" presetClass="entr" presetSubtype="0" fill="hold" nodeType="with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childTnLst>
                                </p:cTn>
                              </p:par>
                              <p:par>
                                <p:cTn id="139" presetID="10" presetClass="entr" presetSubtype="0" fill="hold" nodeType="with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fade">
                                      <p:cBhvr>
                                        <p:cTn id="141" dur="500"/>
                                        <p:tgtEl>
                                          <p:spTgt spid="65"/>
                                        </p:tgtEl>
                                      </p:cBhvr>
                                    </p:animEffect>
                                  </p:childTnLst>
                                </p:cTn>
                              </p:par>
                              <p:par>
                                <p:cTn id="142" presetID="10" presetClass="entr" presetSubtype="0" fill="hold"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500"/>
                                        <p:tgtEl>
                                          <p:spTgt spid="66"/>
                                        </p:tgtEl>
                                      </p:cBhvr>
                                    </p:animEffect>
                                  </p:childTnLst>
                                </p:cTn>
                              </p:par>
                              <p:par>
                                <p:cTn id="145" presetID="10" presetClass="entr" presetSubtype="0" fill="hold"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par>
                                <p:cTn id="148" presetID="10" presetClass="entr" presetSubtype="0" fill="hold" nodeType="with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0" presetClass="entr" presetSubtype="0" fill="hold"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0"/>
                                        <p:tgtEl>
                                          <p:spTgt spid="69"/>
                                        </p:tgtEl>
                                      </p:cBhvr>
                                    </p:animEffec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1000"/>
                                        <p:tgtEl>
                                          <p:spTgt spid="53"/>
                                        </p:tgtEl>
                                      </p:cBhvr>
                                    </p:animEffect>
                                    <p:set>
                                      <p:cBhvr>
                                        <p:cTn id="161" dur="1" fill="hold">
                                          <p:stCondLst>
                                            <p:cond delay="999"/>
                                          </p:stCondLst>
                                        </p:cTn>
                                        <p:tgtEl>
                                          <p:spTgt spid="53"/>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1000"/>
                                        <p:tgtEl>
                                          <p:spTgt spid="61"/>
                                        </p:tgtEl>
                                      </p:cBhvr>
                                    </p:animEffect>
                                    <p:set>
                                      <p:cBhvr>
                                        <p:cTn id="164" dur="1" fill="hold">
                                          <p:stCondLst>
                                            <p:cond delay="999"/>
                                          </p:stCondLst>
                                        </p:cTn>
                                        <p:tgtEl>
                                          <p:spTgt spid="61"/>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1000"/>
                                        <p:tgtEl>
                                          <p:spTgt spid="66"/>
                                        </p:tgtEl>
                                      </p:cBhvr>
                                    </p:animEffect>
                                    <p:set>
                                      <p:cBhvr>
                                        <p:cTn id="167" dur="1" fill="hold">
                                          <p:stCondLst>
                                            <p:cond delay="999"/>
                                          </p:stCondLst>
                                        </p:cTn>
                                        <p:tgtEl>
                                          <p:spTgt spid="6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1000"/>
                                        <p:tgtEl>
                                          <p:spTgt spid="67"/>
                                        </p:tgtEl>
                                      </p:cBhvr>
                                    </p:animEffect>
                                    <p:set>
                                      <p:cBhvr>
                                        <p:cTn id="170" dur="1" fill="hold">
                                          <p:stCondLst>
                                            <p:cond delay="999"/>
                                          </p:stCondLst>
                                        </p:cTn>
                                        <p:tgtEl>
                                          <p:spTgt spid="67"/>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1000"/>
                                        <p:tgtEl>
                                          <p:spTgt spid="68"/>
                                        </p:tgtEl>
                                      </p:cBhvr>
                                    </p:animEffect>
                                    <p:set>
                                      <p:cBhvr>
                                        <p:cTn id="173" dur="1" fill="hold">
                                          <p:stCondLst>
                                            <p:cond delay="999"/>
                                          </p:stCondLst>
                                        </p:cTn>
                                        <p:tgtEl>
                                          <p:spTgt spid="68"/>
                                        </p:tgtEl>
                                        <p:attrNameLst>
                                          <p:attrName>style.visibility</p:attrName>
                                        </p:attrNameLst>
                                      </p:cBhvr>
                                      <p:to>
                                        <p:strVal val="hidden"/>
                                      </p:to>
                                    </p:set>
                                  </p:childTnLst>
                                </p:cTn>
                              </p:par>
                              <p:par>
                                <p:cTn id="174" presetID="10" presetClass="entr" presetSubtype="0" fill="hold" nodeType="withEffect">
                                  <p:stCondLst>
                                    <p:cond delay="0"/>
                                  </p:stCondLst>
                                  <p:childTnLst>
                                    <p:set>
                                      <p:cBhvr>
                                        <p:cTn id="175" dur="1" fill="hold">
                                          <p:stCondLst>
                                            <p:cond delay="0"/>
                                          </p:stCondLst>
                                        </p:cTn>
                                        <p:tgtEl>
                                          <p:spTgt spid="73"/>
                                        </p:tgtEl>
                                        <p:attrNameLst>
                                          <p:attrName>style.visibility</p:attrName>
                                        </p:attrNameLst>
                                      </p:cBhvr>
                                      <p:to>
                                        <p:strVal val="visible"/>
                                      </p:to>
                                    </p:set>
                                    <p:animEffect transition="in" filter="fade">
                                      <p:cBhvr>
                                        <p:cTn id="176"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42" grpId="0" animBg="1"/>
      <p:bldP spid="43" grpId="0" animBg="1"/>
      <p:bldP spid="44" grpId="0" animBg="1"/>
      <p:bldP spid="45" grpId="0" animBg="1"/>
      <p:bldP spid="46" grpId="0" animBg="1"/>
      <p:bldP spid="47" grpId="0" animBg="1"/>
      <p:bldP spid="48" grpId="0" animBg="1"/>
      <p:bldP spid="52" grpId="0" animBg="1"/>
      <p:bldP spid="53" grpId="0" animBg="1"/>
      <p:bldP spid="53" grpId="1" animBg="1"/>
      <p:bldP spid="54" grpId="0" animBg="1"/>
      <p:bldP spid="55" grpId="0" animBg="1"/>
      <p:bldP spid="56" grpId="0" animBg="1"/>
      <p:bldP spid="57" grpId="0" animBg="1"/>
      <p:bldP spid="58" grpId="0" animBg="1"/>
      <p:bldP spid="59" grpId="0" animBg="1"/>
      <p:bldP spid="60" grpId="0" animBg="1"/>
      <p:bldP spid="61" grpId="0" animBg="1"/>
      <p:bldP spid="61" grpId="1" animBg="1"/>
      <p:bldP spid="76" grpId="0" animBg="1"/>
      <p:bldP spid="77" grpId="0" animBg="1"/>
      <p:bldP spid="78" grpId="0"/>
      <p:bldP spid="79" grpId="0"/>
      <p:bldP spid="80" grpId="0" animBg="1"/>
      <p:bldP spid="80" grpId="1" animBg="1"/>
      <p:bldP spid="81" grpId="0" animBg="1"/>
      <p:bldP spid="8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84341" y="1241619"/>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Redesigning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272034" y="910266"/>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92D05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3378100"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Regularization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precision</a:t>
            </a:r>
          </a:p>
          <a:p>
            <a:pPr marL="285750" indent="-285750">
              <a:buFont typeface="Wingdings" pitchFamily="2" charset="2"/>
              <a:buChar char="Ø"/>
            </a:pPr>
            <a:r>
              <a:rPr lang="en-US" sz="1800" b="1" dirty="0">
                <a:solidFill>
                  <a:srgbClr val="92D050"/>
                </a:solidFill>
                <a:latin typeface="+mn-lt"/>
                <a:ea typeface="+mn-ea"/>
                <a:cs typeface="Intel Clear" panose="020B0604020203020204" pitchFamily="34" charset="0"/>
              </a:rPr>
              <a:t>Knowledge distillation</a:t>
            </a:r>
          </a:p>
        </p:txBody>
      </p:sp>
      <p:sp>
        <p:nvSpPr>
          <p:cNvPr id="17" name="Title 2">
            <a:extLst>
              <a:ext uri="{FF2B5EF4-FFF2-40B4-BE49-F238E27FC236}">
                <a16:creationId xmlns:a16="http://schemas.microsoft.com/office/drawing/2014/main" id="{604B4E18-09B2-A94C-A32C-581F82E5F794}"/>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8" name="Title 2">
            <a:extLst>
              <a:ext uri="{FF2B5EF4-FFF2-40B4-BE49-F238E27FC236}">
                <a16:creationId xmlns:a16="http://schemas.microsoft.com/office/drawing/2014/main" id="{C8224309-9524-114C-9C19-73FC1CB79BE1}"/>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334076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94652D-ECA1-2D49-91DC-85DEA46E03D6}"/>
              </a:ext>
            </a:extLst>
          </p:cNvPr>
          <p:cNvSpPr/>
          <p:nvPr/>
        </p:nvSpPr>
        <p:spPr>
          <a:xfrm>
            <a:off x="5334335" y="0"/>
            <a:ext cx="3809665" cy="47597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B45C11-4F93-6F4D-BE64-586D21726F58}"/>
              </a:ext>
            </a:extLst>
          </p:cNvPr>
          <p:cNvSpPr>
            <a:spLocks noGrp="1"/>
          </p:cNvSpPr>
          <p:nvPr>
            <p:ph type="title"/>
          </p:nvPr>
        </p:nvSpPr>
        <p:spPr/>
        <p:txBody>
          <a:bodyPr vert="horz" lIns="0" tIns="0" rIns="0" bIns="0" rtlCol="0" anchor="t" anchorCtr="0">
            <a:noAutofit/>
          </a:bodyPr>
          <a:lstStyle/>
          <a:p>
            <a:r>
              <a:rPr lang="en-US" b="1" dirty="0"/>
              <a:t>Knowledge</a:t>
            </a:r>
            <a:r>
              <a:rPr lang="en-US" sz="4496" b="1" dirty="0">
                <a:effectLst>
                  <a:glow rad="127000">
                    <a:srgbClr val="0071C5">
                      <a:alpha val="2000"/>
                    </a:srgbClr>
                  </a:glow>
                </a:effectLst>
                <a:latin typeface="Intel Clear Pro"/>
                <a:cs typeface="Times New Roman" panose="02020603050405020304" pitchFamily="18" charset="0"/>
              </a:rPr>
              <a:t> </a:t>
            </a:r>
            <a:r>
              <a:rPr lang="en-US" b="1" dirty="0"/>
              <a:t>Distillation</a:t>
            </a:r>
          </a:p>
        </p:txBody>
      </p:sp>
      <p:sp>
        <p:nvSpPr>
          <p:cNvPr id="4" name="Content Placeholder 3">
            <a:extLst>
              <a:ext uri="{FF2B5EF4-FFF2-40B4-BE49-F238E27FC236}">
                <a16:creationId xmlns:a16="http://schemas.microsoft.com/office/drawing/2014/main" id="{9EDBA979-B35A-6A45-B4BF-E4D9FFD7849A}"/>
              </a:ext>
            </a:extLst>
          </p:cNvPr>
          <p:cNvSpPr>
            <a:spLocks noGrp="1"/>
          </p:cNvSpPr>
          <p:nvPr>
            <p:ph sz="quarter" idx="13"/>
          </p:nvPr>
        </p:nvSpPr>
        <p:spPr>
          <a:xfrm>
            <a:off x="455615" y="1203325"/>
            <a:ext cx="4776786" cy="3425825"/>
          </a:xfrm>
        </p:spPr>
        <p:txBody>
          <a:bodyPr/>
          <a:lstStyle/>
          <a:p>
            <a:pPr marL="285750" indent="-285750">
              <a:buFont typeface="Arial" panose="020B0604020202020204" pitchFamily="34" charset="0"/>
              <a:buChar char="•"/>
            </a:pPr>
            <a:r>
              <a:rPr lang="en-US" b="1" dirty="0"/>
              <a:t>What</a:t>
            </a:r>
            <a:r>
              <a:rPr lang="en-US" dirty="0"/>
              <a:t>: transfer knowledge from a complex model (teacher) to a simpler model (student)</a:t>
            </a:r>
          </a:p>
          <a:p>
            <a:pPr marL="285750" indent="-285750">
              <a:buFont typeface="Arial" panose="020B0604020202020204" pitchFamily="34" charset="0"/>
              <a:buChar char="•"/>
            </a:pPr>
            <a:r>
              <a:rPr lang="en-US" b="1" dirty="0"/>
              <a:t>Why</a:t>
            </a:r>
            <a:r>
              <a:rPr lang="en-US" dirty="0"/>
              <a:t>: Reduced compute complexity</a:t>
            </a:r>
          </a:p>
          <a:p>
            <a:pPr marL="285750" indent="-285750">
              <a:buFont typeface="Arial" panose="020B0604020202020204" pitchFamily="34" charset="0"/>
              <a:buChar char="•"/>
            </a:pPr>
            <a:r>
              <a:rPr lang="en-US" b="1" dirty="0"/>
              <a:t>Where</a:t>
            </a:r>
            <a:r>
              <a:rPr lang="en-US" dirty="0"/>
              <a:t>: HW/SW agnostic</a:t>
            </a:r>
          </a:p>
          <a:p>
            <a:pPr marL="285750" indent="-285750">
              <a:buFont typeface="Arial" panose="020B0604020202020204" pitchFamily="34" charset="0"/>
              <a:buChar char="•"/>
            </a:pPr>
            <a:r>
              <a:rPr lang="en-US" b="1" dirty="0"/>
              <a:t>How</a:t>
            </a:r>
            <a:r>
              <a:rPr lang="en-US" dirty="0"/>
              <a:t>: Learn a large complex model and train a more compact DNN to reproduce its output</a:t>
            </a:r>
          </a:p>
          <a:p>
            <a:pPr marL="285750" indent="-285750">
              <a:buFont typeface="Arial" panose="020B0604020202020204" pitchFamily="34" charset="0"/>
              <a:buChar char="•"/>
            </a:pPr>
            <a:r>
              <a:rPr lang="en-US" dirty="0"/>
              <a:t>Distillation and quantization, pruning, or regularization can be used together</a:t>
            </a:r>
          </a:p>
        </p:txBody>
      </p:sp>
      <p:pic>
        <p:nvPicPr>
          <p:cNvPr id="5" name="Picture 4">
            <a:extLst>
              <a:ext uri="{FF2B5EF4-FFF2-40B4-BE49-F238E27FC236}">
                <a16:creationId xmlns:a16="http://schemas.microsoft.com/office/drawing/2014/main" id="{AD7F30F9-4AB1-7A48-8FDD-86B4AA006E28}"/>
              </a:ext>
            </a:extLst>
          </p:cNvPr>
          <p:cNvPicPr>
            <a:picLocks noChangeAspect="1"/>
          </p:cNvPicPr>
          <p:nvPr/>
        </p:nvPicPr>
        <p:blipFill>
          <a:blip r:embed="rId3"/>
          <a:stretch>
            <a:fillRect/>
          </a:stretch>
        </p:blipFill>
        <p:spPr>
          <a:xfrm rot="218066">
            <a:off x="8133577" y="168828"/>
            <a:ext cx="859712" cy="1358900"/>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4EE80FE5-85B3-BD4B-8147-28A70B8257ED}"/>
              </a:ext>
            </a:extLst>
          </p:cNvPr>
          <p:cNvPicPr>
            <a:picLocks noChangeAspect="1"/>
          </p:cNvPicPr>
          <p:nvPr/>
        </p:nvPicPr>
        <p:blipFill>
          <a:blip r:embed="rId4"/>
          <a:stretch>
            <a:fillRect/>
          </a:stretch>
        </p:blipFill>
        <p:spPr>
          <a:xfrm>
            <a:off x="5404790" y="2071513"/>
            <a:ext cx="3668753" cy="1794281"/>
          </a:xfrm>
          <a:prstGeom prst="rect">
            <a:avLst/>
          </a:prstGeom>
        </p:spPr>
      </p:pic>
    </p:spTree>
    <p:extLst>
      <p:ext uri="{BB962C8B-B14F-4D97-AF65-F5344CB8AC3E}">
        <p14:creationId xmlns:p14="http://schemas.microsoft.com/office/powerpoint/2010/main" val="3294015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84341" y="1241619"/>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92D050"/>
                </a:solidFill>
                <a:latin typeface="Intel Clear Pro" panose="020B0804020202060201" pitchFamily="34" charset="77"/>
                <a:ea typeface="Intel Clear Pro" panose="020B0804020202060201" pitchFamily="34" charset="77"/>
                <a:cs typeface="Intel Clear Pro" panose="020B0804020202060201" pitchFamily="34" charset="77"/>
              </a:rPr>
              <a:t>Redesigning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272034" y="910266"/>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3378100"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Regularization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precision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Knowledge distillation</a:t>
            </a:r>
          </a:p>
        </p:txBody>
      </p:sp>
      <p:sp>
        <p:nvSpPr>
          <p:cNvPr id="17" name="Title 2">
            <a:extLst>
              <a:ext uri="{FF2B5EF4-FFF2-40B4-BE49-F238E27FC236}">
                <a16:creationId xmlns:a16="http://schemas.microsoft.com/office/drawing/2014/main" id="{FAA0A675-DD3D-BB43-8568-38041A9EFF44}"/>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8" name="Title 2">
            <a:extLst>
              <a:ext uri="{FF2B5EF4-FFF2-40B4-BE49-F238E27FC236}">
                <a16:creationId xmlns:a16="http://schemas.microsoft.com/office/drawing/2014/main" id="{1B43BBEA-2F44-5244-B14A-AD9C455EC316}"/>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14186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770EA-A6F7-6046-8490-5A40267CCDCD}"/>
              </a:ext>
            </a:extLst>
          </p:cNvPr>
          <p:cNvSpPr>
            <a:spLocks noGrp="1"/>
          </p:cNvSpPr>
          <p:nvPr>
            <p:ph type="title"/>
          </p:nvPr>
        </p:nvSpPr>
        <p:spPr>
          <a:xfrm>
            <a:off x="455613" y="308848"/>
            <a:ext cx="8229600" cy="868680"/>
          </a:xfrm>
        </p:spPr>
        <p:txBody>
          <a:bodyPr/>
          <a:lstStyle/>
          <a:p>
            <a:r>
              <a:rPr lang="en-US" b="1" dirty="0"/>
              <a:t>Neural Network Distiller</a:t>
            </a:r>
          </a:p>
        </p:txBody>
      </p:sp>
      <p:sp>
        <p:nvSpPr>
          <p:cNvPr id="4" name="Content Placeholder 3">
            <a:extLst>
              <a:ext uri="{FF2B5EF4-FFF2-40B4-BE49-F238E27FC236}">
                <a16:creationId xmlns:a16="http://schemas.microsoft.com/office/drawing/2014/main" id="{274114FE-B7F2-1546-986E-EA9D41149FB4}"/>
              </a:ext>
            </a:extLst>
          </p:cNvPr>
          <p:cNvSpPr>
            <a:spLocks noGrp="1"/>
          </p:cNvSpPr>
          <p:nvPr>
            <p:ph sz="quarter" idx="13"/>
          </p:nvPr>
        </p:nvSpPr>
        <p:spPr>
          <a:xfrm>
            <a:off x="454025" y="831964"/>
            <a:ext cx="8228012" cy="3468685"/>
          </a:xfrm>
        </p:spPr>
        <p:txBody>
          <a:bodyPr/>
          <a:lstStyle/>
          <a:p>
            <a:r>
              <a:rPr lang="en-US" b="1" dirty="0"/>
              <a:t>An open-source Python package for neural network compression research.</a:t>
            </a:r>
            <a:endParaRPr lang="en-US" dirty="0"/>
          </a:p>
          <a:p>
            <a:endParaRPr lang="en-US" dirty="0"/>
          </a:p>
        </p:txBody>
      </p:sp>
      <p:pic>
        <p:nvPicPr>
          <p:cNvPr id="9" name="Picture 8">
            <a:extLst>
              <a:ext uri="{FF2B5EF4-FFF2-40B4-BE49-F238E27FC236}">
                <a16:creationId xmlns:a16="http://schemas.microsoft.com/office/drawing/2014/main" id="{95A55051-71AE-A949-B4C2-B842E9E07172}"/>
              </a:ext>
            </a:extLst>
          </p:cNvPr>
          <p:cNvPicPr>
            <a:picLocks noChangeAspect="1"/>
          </p:cNvPicPr>
          <p:nvPr/>
        </p:nvPicPr>
        <p:blipFill>
          <a:blip r:embed="rId3"/>
          <a:stretch>
            <a:fillRect/>
          </a:stretch>
        </p:blipFill>
        <p:spPr>
          <a:xfrm>
            <a:off x="7445284" y="2566307"/>
            <a:ext cx="1506967" cy="1506967"/>
          </a:xfrm>
          <a:prstGeom prst="rect">
            <a:avLst/>
          </a:prstGeom>
        </p:spPr>
      </p:pic>
      <p:sp>
        <p:nvSpPr>
          <p:cNvPr id="5" name="TextBox 4">
            <a:extLst>
              <a:ext uri="{FF2B5EF4-FFF2-40B4-BE49-F238E27FC236}">
                <a16:creationId xmlns:a16="http://schemas.microsoft.com/office/drawing/2014/main" id="{F9E8D9D3-4FC4-0941-80E1-225E63CE08D3}"/>
              </a:ext>
            </a:extLst>
          </p:cNvPr>
          <p:cNvSpPr txBox="1"/>
          <p:nvPr/>
        </p:nvSpPr>
        <p:spPr>
          <a:xfrm>
            <a:off x="7592932" y="4002050"/>
            <a:ext cx="1166400" cy="169277"/>
          </a:xfrm>
          <a:prstGeom prst="rect">
            <a:avLst/>
          </a:prstGeom>
          <a:noFill/>
        </p:spPr>
        <p:txBody>
          <a:bodyPr vert="horz" wrap="square" lIns="0" tIns="0" rIns="0" bIns="0" rtlCol="0">
            <a:spAutoFit/>
          </a:bodyPr>
          <a:lstStyle/>
          <a:p>
            <a:r>
              <a:rPr lang="en-US" sz="1100" dirty="0">
                <a:solidFill>
                  <a:srgbClr val="003C71"/>
                </a:solidFill>
              </a:rPr>
              <a:t>GitHub Repository</a:t>
            </a:r>
          </a:p>
        </p:txBody>
      </p:sp>
      <p:sp>
        <p:nvSpPr>
          <p:cNvPr id="6" name="Rectangle 5">
            <a:extLst>
              <a:ext uri="{FF2B5EF4-FFF2-40B4-BE49-F238E27FC236}">
                <a16:creationId xmlns:a16="http://schemas.microsoft.com/office/drawing/2014/main" id="{FE667197-5AA3-1B49-AF53-7FCAD4842645}"/>
              </a:ext>
            </a:extLst>
          </p:cNvPr>
          <p:cNvSpPr/>
          <p:nvPr/>
        </p:nvSpPr>
        <p:spPr>
          <a:xfrm>
            <a:off x="947005" y="4366877"/>
            <a:ext cx="7886893" cy="369332"/>
          </a:xfrm>
          <a:prstGeom prst="rect">
            <a:avLst/>
          </a:prstGeom>
        </p:spPr>
        <p:txBody>
          <a:bodyPr wrap="square">
            <a:spAutoFit/>
          </a:bodyPr>
          <a:lstStyle/>
          <a:p>
            <a:pPr algn="r" rtl="1"/>
            <a:r>
              <a:rPr lang="en-US" b="1" dirty="0">
                <a:hlinkClick r:id="rId4"/>
              </a:rPr>
              <a:t>https://github.com/NervanaSystems/distiller</a:t>
            </a:r>
            <a:endParaRPr lang="en-US" dirty="0"/>
          </a:p>
        </p:txBody>
      </p:sp>
      <p:pic>
        <p:nvPicPr>
          <p:cNvPr id="10" name="Picture 9">
            <a:extLst>
              <a:ext uri="{FF2B5EF4-FFF2-40B4-BE49-F238E27FC236}">
                <a16:creationId xmlns:a16="http://schemas.microsoft.com/office/drawing/2014/main" id="{0CA21CD5-B6AB-1441-8592-DBE3DCB24103}"/>
              </a:ext>
            </a:extLst>
          </p:cNvPr>
          <p:cNvPicPr>
            <a:picLocks noChangeAspect="1"/>
          </p:cNvPicPr>
          <p:nvPr/>
        </p:nvPicPr>
        <p:blipFill>
          <a:blip r:embed="rId5"/>
          <a:stretch>
            <a:fillRect/>
          </a:stretch>
        </p:blipFill>
        <p:spPr>
          <a:xfrm>
            <a:off x="7584981" y="1591690"/>
            <a:ext cx="1166400" cy="844750"/>
          </a:xfrm>
          <a:prstGeom prst="rect">
            <a:avLst/>
          </a:prstGeom>
        </p:spPr>
      </p:pic>
      <p:sp>
        <p:nvSpPr>
          <p:cNvPr id="12" name="Content Placeholder 2">
            <a:extLst>
              <a:ext uri="{FF2B5EF4-FFF2-40B4-BE49-F238E27FC236}">
                <a16:creationId xmlns:a16="http://schemas.microsoft.com/office/drawing/2014/main" id="{EFB65ED0-5554-A44D-AC01-6BFEE1370367}"/>
              </a:ext>
            </a:extLst>
          </p:cNvPr>
          <p:cNvSpPr txBox="1">
            <a:spLocks/>
          </p:cNvSpPr>
          <p:nvPr/>
        </p:nvSpPr>
        <p:spPr>
          <a:xfrm>
            <a:off x="450849" y="1433785"/>
            <a:ext cx="6423853" cy="342582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Compression algorithms (pruning, regularization, quantization and more)</a:t>
            </a:r>
          </a:p>
          <a:p>
            <a:pPr marL="285750" lvl="1" indent="-285750">
              <a:buFont typeface="Arial" panose="020B0604020202020204" pitchFamily="34" charset="0"/>
              <a:buChar char="•"/>
            </a:pPr>
            <a:r>
              <a:rPr lang="en-US" dirty="0">
                <a:solidFill>
                  <a:srgbClr val="0071C5"/>
                </a:solidFill>
              </a:rPr>
              <a:t>A set of analysis tools:</a:t>
            </a:r>
          </a:p>
          <a:p>
            <a:pPr marL="631825" lvl="2" indent="-285750">
              <a:buFont typeface="Arial" panose="020B0604020202020204" pitchFamily="34" charset="0"/>
              <a:buChar char="•"/>
            </a:pPr>
            <a:r>
              <a:rPr lang="en-US" dirty="0"/>
              <a:t>Gain insights into your model’s performance using interactive </a:t>
            </a:r>
            <a:r>
              <a:rPr lang="en-US" dirty="0" err="1"/>
              <a:t>Jupyter</a:t>
            </a:r>
            <a:r>
              <a:rPr lang="en-US" dirty="0"/>
              <a:t> Notebooks with Pandas </a:t>
            </a:r>
            <a:r>
              <a:rPr lang="en-US" dirty="0" err="1"/>
              <a:t>DataFrames</a:t>
            </a:r>
            <a:endParaRPr lang="en-US" dirty="0"/>
          </a:p>
          <a:p>
            <a:pPr marL="631825" lvl="2" indent="-285750">
              <a:buFont typeface="Arial" panose="020B0604020202020204" pitchFamily="34" charset="0"/>
              <a:buChar char="•"/>
            </a:pPr>
            <a:r>
              <a:rPr lang="en-US" dirty="0"/>
              <a:t>Visualize training progress via </a:t>
            </a:r>
            <a:r>
              <a:rPr lang="en-US" dirty="0" err="1"/>
              <a:t>TensorBoard</a:t>
            </a:r>
            <a:r>
              <a:rPr lang="en-US" dirty="0"/>
              <a:t> integration</a:t>
            </a:r>
            <a:endParaRPr lang="en-US" dirty="0">
              <a:solidFill>
                <a:schemeClr val="tx2"/>
              </a:solidFill>
            </a:endParaRPr>
          </a:p>
          <a:p>
            <a:pPr marL="285750" indent="-285750">
              <a:buFont typeface="Arial" panose="020B0604020202020204" pitchFamily="34" charset="0"/>
              <a:buChar char="•"/>
            </a:pPr>
            <a:r>
              <a:rPr lang="en-US" dirty="0"/>
              <a:t>Example implementations of state-of-the-art compression papers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2190211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805F68-0305-5C47-B8D9-DBDE8C76DEB2}"/>
              </a:ext>
            </a:extLst>
          </p:cNvPr>
          <p:cNvSpPr/>
          <p:nvPr/>
        </p:nvSpPr>
        <p:spPr>
          <a:xfrm>
            <a:off x="6013871" y="0"/>
            <a:ext cx="3130129"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02E5E0-C59E-AA45-AAC0-42BBA756BE1A}"/>
              </a:ext>
            </a:extLst>
          </p:cNvPr>
          <p:cNvSpPr>
            <a:spLocks noGrp="1"/>
          </p:cNvSpPr>
          <p:nvPr>
            <p:ph type="title"/>
          </p:nvPr>
        </p:nvSpPr>
        <p:spPr/>
        <p:txBody>
          <a:bodyPr/>
          <a:lstStyle/>
          <a:p>
            <a:r>
              <a:rPr lang="en-US" b="1" dirty="0"/>
              <a:t>Conditional Computation</a:t>
            </a:r>
          </a:p>
        </p:txBody>
      </p:sp>
      <p:sp>
        <p:nvSpPr>
          <p:cNvPr id="4" name="Content Placeholder 3">
            <a:extLst>
              <a:ext uri="{FF2B5EF4-FFF2-40B4-BE49-F238E27FC236}">
                <a16:creationId xmlns:a16="http://schemas.microsoft.com/office/drawing/2014/main" id="{2AF2CB8C-1217-3342-85BF-B73CA1EE96EA}"/>
              </a:ext>
            </a:extLst>
          </p:cNvPr>
          <p:cNvSpPr>
            <a:spLocks noGrp="1"/>
          </p:cNvSpPr>
          <p:nvPr>
            <p:ph sz="quarter" idx="13"/>
          </p:nvPr>
        </p:nvSpPr>
        <p:spPr>
          <a:xfrm>
            <a:off x="455613" y="873716"/>
            <a:ext cx="5404334" cy="3425825"/>
          </a:xfrm>
        </p:spPr>
        <p:txBody>
          <a:bodyPr/>
          <a:lstStyle/>
          <a:p>
            <a:pPr marL="285750" indent="-285750">
              <a:buFont typeface="Arial" panose="020B0604020202020204" pitchFamily="34" charset="0"/>
              <a:buChar char="•"/>
            </a:pPr>
            <a:r>
              <a:rPr lang="en-US" b="1" dirty="0"/>
              <a:t>What: </a:t>
            </a:r>
            <a:r>
              <a:rPr lang="en-US" dirty="0"/>
              <a:t>Change the architecture so that each input sample uses different parts of the network</a:t>
            </a:r>
            <a:endParaRPr lang="en-US" b="1" dirty="0"/>
          </a:p>
          <a:p>
            <a:pPr marL="285750" indent="-285750">
              <a:buFont typeface="Arial" panose="020B0604020202020204" pitchFamily="34" charset="0"/>
              <a:buChar char="•"/>
            </a:pPr>
            <a:r>
              <a:rPr lang="en-US" b="1" dirty="0"/>
              <a:t>Why: </a:t>
            </a:r>
            <a:r>
              <a:rPr lang="en-US" dirty="0"/>
              <a:t>Reduce the average compute time</a:t>
            </a:r>
            <a:endParaRPr lang="en-US" b="1" dirty="0"/>
          </a:p>
          <a:p>
            <a:pPr marL="285750" indent="-285750">
              <a:buFont typeface="Arial" panose="020B0604020202020204" pitchFamily="34" charset="0"/>
              <a:buChar char="•"/>
            </a:pPr>
            <a:r>
              <a:rPr lang="en-US" b="1" dirty="0"/>
              <a:t>When: </a:t>
            </a:r>
            <a:r>
              <a:rPr lang="en-US" dirty="0"/>
              <a:t>batch-1 </a:t>
            </a:r>
            <a:r>
              <a:rPr lang="en-US" dirty="0" err="1"/>
              <a:t>realtime</a:t>
            </a:r>
            <a:r>
              <a:rPr lang="en-US" dirty="0"/>
              <a:t> applications</a:t>
            </a:r>
          </a:p>
          <a:p>
            <a:pPr marL="285750" indent="-285750">
              <a:buFont typeface="Arial" panose="020B0604020202020204" pitchFamily="34" charset="0"/>
              <a:buChar char="•"/>
            </a:pPr>
            <a:r>
              <a:rPr lang="en-US" b="1" dirty="0"/>
              <a:t>How:</a:t>
            </a:r>
          </a:p>
          <a:p>
            <a:pPr marL="511175" lvl="1" indent="-285750">
              <a:buFont typeface="Arial" panose="020B0604020202020204" pitchFamily="34" charset="0"/>
              <a:buChar char="•"/>
            </a:pPr>
            <a:r>
              <a:rPr lang="en-US" b="1" dirty="0"/>
              <a:t>Early Exit: </a:t>
            </a:r>
            <a:r>
              <a:rPr lang="en-US" dirty="0"/>
              <a:t>early layers may have enough knowledge to classify </a:t>
            </a:r>
            <a:r>
              <a:rPr lang="en-US" dirty="0">
                <a:sym typeface="Wingdings" pitchFamily="2" charset="2"/>
              </a:rPr>
              <a:t> so exit early</a:t>
            </a:r>
            <a:endParaRPr lang="en-US" dirty="0"/>
          </a:p>
          <a:p>
            <a:pPr marL="511175" lvl="1" indent="-285750">
              <a:buFont typeface="Arial" panose="020B0604020202020204" pitchFamily="34" charset="0"/>
              <a:buChar char="•"/>
            </a:pPr>
            <a:r>
              <a:rPr lang="en-US" b="1" dirty="0"/>
              <a:t>Network selection</a:t>
            </a:r>
            <a:r>
              <a:rPr lang="en-US" dirty="0"/>
              <a:t>: learn a network selection system that adaptively selects the network to be evaluated for each example</a:t>
            </a:r>
          </a:p>
          <a:p>
            <a:pPr marL="511175" lvl="1" indent="-285750">
              <a:buFont typeface="Arial" panose="020B0604020202020204" pitchFamily="34" charset="0"/>
              <a:buChar char="•"/>
            </a:pPr>
            <a:endParaRPr lang="en-US" dirty="0"/>
          </a:p>
          <a:p>
            <a:pPr lvl="1" indent="0">
              <a:buNone/>
            </a:pPr>
            <a:endParaRPr lang="en-US" dirty="0"/>
          </a:p>
        </p:txBody>
      </p:sp>
      <p:pic>
        <p:nvPicPr>
          <p:cNvPr id="5" name="Picture 4">
            <a:extLst>
              <a:ext uri="{FF2B5EF4-FFF2-40B4-BE49-F238E27FC236}">
                <a16:creationId xmlns:a16="http://schemas.microsoft.com/office/drawing/2014/main" id="{12CCBB3B-00EF-6641-8029-391D17AE88E3}"/>
              </a:ext>
            </a:extLst>
          </p:cNvPr>
          <p:cNvPicPr>
            <a:picLocks noChangeAspect="1"/>
          </p:cNvPicPr>
          <p:nvPr/>
        </p:nvPicPr>
        <p:blipFill>
          <a:blip r:embed="rId3"/>
          <a:stretch>
            <a:fillRect/>
          </a:stretch>
        </p:blipFill>
        <p:spPr>
          <a:xfrm>
            <a:off x="6112085" y="929892"/>
            <a:ext cx="2933700" cy="3378200"/>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2F48AE9D-390B-CE4E-A8CC-5BF683B110CA}"/>
              </a:ext>
            </a:extLst>
          </p:cNvPr>
          <p:cNvSpPr txBox="1"/>
          <p:nvPr/>
        </p:nvSpPr>
        <p:spPr>
          <a:xfrm>
            <a:off x="6112085" y="4421225"/>
            <a:ext cx="2933700" cy="338554"/>
          </a:xfrm>
          <a:prstGeom prst="rect">
            <a:avLst/>
          </a:prstGeom>
          <a:noFill/>
        </p:spPr>
        <p:txBody>
          <a:bodyPr vert="horz" wrap="square" lIns="0" tIns="0" rIns="0" bIns="0" rtlCol="0">
            <a:spAutoFit/>
          </a:bodyPr>
          <a:lstStyle/>
          <a:p>
            <a:r>
              <a:rPr lang="en-US" sz="1100" dirty="0">
                <a:solidFill>
                  <a:srgbClr val="003C71"/>
                </a:solidFill>
              </a:rPr>
              <a:t>Source: </a:t>
            </a:r>
            <a:r>
              <a:rPr lang="en-US" sz="1100" dirty="0" err="1">
                <a:solidFill>
                  <a:srgbClr val="003C71"/>
                </a:solidFill>
              </a:rPr>
              <a:t>BranchyNet</a:t>
            </a:r>
            <a:r>
              <a:rPr lang="en-US" sz="1100" dirty="0">
                <a:solidFill>
                  <a:srgbClr val="003C71"/>
                </a:solidFill>
              </a:rPr>
              <a:t>, </a:t>
            </a:r>
            <a:r>
              <a:rPr lang="en-US" sz="1100" dirty="0" err="1">
                <a:solidFill>
                  <a:srgbClr val="003C71"/>
                </a:solidFill>
              </a:rPr>
              <a:t>Teerapittayanon</a:t>
            </a:r>
            <a:endParaRPr lang="en-US" sz="1100" dirty="0">
              <a:solidFill>
                <a:srgbClr val="003C71"/>
              </a:solidFill>
            </a:endParaRPr>
          </a:p>
          <a:p>
            <a:r>
              <a:rPr lang="en-US" sz="1100" dirty="0">
                <a:solidFill>
                  <a:srgbClr val="003C71"/>
                </a:solidFill>
              </a:rPr>
              <a:t> et al. 2017</a:t>
            </a:r>
          </a:p>
        </p:txBody>
      </p:sp>
    </p:spTree>
    <p:extLst>
      <p:ext uri="{BB962C8B-B14F-4D97-AF65-F5344CB8AC3E}">
        <p14:creationId xmlns:p14="http://schemas.microsoft.com/office/powerpoint/2010/main" val="41783014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270CD7-8D9A-3449-9296-5F98BCB3750F}"/>
              </a:ext>
            </a:extLst>
          </p:cNvPr>
          <p:cNvSpPr/>
          <p:nvPr/>
        </p:nvSpPr>
        <p:spPr>
          <a:xfrm>
            <a:off x="5617029" y="0"/>
            <a:ext cx="3526971" cy="4759779"/>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2BA92D8-DD54-1B4A-9398-95E7ACBE0D85}"/>
              </a:ext>
            </a:extLst>
          </p:cNvPr>
          <p:cNvSpPr>
            <a:spLocks noGrp="1"/>
          </p:cNvSpPr>
          <p:nvPr>
            <p:ph type="title"/>
          </p:nvPr>
        </p:nvSpPr>
        <p:spPr>
          <a:xfrm>
            <a:off x="455613" y="308848"/>
            <a:ext cx="8613582" cy="868680"/>
          </a:xfrm>
        </p:spPr>
        <p:txBody>
          <a:bodyPr/>
          <a:lstStyle/>
          <a:p>
            <a:r>
              <a:rPr lang="en-US" b="1" dirty="0"/>
              <a:t>Approximating Existing Networks </a:t>
            </a:r>
            <a:r>
              <a:rPr lang="en-US" sz="1800" dirty="0"/>
              <a:t>(low rank decomposition)</a:t>
            </a:r>
          </a:p>
        </p:txBody>
      </p:sp>
      <p:sp>
        <p:nvSpPr>
          <p:cNvPr id="4" name="Content Placeholder 3">
            <a:extLst>
              <a:ext uri="{FF2B5EF4-FFF2-40B4-BE49-F238E27FC236}">
                <a16:creationId xmlns:a16="http://schemas.microsoft.com/office/drawing/2014/main" id="{6AA92115-014F-034F-B4A7-CF6DA8906002}"/>
              </a:ext>
            </a:extLst>
          </p:cNvPr>
          <p:cNvSpPr>
            <a:spLocks noGrp="1"/>
          </p:cNvSpPr>
          <p:nvPr>
            <p:ph sz="quarter" idx="13"/>
          </p:nvPr>
        </p:nvSpPr>
        <p:spPr>
          <a:xfrm>
            <a:off x="455613" y="1203325"/>
            <a:ext cx="5161416" cy="3425825"/>
          </a:xfrm>
        </p:spPr>
        <p:txBody>
          <a:bodyPr/>
          <a:lstStyle/>
          <a:p>
            <a:pPr marL="285750" indent="-285750">
              <a:buFont typeface="Arial" panose="020B0604020202020204" pitchFamily="34" charset="0"/>
              <a:buChar char="•"/>
            </a:pPr>
            <a:r>
              <a:rPr lang="en-US" b="1" dirty="0"/>
              <a:t>What</a:t>
            </a:r>
            <a:r>
              <a:rPr lang="en-US" dirty="0"/>
              <a:t>: Decompose NN operations into smaller, but approximate, operations</a:t>
            </a:r>
          </a:p>
          <a:p>
            <a:pPr marL="285750" indent="-285750">
              <a:buFont typeface="Arial" panose="020B0604020202020204" pitchFamily="34" charset="0"/>
              <a:buChar char="•"/>
            </a:pPr>
            <a:r>
              <a:rPr lang="en-US" b="1" dirty="0"/>
              <a:t>Why</a:t>
            </a:r>
            <a:r>
              <a:rPr lang="en-US" dirty="0"/>
              <a:t>: We end up with dense compute of several smaller convolutions (reduced compute)</a:t>
            </a:r>
          </a:p>
          <a:p>
            <a:pPr marL="285750" indent="-285750">
              <a:buFont typeface="Arial" panose="020B0604020202020204" pitchFamily="34" charset="0"/>
              <a:buChar char="•"/>
            </a:pPr>
            <a:r>
              <a:rPr lang="en-US" b="1" dirty="0"/>
              <a:t>Where</a:t>
            </a:r>
            <a:r>
              <a:rPr lang="en-US" dirty="0"/>
              <a:t>: when its efficient to execute small dense NN operations</a:t>
            </a:r>
          </a:p>
          <a:p>
            <a:pPr marL="285750" indent="-285750">
              <a:buFont typeface="Arial" panose="020B0604020202020204" pitchFamily="34" charset="0"/>
              <a:buChar char="•"/>
            </a:pPr>
            <a:r>
              <a:rPr lang="en-US" b="1" dirty="0"/>
              <a:t>How</a:t>
            </a:r>
            <a:r>
              <a:rPr lang="en-US" dirty="0"/>
              <a:t>: Truncated SVD, spatial and channel decomposition, Tucker-decomposition, Kronecker products, CP-decomposition</a:t>
            </a:r>
          </a:p>
        </p:txBody>
      </p:sp>
      <p:sp>
        <p:nvSpPr>
          <p:cNvPr id="7" name="TextBox 6">
            <a:extLst>
              <a:ext uri="{FF2B5EF4-FFF2-40B4-BE49-F238E27FC236}">
                <a16:creationId xmlns:a16="http://schemas.microsoft.com/office/drawing/2014/main" id="{1C400B6C-6DFF-E44B-8786-714707B4B52F}"/>
              </a:ext>
            </a:extLst>
          </p:cNvPr>
          <p:cNvSpPr txBox="1"/>
          <p:nvPr/>
        </p:nvSpPr>
        <p:spPr>
          <a:xfrm>
            <a:off x="6342321" y="2115879"/>
            <a:ext cx="65" cy="169277"/>
          </a:xfrm>
          <a:prstGeom prst="rect">
            <a:avLst/>
          </a:prstGeom>
          <a:noFill/>
        </p:spPr>
        <p:txBody>
          <a:bodyPr vert="horz" wrap="none" lIns="0" tIns="0" rIns="0" bIns="0" rtlCol="0">
            <a:spAutoFit/>
          </a:bodyPr>
          <a:lstStyle/>
          <a:p>
            <a:endParaRPr lang="en-US" sz="1100" dirty="0" err="1">
              <a:solidFill>
                <a:srgbClr val="003C7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EC69B-5989-F74B-AD28-895842C15E18}"/>
                  </a:ext>
                </a:extLst>
              </p:cNvPr>
              <p:cNvSpPr txBox="1"/>
              <p:nvPr/>
            </p:nvSpPr>
            <p:spPr>
              <a:xfrm>
                <a:off x="5797787" y="1743041"/>
                <a:ext cx="3271408" cy="1856534"/>
              </a:xfrm>
              <a:prstGeom prst="rect">
                <a:avLst/>
              </a:prstGeom>
              <a:noFill/>
            </p:spPr>
            <p:txBody>
              <a:bodyPr vert="horz" wrap="none" lIns="0" tIns="0" rIns="0" bIns="0" rtlCol="0">
                <a:spAutoFit/>
              </a:bodyPr>
              <a:lstStyle/>
              <a:p>
                <a14:m>
                  <m:oMath xmlns:m="http://schemas.openxmlformats.org/officeDocument/2006/math">
                    <m:sSub>
                      <m:sSubPr>
                        <m:ctrlPr>
                          <a:rPr lang="en-US" sz="2400" b="0" i="1" smtClean="0">
                            <a:solidFill>
                              <a:srgbClr val="003C71"/>
                            </a:solidFill>
                            <a:latin typeface="Cambria Math" panose="02040503050406030204" pitchFamily="18" charset="0"/>
                          </a:rPr>
                        </m:ctrlPr>
                      </m:sSubPr>
                      <m:e>
                        <m:r>
                          <a:rPr lang="en-US" sz="2400" b="0" i="1" smtClean="0">
                            <a:solidFill>
                              <a:srgbClr val="003C71"/>
                            </a:solidFill>
                            <a:latin typeface="Cambria Math" panose="02040503050406030204" pitchFamily="18" charset="0"/>
                          </a:rPr>
                          <m:t>𝑊</m:t>
                        </m:r>
                      </m:e>
                      <m:sub>
                        <m:r>
                          <a:rPr lang="en-US" sz="2400" i="1" baseline="-25000">
                            <a:solidFill>
                              <a:srgbClr val="003C71"/>
                            </a:solidFill>
                            <a:latin typeface="Cambria Math" panose="02040503050406030204" pitchFamily="18" charset="0"/>
                          </a:rPr>
                          <m:t>𝑚</m:t>
                        </m:r>
                        <m:r>
                          <m:rPr>
                            <m:nor/>
                          </m:rPr>
                          <a:rPr lang="en-US" sz="2400" baseline="-25000" dirty="0">
                            <a:solidFill>
                              <a:srgbClr val="003C71"/>
                            </a:solidFill>
                          </a:rPr>
                          <m:t>x</m:t>
                        </m:r>
                        <m:r>
                          <a:rPr lang="en-US" sz="2400" i="1" baseline="-25000">
                            <a:solidFill>
                              <a:srgbClr val="003C71"/>
                            </a:solidFill>
                            <a:latin typeface="Cambria Math" panose="02040503050406030204" pitchFamily="18" charset="0"/>
                          </a:rPr>
                          <m:t>𝑛</m:t>
                        </m:r>
                      </m:sub>
                    </m:sSub>
                  </m:oMath>
                </a14:m>
                <a:r>
                  <a:rPr lang="en-US" sz="2400" dirty="0">
                    <a:solidFill>
                      <a:srgbClr val="003C71"/>
                    </a:solidFill>
                  </a:rPr>
                  <a:t>= </a:t>
                </a:r>
                <a14:m>
                  <m:oMath xmlns:m="http://schemas.openxmlformats.org/officeDocument/2006/math">
                    <m:sSub>
                      <m:sSubPr>
                        <m:ctrlPr>
                          <a:rPr lang="en-US" sz="2400" i="1" smtClean="0">
                            <a:solidFill>
                              <a:srgbClr val="003C71"/>
                            </a:solidFill>
                            <a:latin typeface="Cambria Math" panose="02040503050406030204" pitchFamily="18" charset="0"/>
                          </a:rPr>
                        </m:ctrlPr>
                      </m:sSubPr>
                      <m:e>
                        <m:r>
                          <a:rPr lang="en-US" sz="2400" b="0" i="1" smtClean="0">
                            <a:solidFill>
                              <a:srgbClr val="003C71"/>
                            </a:solidFill>
                            <a:latin typeface="Cambria Math" panose="02040503050406030204" pitchFamily="18" charset="0"/>
                          </a:rPr>
                          <m:t>𝑈</m:t>
                        </m:r>
                      </m:e>
                      <m:sub>
                        <m:r>
                          <a:rPr lang="en-US" sz="2400" i="1" baseline="-25000">
                            <a:solidFill>
                              <a:srgbClr val="003C71"/>
                            </a:solidFill>
                            <a:latin typeface="Cambria Math" panose="02040503050406030204" pitchFamily="18" charset="0"/>
                          </a:rPr>
                          <m:t>𝑚</m:t>
                        </m:r>
                        <m:r>
                          <m:rPr>
                            <m:nor/>
                          </m:rPr>
                          <a:rPr lang="en-US" sz="2400" baseline="-25000" dirty="0">
                            <a:solidFill>
                              <a:srgbClr val="003C71"/>
                            </a:solidFill>
                          </a:rPr>
                          <m:t>x</m:t>
                        </m:r>
                        <m:r>
                          <a:rPr lang="en-US" sz="2400" i="1" baseline="-25000">
                            <a:solidFill>
                              <a:srgbClr val="003C71"/>
                            </a:solidFill>
                            <a:latin typeface="Cambria Math" panose="02040503050406030204" pitchFamily="18" charset="0"/>
                          </a:rPr>
                          <m:t>𝑚</m:t>
                        </m:r>
                      </m:sub>
                    </m:sSub>
                    <m:sSub>
                      <m:sSubPr>
                        <m:ctrlPr>
                          <a:rPr lang="en-US" sz="2400" i="1">
                            <a:solidFill>
                              <a:srgbClr val="003C71"/>
                            </a:solidFill>
                            <a:latin typeface="Cambria Math" panose="02040503050406030204" pitchFamily="18" charset="0"/>
                          </a:rPr>
                        </m:ctrlPr>
                      </m:sSubPr>
                      <m:e>
                        <m:r>
                          <a:rPr lang="en-US" sz="2400" b="0" i="1" smtClean="0">
                            <a:solidFill>
                              <a:srgbClr val="003C71"/>
                            </a:solidFill>
                            <a:latin typeface="Cambria Math" panose="02040503050406030204" pitchFamily="18" charset="0"/>
                          </a:rPr>
                          <m:t>𝑆</m:t>
                        </m:r>
                      </m:e>
                      <m:sub>
                        <m:r>
                          <a:rPr lang="en-US" sz="2400" i="1" baseline="-25000">
                            <a:solidFill>
                              <a:srgbClr val="003C71"/>
                            </a:solidFill>
                            <a:latin typeface="Cambria Math" panose="02040503050406030204" pitchFamily="18" charset="0"/>
                          </a:rPr>
                          <m:t>𝑚</m:t>
                        </m:r>
                        <m:r>
                          <m:rPr>
                            <m:nor/>
                          </m:rPr>
                          <a:rPr lang="en-US" sz="2400" baseline="-25000" dirty="0">
                            <a:solidFill>
                              <a:srgbClr val="003C71"/>
                            </a:solidFill>
                          </a:rPr>
                          <m:t>x</m:t>
                        </m:r>
                        <m:r>
                          <a:rPr lang="en-US" sz="2400" b="0" i="1" baseline="-25000" smtClean="0">
                            <a:solidFill>
                              <a:srgbClr val="003C71"/>
                            </a:solidFill>
                            <a:latin typeface="Cambria Math" panose="02040503050406030204" pitchFamily="18" charset="0"/>
                          </a:rPr>
                          <m:t>𝑛</m:t>
                        </m:r>
                      </m:sub>
                    </m:sSub>
                    <m:sSubSup>
                      <m:sSubSupPr>
                        <m:ctrlPr>
                          <a:rPr lang="en-US" sz="2400" i="1" smtClean="0">
                            <a:solidFill>
                              <a:srgbClr val="003C71"/>
                            </a:solidFill>
                            <a:latin typeface="Cambria Math" panose="02040503050406030204" pitchFamily="18" charset="0"/>
                          </a:rPr>
                        </m:ctrlPr>
                      </m:sSubSupPr>
                      <m:e>
                        <m:r>
                          <a:rPr lang="en-US" sz="2400" b="0" i="1" smtClean="0">
                            <a:solidFill>
                              <a:srgbClr val="003C71"/>
                            </a:solidFill>
                            <a:latin typeface="Cambria Math" panose="02040503050406030204" pitchFamily="18" charset="0"/>
                          </a:rPr>
                          <m:t>𝑉</m:t>
                        </m:r>
                      </m:e>
                      <m:sub>
                        <m:r>
                          <a:rPr lang="en-US" sz="2400" i="1" baseline="-25000">
                            <a:solidFill>
                              <a:srgbClr val="003C71"/>
                            </a:solidFill>
                            <a:latin typeface="Cambria Math" panose="02040503050406030204" pitchFamily="18" charset="0"/>
                          </a:rPr>
                          <m:t>𝑛</m:t>
                        </m:r>
                        <m:r>
                          <m:rPr>
                            <m:nor/>
                          </m:rPr>
                          <a:rPr lang="en-US" sz="2400" baseline="-25000" dirty="0">
                            <a:solidFill>
                              <a:srgbClr val="003C71"/>
                            </a:solidFill>
                          </a:rPr>
                          <m:t>x</m:t>
                        </m:r>
                        <m:r>
                          <a:rPr lang="en-US" sz="2400" i="1" baseline="-25000">
                            <a:solidFill>
                              <a:srgbClr val="003C71"/>
                            </a:solidFill>
                            <a:latin typeface="Cambria Math" panose="02040503050406030204" pitchFamily="18" charset="0"/>
                          </a:rPr>
                          <m:t>𝑛</m:t>
                        </m:r>
                      </m:sub>
                      <m:sup>
                        <m:r>
                          <a:rPr lang="en-US" sz="2400" b="0" i="1" smtClean="0">
                            <a:solidFill>
                              <a:srgbClr val="003C71"/>
                            </a:solidFill>
                            <a:latin typeface="Cambria Math" panose="02040503050406030204" pitchFamily="18" charset="0"/>
                          </a:rPr>
                          <m:t>𝑇</m:t>
                        </m:r>
                      </m:sup>
                    </m:sSubSup>
                  </m:oMath>
                </a14:m>
                <a:endParaRPr lang="en-US" sz="2400" baseline="-25000" dirty="0">
                  <a:solidFill>
                    <a:srgbClr val="003C71"/>
                  </a:solidFill>
                </a:endParaRPr>
              </a:p>
              <a:p>
                <a:endParaRPr lang="en-US" sz="2400" dirty="0">
                  <a:solidFill>
                    <a:srgbClr val="003C71"/>
                  </a:solidFill>
                </a:endParaRPr>
              </a:p>
              <a:p>
                <a14:m>
                  <m:oMath xmlns:m="http://schemas.openxmlformats.org/officeDocument/2006/math">
                    <m:sSub>
                      <m:sSubPr>
                        <m:ctrlPr>
                          <a:rPr lang="en-US" sz="2400" i="1">
                            <a:solidFill>
                              <a:srgbClr val="003C71"/>
                            </a:solidFill>
                            <a:latin typeface="Cambria Math" panose="02040503050406030204" pitchFamily="18" charset="0"/>
                          </a:rPr>
                        </m:ctrlPr>
                      </m:sSubPr>
                      <m:e>
                        <m:acc>
                          <m:accPr>
                            <m:chr m:val="̂"/>
                            <m:ctrlPr>
                              <a:rPr lang="en-US" sz="2400" i="1" smtClean="0">
                                <a:solidFill>
                                  <a:srgbClr val="003C71"/>
                                </a:solidFill>
                                <a:latin typeface="Cambria Math" panose="02040503050406030204" pitchFamily="18" charset="0"/>
                              </a:rPr>
                            </m:ctrlPr>
                          </m:accPr>
                          <m:e>
                            <m:r>
                              <a:rPr lang="en-US" sz="2400" i="1">
                                <a:solidFill>
                                  <a:srgbClr val="003C71"/>
                                </a:solidFill>
                                <a:latin typeface="Cambria Math" panose="02040503050406030204" pitchFamily="18" charset="0"/>
                              </a:rPr>
                              <m:t>𝑊</m:t>
                            </m:r>
                          </m:e>
                        </m:acc>
                      </m:e>
                      <m:sub>
                        <m:r>
                          <a:rPr lang="en-US" sz="2400" i="1" baseline="-25000">
                            <a:solidFill>
                              <a:srgbClr val="003C71"/>
                            </a:solidFill>
                            <a:latin typeface="Cambria Math" panose="02040503050406030204" pitchFamily="18" charset="0"/>
                          </a:rPr>
                          <m:t>𝑚</m:t>
                        </m:r>
                        <m:r>
                          <m:rPr>
                            <m:nor/>
                          </m:rPr>
                          <a:rPr lang="en-US" sz="2400" baseline="-25000" dirty="0">
                            <a:solidFill>
                              <a:srgbClr val="003C71"/>
                            </a:solidFill>
                          </a:rPr>
                          <m:t>x</m:t>
                        </m:r>
                        <m:r>
                          <a:rPr lang="en-US" sz="2400" b="0" i="1" baseline="-25000" smtClean="0">
                            <a:solidFill>
                              <a:srgbClr val="003C71"/>
                            </a:solidFill>
                            <a:latin typeface="Cambria Math" panose="02040503050406030204" pitchFamily="18" charset="0"/>
                          </a:rPr>
                          <m:t>𝑛</m:t>
                        </m:r>
                      </m:sub>
                    </m:sSub>
                  </m:oMath>
                </a14:m>
                <a:r>
                  <a:rPr lang="en-US" sz="2400" dirty="0">
                    <a:solidFill>
                      <a:srgbClr val="003C71"/>
                    </a:solidFill>
                  </a:rPr>
                  <a:t>= </a:t>
                </a:r>
                <a14:m>
                  <m:oMath xmlns:m="http://schemas.openxmlformats.org/officeDocument/2006/math">
                    <m:sSub>
                      <m:sSubPr>
                        <m:ctrlPr>
                          <a:rPr lang="en-US" sz="2400" i="1">
                            <a:solidFill>
                              <a:srgbClr val="003C71"/>
                            </a:solidFill>
                            <a:latin typeface="Cambria Math" panose="02040503050406030204" pitchFamily="18" charset="0"/>
                          </a:rPr>
                        </m:ctrlPr>
                      </m:sSubPr>
                      <m:e>
                        <m:r>
                          <a:rPr lang="en-US" sz="2400" i="1">
                            <a:solidFill>
                              <a:srgbClr val="003C71"/>
                            </a:solidFill>
                            <a:latin typeface="Cambria Math" panose="02040503050406030204" pitchFamily="18" charset="0"/>
                          </a:rPr>
                          <m:t>𝑈</m:t>
                        </m:r>
                      </m:e>
                      <m:sub>
                        <m:r>
                          <a:rPr lang="en-US" sz="2400" i="1" baseline="-25000">
                            <a:solidFill>
                              <a:srgbClr val="003C71"/>
                            </a:solidFill>
                            <a:latin typeface="Cambria Math" panose="02040503050406030204" pitchFamily="18" charset="0"/>
                          </a:rPr>
                          <m:t>𝑚</m:t>
                        </m:r>
                        <m:r>
                          <m:rPr>
                            <m:nor/>
                          </m:rPr>
                          <a:rPr lang="en-US" sz="2400" baseline="-25000" dirty="0">
                            <a:solidFill>
                              <a:srgbClr val="003C71"/>
                            </a:solidFill>
                          </a:rPr>
                          <m:t>x</m:t>
                        </m:r>
                        <m:r>
                          <a:rPr lang="en-US" sz="2400" b="0" i="1" baseline="-25000" smtClean="0">
                            <a:solidFill>
                              <a:srgbClr val="003C71"/>
                            </a:solidFill>
                            <a:latin typeface="Cambria Math" panose="02040503050406030204" pitchFamily="18" charset="0"/>
                          </a:rPr>
                          <m:t>𝑡</m:t>
                        </m:r>
                      </m:sub>
                    </m:sSub>
                    <m:sSub>
                      <m:sSubPr>
                        <m:ctrlPr>
                          <a:rPr lang="en-US" sz="2400" i="1">
                            <a:solidFill>
                              <a:srgbClr val="003C71"/>
                            </a:solidFill>
                            <a:latin typeface="Cambria Math" panose="02040503050406030204" pitchFamily="18" charset="0"/>
                          </a:rPr>
                        </m:ctrlPr>
                      </m:sSubPr>
                      <m:e>
                        <m:r>
                          <a:rPr lang="en-US" sz="2400" b="0" i="1" smtClean="0">
                            <a:solidFill>
                              <a:srgbClr val="003C71"/>
                            </a:solidFill>
                            <a:latin typeface="Cambria Math" panose="02040503050406030204" pitchFamily="18" charset="0"/>
                          </a:rPr>
                          <m:t>𝑆</m:t>
                        </m:r>
                      </m:e>
                      <m:sub>
                        <m:r>
                          <a:rPr lang="en-US" sz="2400" b="0" i="1" baseline="-25000" smtClean="0">
                            <a:solidFill>
                              <a:srgbClr val="003C71"/>
                            </a:solidFill>
                            <a:latin typeface="Cambria Math" panose="02040503050406030204" pitchFamily="18" charset="0"/>
                          </a:rPr>
                          <m:t>𝑡</m:t>
                        </m:r>
                        <m:r>
                          <m:rPr>
                            <m:nor/>
                          </m:rPr>
                          <a:rPr lang="en-US" sz="2400" baseline="-25000" dirty="0">
                            <a:solidFill>
                              <a:srgbClr val="003C71"/>
                            </a:solidFill>
                          </a:rPr>
                          <m:t>x</m:t>
                        </m:r>
                        <m:r>
                          <a:rPr lang="en-US" sz="2400" b="0" i="1" baseline="-25000" smtClean="0">
                            <a:solidFill>
                              <a:srgbClr val="003C71"/>
                            </a:solidFill>
                            <a:latin typeface="Cambria Math" panose="02040503050406030204" pitchFamily="18" charset="0"/>
                          </a:rPr>
                          <m:t>𝑡</m:t>
                        </m:r>
                      </m:sub>
                    </m:sSub>
                    <m:sSubSup>
                      <m:sSubSupPr>
                        <m:ctrlPr>
                          <a:rPr lang="en-US" sz="2400" i="1">
                            <a:solidFill>
                              <a:srgbClr val="003C71"/>
                            </a:solidFill>
                            <a:latin typeface="Cambria Math" panose="02040503050406030204" pitchFamily="18" charset="0"/>
                          </a:rPr>
                        </m:ctrlPr>
                      </m:sSubSupPr>
                      <m:e>
                        <m:r>
                          <a:rPr lang="en-US" sz="2400" i="1">
                            <a:solidFill>
                              <a:srgbClr val="003C71"/>
                            </a:solidFill>
                            <a:latin typeface="Cambria Math" panose="02040503050406030204" pitchFamily="18" charset="0"/>
                          </a:rPr>
                          <m:t>𝑉</m:t>
                        </m:r>
                      </m:e>
                      <m:sub>
                        <m:r>
                          <a:rPr lang="en-US" sz="2400" i="1" baseline="-25000">
                            <a:solidFill>
                              <a:srgbClr val="003C71"/>
                            </a:solidFill>
                            <a:latin typeface="Cambria Math" panose="02040503050406030204" pitchFamily="18" charset="0"/>
                          </a:rPr>
                          <m:t>𝑛</m:t>
                        </m:r>
                        <m:r>
                          <m:rPr>
                            <m:nor/>
                          </m:rPr>
                          <a:rPr lang="en-US" sz="2400" baseline="-25000" dirty="0">
                            <a:solidFill>
                              <a:srgbClr val="003C71"/>
                            </a:solidFill>
                          </a:rPr>
                          <m:t>x</m:t>
                        </m:r>
                        <m:r>
                          <a:rPr lang="en-US" sz="2400" b="0" i="1" baseline="-25000" smtClean="0">
                            <a:solidFill>
                              <a:srgbClr val="003C71"/>
                            </a:solidFill>
                            <a:latin typeface="Cambria Math" panose="02040503050406030204" pitchFamily="18" charset="0"/>
                          </a:rPr>
                          <m:t>𝑡</m:t>
                        </m:r>
                      </m:sub>
                      <m:sup>
                        <m:r>
                          <a:rPr lang="en-US" sz="2400" i="1">
                            <a:solidFill>
                              <a:srgbClr val="003C71"/>
                            </a:solidFill>
                            <a:latin typeface="Cambria Math" panose="02040503050406030204" pitchFamily="18" charset="0"/>
                          </a:rPr>
                          <m:t>𝑇</m:t>
                        </m:r>
                      </m:sup>
                    </m:sSubSup>
                  </m:oMath>
                </a14:m>
                <a:endParaRPr lang="en-US" sz="2400" dirty="0">
                  <a:solidFill>
                    <a:srgbClr val="003C71"/>
                  </a:solidFill>
                </a:endParaRPr>
              </a:p>
              <a:p>
                <a:endParaRPr lang="en-US" sz="2400" dirty="0">
                  <a:solidFill>
                    <a:srgbClr val="003C71"/>
                  </a:solidFill>
                </a:endParaRPr>
              </a:p>
              <a:p>
                <a14:m>
                  <m:oMath xmlns:m="http://schemas.openxmlformats.org/officeDocument/2006/math">
                    <m:r>
                      <a:rPr lang="en-US" sz="2400" b="0" i="1" smtClean="0">
                        <a:solidFill>
                          <a:srgbClr val="003C71"/>
                        </a:solidFill>
                        <a:latin typeface="Cambria Math" panose="02040503050406030204" pitchFamily="18" charset="0"/>
                      </a:rPr>
                      <m:t>𝑊𝑥</m:t>
                    </m:r>
                    <m:r>
                      <a:rPr lang="en-US" sz="2400" b="0" i="1" smtClean="0">
                        <a:solidFill>
                          <a:srgbClr val="003C71"/>
                        </a:solidFill>
                        <a:latin typeface="Cambria Math" panose="02040503050406030204" pitchFamily="18" charset="0"/>
                      </a:rPr>
                      <m:t>+</m:t>
                    </m:r>
                    <m:r>
                      <a:rPr lang="en-US" sz="2400" b="0" i="1" smtClean="0">
                        <a:solidFill>
                          <a:srgbClr val="003C71"/>
                        </a:solidFill>
                        <a:latin typeface="Cambria Math" panose="02040503050406030204" pitchFamily="18" charset="0"/>
                      </a:rPr>
                      <m:t>𝑏</m:t>
                    </m:r>
                  </m:oMath>
                </a14:m>
                <a:r>
                  <a:rPr lang="en-US" sz="2400" dirty="0">
                    <a:solidFill>
                      <a:srgbClr val="003C71"/>
                    </a:solidFill>
                  </a:rPr>
                  <a:t> = </a:t>
                </a:r>
                <a14:m>
                  <m:oMath xmlns:m="http://schemas.openxmlformats.org/officeDocument/2006/math">
                    <m:r>
                      <a:rPr lang="en-US" sz="2400" b="0" i="1" smtClean="0">
                        <a:solidFill>
                          <a:srgbClr val="003C71"/>
                        </a:solidFill>
                        <a:latin typeface="Cambria Math" panose="02040503050406030204" pitchFamily="18" charset="0"/>
                      </a:rPr>
                      <m:t>𝑈</m:t>
                    </m:r>
                    <m:d>
                      <m:dPr>
                        <m:begChr m:val="["/>
                        <m:endChr m:val="]"/>
                        <m:ctrlPr>
                          <a:rPr lang="en-US" sz="2400" b="0" i="1" smtClean="0">
                            <a:solidFill>
                              <a:srgbClr val="003C71"/>
                            </a:solidFill>
                            <a:latin typeface="Cambria Math" panose="02040503050406030204" pitchFamily="18" charset="0"/>
                          </a:rPr>
                        </m:ctrlPr>
                      </m:dPr>
                      <m:e>
                        <m:d>
                          <m:dPr>
                            <m:ctrlPr>
                              <a:rPr lang="en-US" sz="2400" b="0" i="1" smtClean="0">
                                <a:solidFill>
                                  <a:srgbClr val="003C71"/>
                                </a:solidFill>
                                <a:latin typeface="Cambria Math" panose="02040503050406030204" pitchFamily="18" charset="0"/>
                              </a:rPr>
                            </m:ctrlPr>
                          </m:dPr>
                          <m:e>
                            <m:r>
                              <a:rPr lang="en-US" sz="2400" b="0" i="1" smtClean="0">
                                <a:solidFill>
                                  <a:srgbClr val="003C71"/>
                                </a:solidFill>
                                <a:latin typeface="Cambria Math" panose="02040503050406030204" pitchFamily="18" charset="0"/>
                              </a:rPr>
                              <m:t>𝑆</m:t>
                            </m:r>
                            <m:sSup>
                              <m:sSupPr>
                                <m:ctrlPr>
                                  <a:rPr lang="en-US" sz="2400" b="0" i="1" smtClean="0">
                                    <a:solidFill>
                                      <a:srgbClr val="003C71"/>
                                    </a:solidFill>
                                    <a:latin typeface="Cambria Math" panose="02040503050406030204" pitchFamily="18" charset="0"/>
                                  </a:rPr>
                                </m:ctrlPr>
                              </m:sSupPr>
                              <m:e>
                                <m:r>
                                  <a:rPr lang="en-US" sz="2400" b="0" i="1" smtClean="0">
                                    <a:solidFill>
                                      <a:srgbClr val="003C71"/>
                                    </a:solidFill>
                                    <a:latin typeface="Cambria Math" panose="02040503050406030204" pitchFamily="18" charset="0"/>
                                  </a:rPr>
                                  <m:t>𝑉</m:t>
                                </m:r>
                              </m:e>
                              <m:sup>
                                <m:r>
                                  <a:rPr lang="en-US" sz="2400" b="0" i="1" smtClean="0">
                                    <a:solidFill>
                                      <a:srgbClr val="003C71"/>
                                    </a:solidFill>
                                    <a:latin typeface="Cambria Math" panose="02040503050406030204" pitchFamily="18" charset="0"/>
                                  </a:rPr>
                                  <m:t>𝑇</m:t>
                                </m:r>
                              </m:sup>
                            </m:sSup>
                          </m:e>
                        </m:d>
                        <m:r>
                          <a:rPr lang="en-US" sz="2400" b="0" i="1" smtClean="0">
                            <a:solidFill>
                              <a:srgbClr val="003C71"/>
                            </a:solidFill>
                            <a:latin typeface="Cambria Math" panose="02040503050406030204" pitchFamily="18" charset="0"/>
                          </a:rPr>
                          <m:t>𝑥</m:t>
                        </m:r>
                      </m:e>
                    </m:d>
                    <m:r>
                      <a:rPr lang="en-US" sz="2400" b="0" i="1" smtClean="0">
                        <a:solidFill>
                          <a:srgbClr val="003C71"/>
                        </a:solidFill>
                        <a:latin typeface="Cambria Math" panose="02040503050406030204" pitchFamily="18" charset="0"/>
                      </a:rPr>
                      <m:t>+</m:t>
                    </m:r>
                    <m:r>
                      <a:rPr lang="en-US" sz="2400" b="0" i="1" smtClean="0">
                        <a:solidFill>
                          <a:srgbClr val="003C71"/>
                        </a:solidFill>
                        <a:latin typeface="Cambria Math" panose="02040503050406030204" pitchFamily="18" charset="0"/>
                      </a:rPr>
                      <m:t>𝑏</m:t>
                    </m:r>
                  </m:oMath>
                </a14:m>
                <a:endParaRPr lang="en-US" sz="2400" dirty="0">
                  <a:solidFill>
                    <a:srgbClr val="003C71"/>
                  </a:solidFill>
                </a:endParaRPr>
              </a:p>
            </p:txBody>
          </p:sp>
        </mc:Choice>
        <mc:Fallback xmlns="">
          <p:sp>
            <p:nvSpPr>
              <p:cNvPr id="8" name="TextBox 7">
                <a:extLst>
                  <a:ext uri="{FF2B5EF4-FFF2-40B4-BE49-F238E27FC236}">
                    <a16:creationId xmlns:a16="http://schemas.microsoft.com/office/drawing/2014/main" id="{A60EC69B-5989-F74B-AD28-895842C15E18}"/>
                  </a:ext>
                </a:extLst>
              </p:cNvPr>
              <p:cNvSpPr txBox="1">
                <a:spLocks noRot="1" noChangeAspect="1" noMove="1" noResize="1" noEditPoints="1" noAdjustHandles="1" noChangeArrowheads="1" noChangeShapeType="1" noTextEdit="1"/>
              </p:cNvSpPr>
              <p:nvPr/>
            </p:nvSpPr>
            <p:spPr>
              <a:xfrm>
                <a:off x="5797787" y="1743041"/>
                <a:ext cx="3271408" cy="1856534"/>
              </a:xfrm>
              <a:prstGeom prst="rect">
                <a:avLst/>
              </a:prstGeom>
              <a:blipFill>
                <a:blip r:embed="rId3"/>
                <a:stretch>
                  <a:fillRect l="-3101" t="-4762" r="-2326" b="-9524"/>
                </a:stretch>
              </a:blipFill>
            </p:spPr>
            <p:txBody>
              <a:bodyPr/>
              <a:lstStyle/>
              <a:p>
                <a:r>
                  <a:rPr lang="en-US">
                    <a:noFill/>
                  </a:rPr>
                  <a:t> </a:t>
                </a:r>
              </a:p>
            </p:txBody>
          </p:sp>
        </mc:Fallback>
      </mc:AlternateContent>
      <p:sp>
        <p:nvSpPr>
          <p:cNvPr id="10" name="Content Placeholder 3">
            <a:extLst>
              <a:ext uri="{FF2B5EF4-FFF2-40B4-BE49-F238E27FC236}">
                <a16:creationId xmlns:a16="http://schemas.microsoft.com/office/drawing/2014/main" id="{9D7D7958-879C-894D-96D7-B7452D56191A}"/>
              </a:ext>
            </a:extLst>
          </p:cNvPr>
          <p:cNvSpPr txBox="1">
            <a:spLocks/>
          </p:cNvSpPr>
          <p:nvPr/>
        </p:nvSpPr>
        <p:spPr>
          <a:xfrm>
            <a:off x="6211911" y="1233247"/>
            <a:ext cx="2337206" cy="54211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chemeClr val="tx2">
                    <a:lumMod val="75000"/>
                  </a:schemeClr>
                </a:solidFill>
              </a:rPr>
              <a:t>Truncated SVD</a:t>
            </a:r>
            <a:endParaRPr lang="en-US" dirty="0">
              <a:solidFill>
                <a:schemeClr val="tx2">
                  <a:lumMod val="75000"/>
                </a:schemeClr>
              </a:solidFill>
            </a:endParaRPr>
          </a:p>
        </p:txBody>
      </p:sp>
    </p:spTree>
    <p:extLst>
      <p:ext uri="{BB962C8B-B14F-4D97-AF65-F5344CB8AC3E}">
        <p14:creationId xmlns:p14="http://schemas.microsoft.com/office/powerpoint/2010/main" val="119151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D07A4D7-AC91-7D4F-AA25-CE37A1454DA3}"/>
              </a:ext>
            </a:extLst>
          </p:cNvPr>
          <p:cNvSpPr/>
          <p:nvPr/>
        </p:nvSpPr>
        <p:spPr>
          <a:xfrm>
            <a:off x="5367866" y="739431"/>
            <a:ext cx="3716867" cy="363285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0BECC4B-E45A-CA41-BE1B-66A834576181}"/>
              </a:ext>
            </a:extLst>
          </p:cNvPr>
          <p:cNvSpPr>
            <a:spLocks noGrp="1"/>
          </p:cNvSpPr>
          <p:nvPr>
            <p:ph type="title"/>
          </p:nvPr>
        </p:nvSpPr>
        <p:spPr/>
        <p:txBody>
          <a:bodyPr/>
          <a:lstStyle/>
          <a:p>
            <a:r>
              <a:rPr lang="en-US" b="1" dirty="0"/>
              <a:t>Automated Design-Space Exploration</a:t>
            </a:r>
          </a:p>
        </p:txBody>
      </p:sp>
      <p:sp>
        <p:nvSpPr>
          <p:cNvPr id="4" name="Content Placeholder 3">
            <a:extLst>
              <a:ext uri="{FF2B5EF4-FFF2-40B4-BE49-F238E27FC236}">
                <a16:creationId xmlns:a16="http://schemas.microsoft.com/office/drawing/2014/main" id="{901E0BED-43F9-CE4A-BF84-E864EC000993}"/>
              </a:ext>
            </a:extLst>
          </p:cNvPr>
          <p:cNvSpPr>
            <a:spLocks noGrp="1"/>
          </p:cNvSpPr>
          <p:nvPr>
            <p:ph sz="quarter" idx="13"/>
          </p:nvPr>
        </p:nvSpPr>
        <p:spPr>
          <a:xfrm>
            <a:off x="445609" y="994425"/>
            <a:ext cx="5201658" cy="3425825"/>
          </a:xfrm>
        </p:spPr>
        <p:txBody>
          <a:bodyPr/>
          <a:lstStyle/>
          <a:p>
            <a:pPr marL="285750" indent="-285750">
              <a:buFont typeface="Arial" panose="020B0604020202020204" pitchFamily="34" charset="0"/>
              <a:buChar char="•"/>
            </a:pPr>
            <a:r>
              <a:rPr lang="en-US" b="1" dirty="0"/>
              <a:t>What</a:t>
            </a:r>
            <a:r>
              <a:rPr lang="en-US" dirty="0"/>
              <a:t>: Search in </a:t>
            </a:r>
            <a:r>
              <a:rPr lang="en-US" u="sng" dirty="0"/>
              <a:t>a</a:t>
            </a:r>
            <a:r>
              <a:rPr lang="en-US" dirty="0"/>
              <a:t> subspace of the design space, defined by transformations on a given network (e.g. subtraction)</a:t>
            </a:r>
          </a:p>
          <a:p>
            <a:pPr marL="285750" indent="-285750">
              <a:buFont typeface="Arial" panose="020B0604020202020204" pitchFamily="34" charset="0"/>
              <a:buChar char="•"/>
            </a:pPr>
            <a:r>
              <a:rPr lang="en-US" b="1" dirty="0"/>
              <a:t>Why</a:t>
            </a:r>
            <a:r>
              <a:rPr lang="en-US" dirty="0"/>
              <a:t>: to automate and speed-up the compression process </a:t>
            </a:r>
            <a:r>
              <a:rPr lang="en-US" dirty="0">
                <a:sym typeface="Wingdings" pitchFamily="2" charset="2"/>
              </a:rPr>
              <a:t> scale</a:t>
            </a:r>
            <a:endParaRPr lang="en-US" dirty="0"/>
          </a:p>
          <a:p>
            <a:pPr marL="285750" indent="-285750">
              <a:buFont typeface="Arial" panose="020B0604020202020204" pitchFamily="34" charset="0"/>
              <a:buChar char="•"/>
            </a:pPr>
            <a:r>
              <a:rPr lang="en-US" b="1" dirty="0"/>
              <a:t>Where</a:t>
            </a:r>
            <a:r>
              <a:rPr lang="en-US" dirty="0"/>
              <a:t>: creates dense operations that can be used everywhere</a:t>
            </a:r>
          </a:p>
          <a:p>
            <a:pPr marL="285750" indent="-285750">
              <a:buFont typeface="Arial" panose="020B0604020202020204" pitchFamily="34" charset="0"/>
              <a:buChar char="•"/>
            </a:pPr>
            <a:r>
              <a:rPr lang="en-US" b="1" dirty="0">
                <a:solidFill>
                  <a:schemeClr val="bg1">
                    <a:lumMod val="75000"/>
                  </a:schemeClr>
                </a:solidFill>
              </a:rPr>
              <a:t>How</a:t>
            </a:r>
            <a:r>
              <a:rPr lang="en-US" dirty="0">
                <a:solidFill>
                  <a:schemeClr val="bg1">
                    <a:lumMod val="75000"/>
                  </a:schemeClr>
                </a:solidFill>
              </a:rPr>
              <a:t>:</a:t>
            </a:r>
          </a:p>
          <a:p>
            <a:pPr marL="511175" lvl="1" indent="-285750">
              <a:buFont typeface="Arial" panose="020B0604020202020204" pitchFamily="34" charset="0"/>
              <a:buChar char="•"/>
            </a:pPr>
            <a:r>
              <a:rPr lang="en-US" dirty="0">
                <a:solidFill>
                  <a:schemeClr val="bg1">
                    <a:lumMod val="75000"/>
                  </a:schemeClr>
                </a:solidFill>
              </a:rPr>
              <a:t>Use a Reinforcement Learning </a:t>
            </a:r>
            <a:r>
              <a:rPr lang="en-US" b="1" dirty="0">
                <a:solidFill>
                  <a:schemeClr val="bg1">
                    <a:lumMod val="75000"/>
                  </a:schemeClr>
                </a:solidFill>
              </a:rPr>
              <a:t>agent</a:t>
            </a:r>
            <a:r>
              <a:rPr lang="en-US" dirty="0">
                <a:solidFill>
                  <a:schemeClr val="bg1">
                    <a:lumMod val="75000"/>
                  </a:schemeClr>
                </a:solidFill>
              </a:rPr>
              <a:t> to </a:t>
            </a:r>
            <a:r>
              <a:rPr lang="en-US" b="1" dirty="0">
                <a:solidFill>
                  <a:schemeClr val="bg1">
                    <a:lumMod val="75000"/>
                  </a:schemeClr>
                </a:solidFill>
              </a:rPr>
              <a:t>search</a:t>
            </a:r>
            <a:r>
              <a:rPr lang="en-US" dirty="0">
                <a:solidFill>
                  <a:schemeClr val="bg1">
                    <a:lumMod val="75000"/>
                  </a:schemeClr>
                </a:solidFill>
              </a:rPr>
              <a:t> the architecture </a:t>
            </a:r>
            <a:r>
              <a:rPr lang="en-US" b="1" dirty="0">
                <a:solidFill>
                  <a:schemeClr val="bg1">
                    <a:lumMod val="75000"/>
                  </a:schemeClr>
                </a:solidFill>
              </a:rPr>
              <a:t>sub-space</a:t>
            </a:r>
            <a:r>
              <a:rPr lang="en-US" dirty="0">
                <a:solidFill>
                  <a:schemeClr val="bg1">
                    <a:lumMod val="75000"/>
                  </a:schemeClr>
                </a:solidFill>
              </a:rPr>
              <a:t> defined by </a:t>
            </a:r>
            <a:r>
              <a:rPr lang="en-US" b="1" dirty="0">
                <a:solidFill>
                  <a:schemeClr val="bg1">
                    <a:lumMod val="75000"/>
                  </a:schemeClr>
                </a:solidFill>
              </a:rPr>
              <a:t>transformations</a:t>
            </a:r>
            <a:r>
              <a:rPr lang="en-US" dirty="0">
                <a:solidFill>
                  <a:schemeClr val="bg1">
                    <a:lumMod val="75000"/>
                  </a:schemeClr>
                </a:solidFill>
              </a:rPr>
              <a:t> on a </a:t>
            </a:r>
            <a:r>
              <a:rPr lang="en-US" b="1" dirty="0">
                <a:solidFill>
                  <a:schemeClr val="bg1">
                    <a:lumMod val="75000"/>
                  </a:schemeClr>
                </a:solidFill>
              </a:rPr>
              <a:t>pretrained network</a:t>
            </a:r>
          </a:p>
        </p:txBody>
      </p:sp>
      <p:grpSp>
        <p:nvGrpSpPr>
          <p:cNvPr id="101" name="Group 100">
            <a:extLst>
              <a:ext uri="{FF2B5EF4-FFF2-40B4-BE49-F238E27FC236}">
                <a16:creationId xmlns:a16="http://schemas.microsoft.com/office/drawing/2014/main" id="{40C9CB25-4FBC-5C48-9DBD-B9C5904627F0}"/>
              </a:ext>
            </a:extLst>
          </p:cNvPr>
          <p:cNvGrpSpPr/>
          <p:nvPr/>
        </p:nvGrpSpPr>
        <p:grpSpPr>
          <a:xfrm>
            <a:off x="6044808" y="1418643"/>
            <a:ext cx="525325" cy="580893"/>
            <a:chOff x="4179208" y="1050528"/>
            <a:chExt cx="1007203" cy="1025330"/>
          </a:xfrm>
        </p:grpSpPr>
        <p:sp>
          <p:nvSpPr>
            <p:cNvPr id="102" name="Oval 101">
              <a:extLst>
                <a:ext uri="{FF2B5EF4-FFF2-40B4-BE49-F238E27FC236}">
                  <a16:creationId xmlns:a16="http://schemas.microsoft.com/office/drawing/2014/main" id="{171FDDB0-BF43-A843-A770-9BF747644366}"/>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3" name="Oval 102">
              <a:extLst>
                <a:ext uri="{FF2B5EF4-FFF2-40B4-BE49-F238E27FC236}">
                  <a16:creationId xmlns:a16="http://schemas.microsoft.com/office/drawing/2014/main" id="{05EA8275-E6CF-8340-8606-20800B2C4CC1}"/>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4" name="Oval 103">
              <a:extLst>
                <a:ext uri="{FF2B5EF4-FFF2-40B4-BE49-F238E27FC236}">
                  <a16:creationId xmlns:a16="http://schemas.microsoft.com/office/drawing/2014/main" id="{02499437-52BF-3141-8233-BEF711A24B81}"/>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5" name="Oval 104">
              <a:extLst>
                <a:ext uri="{FF2B5EF4-FFF2-40B4-BE49-F238E27FC236}">
                  <a16:creationId xmlns:a16="http://schemas.microsoft.com/office/drawing/2014/main" id="{5E1E4D03-826B-AD49-B1CD-CD4B1CDB3B20}"/>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6" name="Oval 105">
              <a:extLst>
                <a:ext uri="{FF2B5EF4-FFF2-40B4-BE49-F238E27FC236}">
                  <a16:creationId xmlns:a16="http://schemas.microsoft.com/office/drawing/2014/main" id="{960D36B5-D072-9C40-8FDD-CF8869329F3C}"/>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7" name="Oval 106">
              <a:extLst>
                <a:ext uri="{FF2B5EF4-FFF2-40B4-BE49-F238E27FC236}">
                  <a16:creationId xmlns:a16="http://schemas.microsoft.com/office/drawing/2014/main" id="{9B78DEEB-E47A-3344-B0A8-6A5DB754D6BB}"/>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8" name="Oval 107">
              <a:extLst>
                <a:ext uri="{FF2B5EF4-FFF2-40B4-BE49-F238E27FC236}">
                  <a16:creationId xmlns:a16="http://schemas.microsoft.com/office/drawing/2014/main" id="{89E63F20-D8CF-9C4E-8644-6873D51447D8}"/>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09" name="Oval 108">
              <a:extLst>
                <a:ext uri="{FF2B5EF4-FFF2-40B4-BE49-F238E27FC236}">
                  <a16:creationId xmlns:a16="http://schemas.microsoft.com/office/drawing/2014/main" id="{4FA98E2E-E961-5349-9473-91E676837414}"/>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10" name="Oval 109">
              <a:extLst>
                <a:ext uri="{FF2B5EF4-FFF2-40B4-BE49-F238E27FC236}">
                  <a16:creationId xmlns:a16="http://schemas.microsoft.com/office/drawing/2014/main" id="{363EA6BF-4C61-0045-8B99-EA47942E8A17}"/>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11" name="Oval 110">
              <a:extLst>
                <a:ext uri="{FF2B5EF4-FFF2-40B4-BE49-F238E27FC236}">
                  <a16:creationId xmlns:a16="http://schemas.microsoft.com/office/drawing/2014/main" id="{8541EE5C-C6E3-5543-AEC3-4F544D26C460}"/>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112" name="Straight Connector 111">
              <a:extLst>
                <a:ext uri="{FF2B5EF4-FFF2-40B4-BE49-F238E27FC236}">
                  <a16:creationId xmlns:a16="http://schemas.microsoft.com/office/drawing/2014/main" id="{CA09A1F4-A933-8341-BB46-DFD56A45AA1F}"/>
                </a:ext>
              </a:extLst>
            </p:cNvPr>
            <p:cNvCxnSpPr>
              <a:stCxn id="108" idx="6"/>
              <a:endCxn id="111"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E8309A7-06B5-0443-A21F-511F6D90A6B5}"/>
                </a:ext>
              </a:extLst>
            </p:cNvPr>
            <p:cNvCxnSpPr>
              <a:stCxn id="106" idx="6"/>
              <a:endCxn id="109"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01F56CB-BB23-C746-9AE3-9D0638FF4E60}"/>
                </a:ext>
              </a:extLst>
            </p:cNvPr>
            <p:cNvCxnSpPr>
              <a:stCxn id="108" idx="7"/>
              <a:endCxn id="110"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1DD3630-627E-BB4A-A7E2-25E59489D45E}"/>
                </a:ext>
              </a:extLst>
            </p:cNvPr>
            <p:cNvCxnSpPr>
              <a:stCxn id="107" idx="5"/>
              <a:endCxn id="111"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166008B9-3191-5E49-9EAE-2D45995E7EF7}"/>
                </a:ext>
              </a:extLst>
            </p:cNvPr>
            <p:cNvCxnSpPr>
              <a:stCxn id="106" idx="5"/>
              <a:endCxn id="110"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CC183271-65A0-1140-B0E6-F6F51C279214}"/>
                </a:ext>
              </a:extLst>
            </p:cNvPr>
            <p:cNvCxnSpPr>
              <a:stCxn id="107" idx="6"/>
              <a:endCxn id="109"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887AD0EE-7267-1E4B-AAC6-15E552D30822}"/>
                </a:ext>
              </a:extLst>
            </p:cNvPr>
            <p:cNvCxnSpPr>
              <a:stCxn id="102" idx="7"/>
              <a:endCxn id="106"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89573A0-A8A5-8E4A-B63F-4D0783F8587F}"/>
                </a:ext>
              </a:extLst>
            </p:cNvPr>
            <p:cNvCxnSpPr>
              <a:endCxn id="107"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E8CE54D-7290-4741-8ABE-5F825DF92576}"/>
                </a:ext>
              </a:extLst>
            </p:cNvPr>
            <p:cNvCxnSpPr>
              <a:stCxn id="102" idx="5"/>
              <a:endCxn id="108"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D7710437-2048-9547-9081-49B7E7AC8DE8}"/>
                </a:ext>
              </a:extLst>
            </p:cNvPr>
            <p:cNvCxnSpPr>
              <a:stCxn id="103" idx="7"/>
              <a:endCxn id="106"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D63CC08-97BB-FA4E-B150-E4F23490C5A5}"/>
                </a:ext>
              </a:extLst>
            </p:cNvPr>
            <p:cNvCxnSpPr>
              <a:stCxn id="103" idx="6"/>
              <a:endCxn id="107"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6B59763F-BDB6-3D47-B6A7-434BFA9C4E7D}"/>
                </a:ext>
              </a:extLst>
            </p:cNvPr>
            <p:cNvCxnSpPr>
              <a:stCxn id="103" idx="5"/>
              <a:endCxn id="108"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78B791F8-6D2D-3843-BDEC-5A5963E8EE08}"/>
                </a:ext>
              </a:extLst>
            </p:cNvPr>
            <p:cNvCxnSpPr>
              <a:stCxn id="104" idx="7"/>
              <a:endCxn id="106"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3BA0BB60-0728-2049-AB64-2C88B9D249E5}"/>
                </a:ext>
              </a:extLst>
            </p:cNvPr>
            <p:cNvCxnSpPr>
              <a:stCxn id="104" idx="6"/>
              <a:endCxn id="107"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BD699970-E177-ED43-B153-38B3AD3D8F1D}"/>
                </a:ext>
              </a:extLst>
            </p:cNvPr>
            <p:cNvCxnSpPr>
              <a:stCxn id="104" idx="5"/>
              <a:endCxn id="108"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B1BA458-5709-4446-A741-B2ECFD0840F7}"/>
                </a:ext>
              </a:extLst>
            </p:cNvPr>
            <p:cNvCxnSpPr>
              <a:stCxn id="105" idx="7"/>
              <a:endCxn id="106"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E8DC1EE-F7A2-244A-B7AC-2603B0FF23AF}"/>
                </a:ext>
              </a:extLst>
            </p:cNvPr>
            <p:cNvCxnSpPr>
              <a:stCxn id="105" idx="6"/>
              <a:endCxn id="107"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A355871C-A19D-FC4D-A221-7054F31C93EB}"/>
                </a:ext>
              </a:extLst>
            </p:cNvPr>
            <p:cNvCxnSpPr>
              <a:stCxn id="105" idx="5"/>
              <a:endCxn id="108"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32" name="Group 131">
            <a:extLst>
              <a:ext uri="{FF2B5EF4-FFF2-40B4-BE49-F238E27FC236}">
                <a16:creationId xmlns:a16="http://schemas.microsoft.com/office/drawing/2014/main" id="{F1214BC7-A4A1-EB45-BE2B-FF9A038E8AF7}"/>
              </a:ext>
            </a:extLst>
          </p:cNvPr>
          <p:cNvGrpSpPr/>
          <p:nvPr/>
        </p:nvGrpSpPr>
        <p:grpSpPr>
          <a:xfrm rot="21247758">
            <a:off x="7327939" y="985513"/>
            <a:ext cx="779271" cy="721935"/>
            <a:chOff x="4179208" y="1050528"/>
            <a:chExt cx="1007203" cy="1025330"/>
          </a:xfrm>
        </p:grpSpPr>
        <p:sp>
          <p:nvSpPr>
            <p:cNvPr id="133" name="Oval 132">
              <a:extLst>
                <a:ext uri="{FF2B5EF4-FFF2-40B4-BE49-F238E27FC236}">
                  <a16:creationId xmlns:a16="http://schemas.microsoft.com/office/drawing/2014/main" id="{55F21D4A-2B78-4A4E-A0C8-516B48BCDBB3}"/>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4" name="Oval 133">
              <a:extLst>
                <a:ext uri="{FF2B5EF4-FFF2-40B4-BE49-F238E27FC236}">
                  <a16:creationId xmlns:a16="http://schemas.microsoft.com/office/drawing/2014/main" id="{F64C365F-D3B2-134C-99F1-2F7D0F73E574}"/>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5" name="Oval 134">
              <a:extLst>
                <a:ext uri="{FF2B5EF4-FFF2-40B4-BE49-F238E27FC236}">
                  <a16:creationId xmlns:a16="http://schemas.microsoft.com/office/drawing/2014/main" id="{E2F5AD08-4814-B44A-B24B-8CE78DCD2472}"/>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6" name="Oval 135">
              <a:extLst>
                <a:ext uri="{FF2B5EF4-FFF2-40B4-BE49-F238E27FC236}">
                  <a16:creationId xmlns:a16="http://schemas.microsoft.com/office/drawing/2014/main" id="{86E02CD2-AE11-4E43-9B0D-FD1109C60EC4}"/>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7" name="Oval 136">
              <a:extLst>
                <a:ext uri="{FF2B5EF4-FFF2-40B4-BE49-F238E27FC236}">
                  <a16:creationId xmlns:a16="http://schemas.microsoft.com/office/drawing/2014/main" id="{6428C5BA-F5D4-3746-990D-4D89D8E48B9F}"/>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8" name="Oval 137">
              <a:extLst>
                <a:ext uri="{FF2B5EF4-FFF2-40B4-BE49-F238E27FC236}">
                  <a16:creationId xmlns:a16="http://schemas.microsoft.com/office/drawing/2014/main" id="{7DA614F9-DD5D-2547-AF8E-2F74F730E11B}"/>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39" name="Oval 138">
              <a:extLst>
                <a:ext uri="{FF2B5EF4-FFF2-40B4-BE49-F238E27FC236}">
                  <a16:creationId xmlns:a16="http://schemas.microsoft.com/office/drawing/2014/main" id="{22880BD1-5EEA-7643-80B8-A494CD448967}"/>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40" name="Oval 139">
              <a:extLst>
                <a:ext uri="{FF2B5EF4-FFF2-40B4-BE49-F238E27FC236}">
                  <a16:creationId xmlns:a16="http://schemas.microsoft.com/office/drawing/2014/main" id="{0E7C9EC8-4F8D-EA40-9EBA-1208003B953D}"/>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41" name="Oval 140">
              <a:extLst>
                <a:ext uri="{FF2B5EF4-FFF2-40B4-BE49-F238E27FC236}">
                  <a16:creationId xmlns:a16="http://schemas.microsoft.com/office/drawing/2014/main" id="{F227EA0F-8932-C64C-B134-B4923AA924F5}"/>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42" name="Oval 141">
              <a:extLst>
                <a:ext uri="{FF2B5EF4-FFF2-40B4-BE49-F238E27FC236}">
                  <a16:creationId xmlns:a16="http://schemas.microsoft.com/office/drawing/2014/main" id="{2C22E953-F1A7-BC43-8AB1-861C21AFC365}"/>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143" name="Straight Connector 142">
              <a:extLst>
                <a:ext uri="{FF2B5EF4-FFF2-40B4-BE49-F238E27FC236}">
                  <a16:creationId xmlns:a16="http://schemas.microsoft.com/office/drawing/2014/main" id="{29337A8D-7C7E-2248-8AFB-1BAE3E4A85C1}"/>
                </a:ext>
              </a:extLst>
            </p:cNvPr>
            <p:cNvCxnSpPr>
              <a:stCxn id="139" idx="6"/>
              <a:endCxn id="14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921F03F-3905-024A-A302-4369EBFF655A}"/>
                </a:ext>
              </a:extLst>
            </p:cNvPr>
            <p:cNvCxnSpPr>
              <a:stCxn id="137" idx="6"/>
              <a:endCxn id="14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738A62B-A801-6140-834B-AE333591ACD2}"/>
                </a:ext>
              </a:extLst>
            </p:cNvPr>
            <p:cNvCxnSpPr>
              <a:stCxn id="139" idx="7"/>
              <a:endCxn id="14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69BC191B-8BD4-EA42-99C6-FA40FD1F0243}"/>
                </a:ext>
              </a:extLst>
            </p:cNvPr>
            <p:cNvCxnSpPr>
              <a:stCxn id="138" idx="5"/>
              <a:endCxn id="14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3E21DC6C-1975-C44A-9918-2A08384DBE11}"/>
                </a:ext>
              </a:extLst>
            </p:cNvPr>
            <p:cNvCxnSpPr>
              <a:stCxn id="137" idx="5"/>
              <a:endCxn id="14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460503F0-1B6B-7E44-A295-FAFF30D3A359}"/>
                </a:ext>
              </a:extLst>
            </p:cNvPr>
            <p:cNvCxnSpPr>
              <a:stCxn id="138" idx="6"/>
              <a:endCxn id="14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A6D80BC-F811-DC4C-94EC-8E4D05F1333B}"/>
                </a:ext>
              </a:extLst>
            </p:cNvPr>
            <p:cNvCxnSpPr>
              <a:stCxn id="133" idx="7"/>
              <a:endCxn id="13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F5345A57-0C07-2C41-84B7-B3F5A12375C1}"/>
                </a:ext>
              </a:extLst>
            </p:cNvPr>
            <p:cNvCxnSpPr>
              <a:endCxn id="13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153DC4B-C4F6-0042-9334-CC7C2753B9C2}"/>
                </a:ext>
              </a:extLst>
            </p:cNvPr>
            <p:cNvCxnSpPr>
              <a:stCxn id="133" idx="5"/>
              <a:endCxn id="13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FD4FA57F-DE83-0B43-AE43-B9EF82300F5D}"/>
                </a:ext>
              </a:extLst>
            </p:cNvPr>
            <p:cNvCxnSpPr>
              <a:stCxn id="134" idx="7"/>
              <a:endCxn id="13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625C1C25-DC02-EE4B-B37E-747BED758DC3}"/>
                </a:ext>
              </a:extLst>
            </p:cNvPr>
            <p:cNvCxnSpPr>
              <a:stCxn id="134" idx="6"/>
              <a:endCxn id="13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A8FAFC28-81D1-404D-8C6C-875BC999FBBD}"/>
                </a:ext>
              </a:extLst>
            </p:cNvPr>
            <p:cNvCxnSpPr>
              <a:stCxn id="134" idx="5"/>
              <a:endCxn id="13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34A7282-7E66-524C-B100-FA4AFB9FD73C}"/>
                </a:ext>
              </a:extLst>
            </p:cNvPr>
            <p:cNvCxnSpPr>
              <a:stCxn id="135" idx="7"/>
              <a:endCxn id="13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E2679A15-F217-034E-A39E-7541C186C355}"/>
                </a:ext>
              </a:extLst>
            </p:cNvPr>
            <p:cNvCxnSpPr>
              <a:stCxn id="135" idx="6"/>
              <a:endCxn id="13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A2B69DB4-5011-8D49-AE59-82BA9BDA8AD0}"/>
                </a:ext>
              </a:extLst>
            </p:cNvPr>
            <p:cNvCxnSpPr>
              <a:stCxn id="135" idx="5"/>
              <a:endCxn id="13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661E3DE-E429-254A-B6BC-8B98259F662B}"/>
                </a:ext>
              </a:extLst>
            </p:cNvPr>
            <p:cNvCxnSpPr>
              <a:stCxn id="136" idx="7"/>
              <a:endCxn id="13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7A949982-75B0-2A4A-B7CF-46074ECD6E43}"/>
                </a:ext>
              </a:extLst>
            </p:cNvPr>
            <p:cNvCxnSpPr>
              <a:stCxn id="136" idx="6"/>
              <a:endCxn id="13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7D7BB538-DAEE-4244-8213-67196ADAEAB9}"/>
                </a:ext>
              </a:extLst>
            </p:cNvPr>
            <p:cNvCxnSpPr>
              <a:stCxn id="136" idx="5"/>
              <a:endCxn id="13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61" name="Group 160">
            <a:extLst>
              <a:ext uri="{FF2B5EF4-FFF2-40B4-BE49-F238E27FC236}">
                <a16:creationId xmlns:a16="http://schemas.microsoft.com/office/drawing/2014/main" id="{98557FDB-77FA-CC43-9DFD-013D364BE0E6}"/>
              </a:ext>
            </a:extLst>
          </p:cNvPr>
          <p:cNvGrpSpPr/>
          <p:nvPr/>
        </p:nvGrpSpPr>
        <p:grpSpPr>
          <a:xfrm>
            <a:off x="7188200" y="2192867"/>
            <a:ext cx="431746" cy="437375"/>
            <a:chOff x="4179208" y="1050528"/>
            <a:chExt cx="1007203" cy="1025330"/>
          </a:xfrm>
        </p:grpSpPr>
        <p:sp>
          <p:nvSpPr>
            <p:cNvPr id="162" name="Oval 161">
              <a:extLst>
                <a:ext uri="{FF2B5EF4-FFF2-40B4-BE49-F238E27FC236}">
                  <a16:creationId xmlns:a16="http://schemas.microsoft.com/office/drawing/2014/main" id="{53ADFD2D-D590-BE45-8A87-86FA7FC69BBA}"/>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3" name="Oval 162">
              <a:extLst>
                <a:ext uri="{FF2B5EF4-FFF2-40B4-BE49-F238E27FC236}">
                  <a16:creationId xmlns:a16="http://schemas.microsoft.com/office/drawing/2014/main" id="{DAF9997C-538A-3941-924D-61E1368DF2F1}"/>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4" name="Oval 163">
              <a:extLst>
                <a:ext uri="{FF2B5EF4-FFF2-40B4-BE49-F238E27FC236}">
                  <a16:creationId xmlns:a16="http://schemas.microsoft.com/office/drawing/2014/main" id="{C04AD4B8-C5E3-194E-A86B-0DA3784E9BEE}"/>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5" name="Oval 164">
              <a:extLst>
                <a:ext uri="{FF2B5EF4-FFF2-40B4-BE49-F238E27FC236}">
                  <a16:creationId xmlns:a16="http://schemas.microsoft.com/office/drawing/2014/main" id="{8EB47B01-0D48-D54E-9515-2F26B819CDB9}"/>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6" name="Oval 165">
              <a:extLst>
                <a:ext uri="{FF2B5EF4-FFF2-40B4-BE49-F238E27FC236}">
                  <a16:creationId xmlns:a16="http://schemas.microsoft.com/office/drawing/2014/main" id="{42ECAD46-CD6C-7542-8361-E199E5177C73}"/>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7" name="Oval 166">
              <a:extLst>
                <a:ext uri="{FF2B5EF4-FFF2-40B4-BE49-F238E27FC236}">
                  <a16:creationId xmlns:a16="http://schemas.microsoft.com/office/drawing/2014/main" id="{AB3A53A7-A019-7544-967B-F4FE6BCEE087}"/>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8" name="Oval 167">
              <a:extLst>
                <a:ext uri="{FF2B5EF4-FFF2-40B4-BE49-F238E27FC236}">
                  <a16:creationId xmlns:a16="http://schemas.microsoft.com/office/drawing/2014/main" id="{BC41D686-9316-DC45-939A-62A69B9E6EE0}"/>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69" name="Oval 168">
              <a:extLst>
                <a:ext uri="{FF2B5EF4-FFF2-40B4-BE49-F238E27FC236}">
                  <a16:creationId xmlns:a16="http://schemas.microsoft.com/office/drawing/2014/main" id="{A57E0F99-1582-5C42-8919-13C12CC1A2E1}"/>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70" name="Oval 169">
              <a:extLst>
                <a:ext uri="{FF2B5EF4-FFF2-40B4-BE49-F238E27FC236}">
                  <a16:creationId xmlns:a16="http://schemas.microsoft.com/office/drawing/2014/main" id="{BB7C1F8F-C163-E147-85E5-C82C7AF59D9D}"/>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71" name="Oval 170">
              <a:extLst>
                <a:ext uri="{FF2B5EF4-FFF2-40B4-BE49-F238E27FC236}">
                  <a16:creationId xmlns:a16="http://schemas.microsoft.com/office/drawing/2014/main" id="{47F1F94A-7534-7B44-97D1-36B948F6900A}"/>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172" name="Straight Connector 171">
              <a:extLst>
                <a:ext uri="{FF2B5EF4-FFF2-40B4-BE49-F238E27FC236}">
                  <a16:creationId xmlns:a16="http://schemas.microsoft.com/office/drawing/2014/main" id="{C82CB0AC-B763-0D40-B928-ED481DD73476}"/>
                </a:ext>
              </a:extLst>
            </p:cNvPr>
            <p:cNvCxnSpPr>
              <a:stCxn id="168" idx="6"/>
              <a:endCxn id="171"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C84AF44-4CCC-2A43-9A51-D183B630BF52}"/>
                </a:ext>
              </a:extLst>
            </p:cNvPr>
            <p:cNvCxnSpPr>
              <a:stCxn id="166" idx="6"/>
              <a:endCxn id="169"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44B149D2-6C3B-F948-83A6-286AA7BEC356}"/>
                </a:ext>
              </a:extLst>
            </p:cNvPr>
            <p:cNvCxnSpPr>
              <a:stCxn id="168" idx="7"/>
              <a:endCxn id="170"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C3342C07-4DDC-C240-8E11-7908C3E8969A}"/>
                </a:ext>
              </a:extLst>
            </p:cNvPr>
            <p:cNvCxnSpPr>
              <a:cxnSpLocks/>
              <a:stCxn id="167" idx="5"/>
              <a:endCxn id="171"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73E1ADEB-2783-7847-9285-63A3C1264CA3}"/>
                </a:ext>
              </a:extLst>
            </p:cNvPr>
            <p:cNvCxnSpPr>
              <a:stCxn id="166" idx="5"/>
              <a:endCxn id="170"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55B0D38-4B51-A541-8806-A38940B376D1}"/>
                </a:ext>
              </a:extLst>
            </p:cNvPr>
            <p:cNvCxnSpPr>
              <a:cxnSpLocks/>
              <a:stCxn id="167" idx="6"/>
              <a:endCxn id="169"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BC507B8-3E07-C943-B427-A51D0CF24D21}"/>
                </a:ext>
              </a:extLst>
            </p:cNvPr>
            <p:cNvCxnSpPr>
              <a:stCxn id="162" idx="7"/>
              <a:endCxn id="166"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87296B9-D1EA-FF45-9BD6-3B19FFEB4A50}"/>
                </a:ext>
              </a:extLst>
            </p:cNvPr>
            <p:cNvCxnSpPr>
              <a:cxnSpLocks/>
              <a:endCxn id="167"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1CE210F0-1ACF-4A47-9BFA-8F0ED83298B1}"/>
                </a:ext>
              </a:extLst>
            </p:cNvPr>
            <p:cNvCxnSpPr>
              <a:stCxn id="162" idx="5"/>
              <a:endCxn id="168"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478B0F2-E2A7-0840-9A47-7ACE10A02C68}"/>
                </a:ext>
              </a:extLst>
            </p:cNvPr>
            <p:cNvCxnSpPr>
              <a:stCxn id="163" idx="7"/>
              <a:endCxn id="166"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B62472A4-9ED6-D449-9A60-6365D48C17E2}"/>
                </a:ext>
              </a:extLst>
            </p:cNvPr>
            <p:cNvCxnSpPr>
              <a:cxnSpLocks/>
              <a:stCxn id="163" idx="6"/>
              <a:endCxn id="167"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B5C85737-8020-0A44-8BFC-C0A048500E86}"/>
                </a:ext>
              </a:extLst>
            </p:cNvPr>
            <p:cNvCxnSpPr>
              <a:stCxn id="163" idx="5"/>
              <a:endCxn id="168"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932DC051-1C80-6B49-9A7D-E14D17A7DD21}"/>
                </a:ext>
              </a:extLst>
            </p:cNvPr>
            <p:cNvCxnSpPr>
              <a:stCxn id="164" idx="7"/>
              <a:endCxn id="166"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C7A3940-272B-6B46-A4D2-4EBB1602D02B}"/>
                </a:ext>
              </a:extLst>
            </p:cNvPr>
            <p:cNvCxnSpPr>
              <a:cxnSpLocks/>
              <a:stCxn id="164" idx="6"/>
              <a:endCxn id="167"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92AF11C5-8D30-B541-936E-5B0B6DF17089}"/>
                </a:ext>
              </a:extLst>
            </p:cNvPr>
            <p:cNvCxnSpPr>
              <a:stCxn id="164" idx="5"/>
              <a:endCxn id="168"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F9447D68-340C-8E44-8D78-36A029D050A6}"/>
                </a:ext>
              </a:extLst>
            </p:cNvPr>
            <p:cNvCxnSpPr>
              <a:stCxn id="165" idx="7"/>
              <a:endCxn id="166"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5AFC5EE3-C1C3-5C4F-AA18-FC11FDD223CD}"/>
                </a:ext>
              </a:extLst>
            </p:cNvPr>
            <p:cNvCxnSpPr>
              <a:cxnSpLocks/>
              <a:stCxn id="165" idx="6"/>
              <a:endCxn id="167"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68F7E468-952B-254B-8D00-6C15C166BEE0}"/>
                </a:ext>
              </a:extLst>
            </p:cNvPr>
            <p:cNvCxnSpPr>
              <a:stCxn id="165" idx="5"/>
              <a:endCxn id="168"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90" name="Group 189">
            <a:extLst>
              <a:ext uri="{FF2B5EF4-FFF2-40B4-BE49-F238E27FC236}">
                <a16:creationId xmlns:a16="http://schemas.microsoft.com/office/drawing/2014/main" id="{F5E4E51B-A5A4-1D4A-8660-B5B0A6A9ED30}"/>
              </a:ext>
            </a:extLst>
          </p:cNvPr>
          <p:cNvGrpSpPr/>
          <p:nvPr/>
        </p:nvGrpSpPr>
        <p:grpSpPr>
          <a:xfrm>
            <a:off x="6275896" y="3352799"/>
            <a:ext cx="785303" cy="753533"/>
            <a:chOff x="4179208" y="1050528"/>
            <a:chExt cx="1007203" cy="1025330"/>
          </a:xfrm>
        </p:grpSpPr>
        <p:sp>
          <p:nvSpPr>
            <p:cNvPr id="191" name="Oval 190">
              <a:extLst>
                <a:ext uri="{FF2B5EF4-FFF2-40B4-BE49-F238E27FC236}">
                  <a16:creationId xmlns:a16="http://schemas.microsoft.com/office/drawing/2014/main" id="{52B9478E-1AF2-1943-9BB5-539155B63EB8}"/>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2" name="Oval 191">
              <a:extLst>
                <a:ext uri="{FF2B5EF4-FFF2-40B4-BE49-F238E27FC236}">
                  <a16:creationId xmlns:a16="http://schemas.microsoft.com/office/drawing/2014/main" id="{35BCAE05-E2CF-BB41-AE1C-F1719B63B745}"/>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3" name="Oval 192">
              <a:extLst>
                <a:ext uri="{FF2B5EF4-FFF2-40B4-BE49-F238E27FC236}">
                  <a16:creationId xmlns:a16="http://schemas.microsoft.com/office/drawing/2014/main" id="{A1BCBE14-1883-E143-9023-49B96FC2C671}"/>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4" name="Oval 193">
              <a:extLst>
                <a:ext uri="{FF2B5EF4-FFF2-40B4-BE49-F238E27FC236}">
                  <a16:creationId xmlns:a16="http://schemas.microsoft.com/office/drawing/2014/main" id="{9C0A64E1-A1EB-1541-B818-6612E6176FD1}"/>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5" name="Oval 194">
              <a:extLst>
                <a:ext uri="{FF2B5EF4-FFF2-40B4-BE49-F238E27FC236}">
                  <a16:creationId xmlns:a16="http://schemas.microsoft.com/office/drawing/2014/main" id="{F7CEDEB8-2177-5148-BA22-0C49280711C3}"/>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6" name="Oval 195">
              <a:extLst>
                <a:ext uri="{FF2B5EF4-FFF2-40B4-BE49-F238E27FC236}">
                  <a16:creationId xmlns:a16="http://schemas.microsoft.com/office/drawing/2014/main" id="{9C97136B-D13D-7243-B067-E2EB7DA816E1}"/>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7" name="Oval 196">
              <a:extLst>
                <a:ext uri="{FF2B5EF4-FFF2-40B4-BE49-F238E27FC236}">
                  <a16:creationId xmlns:a16="http://schemas.microsoft.com/office/drawing/2014/main" id="{94C947D9-76C1-354D-9025-495F636CEB1D}"/>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8" name="Oval 197">
              <a:extLst>
                <a:ext uri="{FF2B5EF4-FFF2-40B4-BE49-F238E27FC236}">
                  <a16:creationId xmlns:a16="http://schemas.microsoft.com/office/drawing/2014/main" id="{3F992B40-DEB4-034C-BB67-530565FEF101}"/>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199" name="Oval 198">
              <a:extLst>
                <a:ext uri="{FF2B5EF4-FFF2-40B4-BE49-F238E27FC236}">
                  <a16:creationId xmlns:a16="http://schemas.microsoft.com/office/drawing/2014/main" id="{23F36986-6888-BC45-A735-EFAAE9DA7CC1}"/>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00" name="Oval 199">
              <a:extLst>
                <a:ext uri="{FF2B5EF4-FFF2-40B4-BE49-F238E27FC236}">
                  <a16:creationId xmlns:a16="http://schemas.microsoft.com/office/drawing/2014/main" id="{733466A5-1025-D34F-A6AB-AFCE0A199074}"/>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201" name="Straight Connector 200">
              <a:extLst>
                <a:ext uri="{FF2B5EF4-FFF2-40B4-BE49-F238E27FC236}">
                  <a16:creationId xmlns:a16="http://schemas.microsoft.com/office/drawing/2014/main" id="{D836A9D8-E2BC-A044-AE4B-D41F3A5D066C}"/>
                </a:ext>
              </a:extLst>
            </p:cNvPr>
            <p:cNvCxnSpPr>
              <a:stCxn id="197" idx="6"/>
              <a:endCxn id="200"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E672AD17-2D0E-6744-9009-C1D94F8C60CE}"/>
                </a:ext>
              </a:extLst>
            </p:cNvPr>
            <p:cNvCxnSpPr>
              <a:stCxn id="195" idx="6"/>
              <a:endCxn id="198"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CD68E65A-3FDE-7C47-8D88-DE648D82B4B4}"/>
                </a:ext>
              </a:extLst>
            </p:cNvPr>
            <p:cNvCxnSpPr>
              <a:stCxn id="197" idx="7"/>
              <a:endCxn id="199"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D191FCFF-6014-3348-BC6C-BE982212DBC0}"/>
                </a:ext>
              </a:extLst>
            </p:cNvPr>
            <p:cNvCxnSpPr>
              <a:stCxn id="196" idx="5"/>
              <a:endCxn id="200"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596F19FE-584C-4541-92D2-A763EA690B30}"/>
                </a:ext>
              </a:extLst>
            </p:cNvPr>
            <p:cNvCxnSpPr>
              <a:stCxn id="195" idx="5"/>
              <a:endCxn id="199"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7F434598-4E9A-D444-9365-9D0FDA995165}"/>
                </a:ext>
              </a:extLst>
            </p:cNvPr>
            <p:cNvCxnSpPr>
              <a:stCxn id="196" idx="6"/>
              <a:endCxn id="198"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C4AF362-3E66-8747-B2C7-A182881A5E39}"/>
                </a:ext>
              </a:extLst>
            </p:cNvPr>
            <p:cNvCxnSpPr>
              <a:stCxn id="191" idx="7"/>
              <a:endCxn id="195"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4BA22A01-DCA2-F84F-90C7-A2EB2BCE3578}"/>
                </a:ext>
              </a:extLst>
            </p:cNvPr>
            <p:cNvCxnSpPr>
              <a:endCxn id="196"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34E4EB35-EE6C-464E-8CC3-F91F53E3111F}"/>
                </a:ext>
              </a:extLst>
            </p:cNvPr>
            <p:cNvCxnSpPr>
              <a:stCxn id="191" idx="5"/>
              <a:endCxn id="197"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28A50D2E-8A0D-D540-8184-A01BBB51FBE2}"/>
                </a:ext>
              </a:extLst>
            </p:cNvPr>
            <p:cNvCxnSpPr>
              <a:stCxn id="192" idx="7"/>
              <a:endCxn id="195"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E18E2342-11D5-4E4C-9AF9-3A47E089CDE7}"/>
                </a:ext>
              </a:extLst>
            </p:cNvPr>
            <p:cNvCxnSpPr>
              <a:stCxn id="192" idx="6"/>
              <a:endCxn id="196"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DFE79679-8538-704A-B69B-03BE602EC6D6}"/>
                </a:ext>
              </a:extLst>
            </p:cNvPr>
            <p:cNvCxnSpPr>
              <a:stCxn id="192" idx="5"/>
              <a:endCxn id="197"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2D352466-3412-E849-B40C-85BEA2C74FE4}"/>
                </a:ext>
              </a:extLst>
            </p:cNvPr>
            <p:cNvCxnSpPr>
              <a:stCxn id="193" idx="7"/>
              <a:endCxn id="195"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22B41858-0160-DF41-BDFB-B34509D7E7BA}"/>
                </a:ext>
              </a:extLst>
            </p:cNvPr>
            <p:cNvCxnSpPr>
              <a:stCxn id="193" idx="6"/>
              <a:endCxn id="196"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F0AC10D-9653-2C40-8824-0F95921F6094}"/>
                </a:ext>
              </a:extLst>
            </p:cNvPr>
            <p:cNvCxnSpPr>
              <a:stCxn id="193" idx="5"/>
              <a:endCxn id="197"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3853D2FF-7F53-C242-A630-F87E4271B949}"/>
                </a:ext>
              </a:extLst>
            </p:cNvPr>
            <p:cNvCxnSpPr>
              <a:stCxn id="194" idx="7"/>
              <a:endCxn id="195"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11227B4-C773-6047-9677-1A65AD4211F8}"/>
                </a:ext>
              </a:extLst>
            </p:cNvPr>
            <p:cNvCxnSpPr>
              <a:stCxn id="194" idx="6"/>
              <a:endCxn id="196"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13711E27-00DA-9944-88D4-205FB9A3BD39}"/>
                </a:ext>
              </a:extLst>
            </p:cNvPr>
            <p:cNvCxnSpPr>
              <a:stCxn id="194" idx="5"/>
              <a:endCxn id="197"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F0C761CD-2721-734E-BBB2-3CBB9E36DE3E}"/>
              </a:ext>
            </a:extLst>
          </p:cNvPr>
          <p:cNvSpPr txBox="1"/>
          <p:nvPr/>
        </p:nvSpPr>
        <p:spPr>
          <a:xfrm>
            <a:off x="8075247" y="2401571"/>
            <a:ext cx="957552" cy="338554"/>
          </a:xfrm>
          <a:prstGeom prst="rect">
            <a:avLst/>
          </a:prstGeom>
          <a:noFill/>
        </p:spPr>
        <p:txBody>
          <a:bodyPr vert="horz" wrap="square" lIns="0" tIns="0" rIns="0" bIns="0" rtlCol="0">
            <a:spAutoFit/>
          </a:bodyPr>
          <a:lstStyle/>
          <a:p>
            <a:r>
              <a:rPr lang="en-US" sz="1100" dirty="0">
                <a:solidFill>
                  <a:srgbClr val="003C71"/>
                </a:solidFill>
              </a:rPr>
              <a:t>Some Network Architecture</a:t>
            </a:r>
          </a:p>
        </p:txBody>
      </p:sp>
      <p:sp>
        <p:nvSpPr>
          <p:cNvPr id="306" name="TextBox 305">
            <a:extLst>
              <a:ext uri="{FF2B5EF4-FFF2-40B4-BE49-F238E27FC236}">
                <a16:creationId xmlns:a16="http://schemas.microsoft.com/office/drawing/2014/main" id="{45F7CCFA-4257-EA40-9D90-E7F7CE644C68}"/>
              </a:ext>
            </a:extLst>
          </p:cNvPr>
          <p:cNvSpPr txBox="1"/>
          <p:nvPr/>
        </p:nvSpPr>
        <p:spPr>
          <a:xfrm>
            <a:off x="7996589" y="600138"/>
            <a:ext cx="957552" cy="338554"/>
          </a:xfrm>
          <a:prstGeom prst="rect">
            <a:avLst/>
          </a:prstGeom>
          <a:noFill/>
        </p:spPr>
        <p:txBody>
          <a:bodyPr vert="horz" wrap="square" lIns="0" tIns="0" rIns="0" bIns="0" rtlCol="0">
            <a:spAutoFit/>
          </a:bodyPr>
          <a:lstStyle/>
          <a:p>
            <a:r>
              <a:rPr lang="en-US" sz="1100" dirty="0">
                <a:solidFill>
                  <a:srgbClr val="003C71"/>
                </a:solidFill>
              </a:rPr>
              <a:t>The ”entire” design space</a:t>
            </a:r>
          </a:p>
        </p:txBody>
      </p:sp>
      <p:grpSp>
        <p:nvGrpSpPr>
          <p:cNvPr id="396" name="Group 395">
            <a:extLst>
              <a:ext uri="{FF2B5EF4-FFF2-40B4-BE49-F238E27FC236}">
                <a16:creationId xmlns:a16="http://schemas.microsoft.com/office/drawing/2014/main" id="{BA75B537-1BBF-9944-880A-2D2D8A01A3B6}"/>
              </a:ext>
            </a:extLst>
          </p:cNvPr>
          <p:cNvGrpSpPr/>
          <p:nvPr/>
        </p:nvGrpSpPr>
        <p:grpSpPr>
          <a:xfrm rot="20682018">
            <a:off x="5724980" y="2367630"/>
            <a:ext cx="441583" cy="631840"/>
            <a:chOff x="4179208" y="1050528"/>
            <a:chExt cx="1007203" cy="1025330"/>
          </a:xfrm>
        </p:grpSpPr>
        <p:sp>
          <p:nvSpPr>
            <p:cNvPr id="397" name="Oval 396">
              <a:extLst>
                <a:ext uri="{FF2B5EF4-FFF2-40B4-BE49-F238E27FC236}">
                  <a16:creationId xmlns:a16="http://schemas.microsoft.com/office/drawing/2014/main" id="{B03AB4EE-7962-EA48-8ED1-0782615FE84B}"/>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98" name="Oval 397">
              <a:extLst>
                <a:ext uri="{FF2B5EF4-FFF2-40B4-BE49-F238E27FC236}">
                  <a16:creationId xmlns:a16="http://schemas.microsoft.com/office/drawing/2014/main" id="{32853F6F-E58F-D542-807A-F1A4C4B16689}"/>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99" name="Oval 398">
              <a:extLst>
                <a:ext uri="{FF2B5EF4-FFF2-40B4-BE49-F238E27FC236}">
                  <a16:creationId xmlns:a16="http://schemas.microsoft.com/office/drawing/2014/main" id="{782942B2-EAC8-1140-AFF8-337A268993C6}"/>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0" name="Oval 399">
              <a:extLst>
                <a:ext uri="{FF2B5EF4-FFF2-40B4-BE49-F238E27FC236}">
                  <a16:creationId xmlns:a16="http://schemas.microsoft.com/office/drawing/2014/main" id="{C00A3EE4-BF71-464F-8D19-943BA2173456}"/>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1" name="Oval 400">
              <a:extLst>
                <a:ext uri="{FF2B5EF4-FFF2-40B4-BE49-F238E27FC236}">
                  <a16:creationId xmlns:a16="http://schemas.microsoft.com/office/drawing/2014/main" id="{ACB0C508-5C39-BC48-981F-D15F2F0CB96B}"/>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2" name="Oval 401">
              <a:extLst>
                <a:ext uri="{FF2B5EF4-FFF2-40B4-BE49-F238E27FC236}">
                  <a16:creationId xmlns:a16="http://schemas.microsoft.com/office/drawing/2014/main" id="{A027F7D8-E858-384C-AB9B-114C5FFD3DFA}"/>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3" name="Oval 402">
              <a:extLst>
                <a:ext uri="{FF2B5EF4-FFF2-40B4-BE49-F238E27FC236}">
                  <a16:creationId xmlns:a16="http://schemas.microsoft.com/office/drawing/2014/main" id="{632F39B0-D4A1-9948-9B15-9F820F987FC0}"/>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4" name="Oval 403">
              <a:extLst>
                <a:ext uri="{FF2B5EF4-FFF2-40B4-BE49-F238E27FC236}">
                  <a16:creationId xmlns:a16="http://schemas.microsoft.com/office/drawing/2014/main" id="{FEC684FA-E356-FB49-B610-C272DC1FEBE8}"/>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5" name="Oval 404">
              <a:extLst>
                <a:ext uri="{FF2B5EF4-FFF2-40B4-BE49-F238E27FC236}">
                  <a16:creationId xmlns:a16="http://schemas.microsoft.com/office/drawing/2014/main" id="{F0A57C9E-7297-C347-945B-C16D29790833}"/>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6" name="Oval 405">
              <a:extLst>
                <a:ext uri="{FF2B5EF4-FFF2-40B4-BE49-F238E27FC236}">
                  <a16:creationId xmlns:a16="http://schemas.microsoft.com/office/drawing/2014/main" id="{525374E1-692C-1647-A2DF-EF09F8C34ECE}"/>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07" name="Straight Connector 406">
              <a:extLst>
                <a:ext uri="{FF2B5EF4-FFF2-40B4-BE49-F238E27FC236}">
                  <a16:creationId xmlns:a16="http://schemas.microsoft.com/office/drawing/2014/main" id="{2D882A03-9306-D04D-ADDF-2ADE8C9DD0ED}"/>
                </a:ext>
              </a:extLst>
            </p:cNvPr>
            <p:cNvCxnSpPr>
              <a:stCxn id="403" idx="6"/>
              <a:endCxn id="406"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93592D92-C7E7-D540-88B8-BC195B570D05}"/>
                </a:ext>
              </a:extLst>
            </p:cNvPr>
            <p:cNvCxnSpPr>
              <a:stCxn id="401" idx="6"/>
              <a:endCxn id="404"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DFC0105F-79DA-6343-B998-70BCC1A019EB}"/>
                </a:ext>
              </a:extLst>
            </p:cNvPr>
            <p:cNvCxnSpPr>
              <a:stCxn id="403" idx="7"/>
              <a:endCxn id="405"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ACCC0EEF-B41E-D346-9E5A-54FC711433A0}"/>
                </a:ext>
              </a:extLst>
            </p:cNvPr>
            <p:cNvCxnSpPr>
              <a:stCxn id="402" idx="5"/>
              <a:endCxn id="406"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E06146AB-1FD2-0C4C-8216-BCD741AC1692}"/>
                </a:ext>
              </a:extLst>
            </p:cNvPr>
            <p:cNvCxnSpPr>
              <a:stCxn id="401" idx="5"/>
              <a:endCxn id="405"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D499237E-A87C-1143-B27D-0515B1017A98}"/>
                </a:ext>
              </a:extLst>
            </p:cNvPr>
            <p:cNvCxnSpPr>
              <a:stCxn id="402" idx="6"/>
              <a:endCxn id="404"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BE747BA5-5741-A54C-B626-BC431063D9AF}"/>
                </a:ext>
              </a:extLst>
            </p:cNvPr>
            <p:cNvCxnSpPr>
              <a:stCxn id="397" idx="7"/>
              <a:endCxn id="401"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C7EC1D90-DB44-CF43-A271-4AFDA8A257D2}"/>
                </a:ext>
              </a:extLst>
            </p:cNvPr>
            <p:cNvCxnSpPr>
              <a:endCxn id="402"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30471D52-74B6-734C-B6E6-42CE9C3B6D09}"/>
                </a:ext>
              </a:extLst>
            </p:cNvPr>
            <p:cNvCxnSpPr>
              <a:stCxn id="397" idx="5"/>
              <a:endCxn id="403"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a:extLst>
                <a:ext uri="{FF2B5EF4-FFF2-40B4-BE49-F238E27FC236}">
                  <a16:creationId xmlns:a16="http://schemas.microsoft.com/office/drawing/2014/main" id="{1B77C10F-4146-0248-9EAF-92A47C3D07F3}"/>
                </a:ext>
              </a:extLst>
            </p:cNvPr>
            <p:cNvCxnSpPr>
              <a:stCxn id="398" idx="7"/>
              <a:endCxn id="401"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a:extLst>
                <a:ext uri="{FF2B5EF4-FFF2-40B4-BE49-F238E27FC236}">
                  <a16:creationId xmlns:a16="http://schemas.microsoft.com/office/drawing/2014/main" id="{A6DACAA2-F2B1-784F-AC4A-363FD9AEF3FC}"/>
                </a:ext>
              </a:extLst>
            </p:cNvPr>
            <p:cNvCxnSpPr>
              <a:stCxn id="398" idx="6"/>
              <a:endCxn id="402"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7A9CEBBC-F3F1-2A4B-88AE-B4B8136AF276}"/>
                </a:ext>
              </a:extLst>
            </p:cNvPr>
            <p:cNvCxnSpPr>
              <a:stCxn id="398" idx="5"/>
              <a:endCxn id="403"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82A05155-B106-B443-B740-9DC7A3B5A05D}"/>
                </a:ext>
              </a:extLst>
            </p:cNvPr>
            <p:cNvCxnSpPr>
              <a:stCxn id="399" idx="7"/>
              <a:endCxn id="401"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73B9238A-4ADE-1D45-8655-7B6D878A6AD2}"/>
                </a:ext>
              </a:extLst>
            </p:cNvPr>
            <p:cNvCxnSpPr>
              <a:stCxn id="399" idx="6"/>
              <a:endCxn id="402"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EFD76006-5941-2C49-9C04-24393ED5FA89}"/>
                </a:ext>
              </a:extLst>
            </p:cNvPr>
            <p:cNvCxnSpPr>
              <a:stCxn id="399" idx="5"/>
              <a:endCxn id="403"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5362C7D1-E655-B74E-B7CF-74156E69AC91}"/>
                </a:ext>
              </a:extLst>
            </p:cNvPr>
            <p:cNvCxnSpPr>
              <a:stCxn id="400" idx="7"/>
              <a:endCxn id="401"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5CB13E8C-7CA2-D94A-A2AD-0B2140F9D424}"/>
                </a:ext>
              </a:extLst>
            </p:cNvPr>
            <p:cNvCxnSpPr>
              <a:stCxn id="400" idx="6"/>
              <a:endCxn id="402"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F0DE1477-DC8F-3D4B-8388-9C00745E8371}"/>
                </a:ext>
              </a:extLst>
            </p:cNvPr>
            <p:cNvCxnSpPr>
              <a:stCxn id="400" idx="5"/>
              <a:endCxn id="403"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26" name="Group 425">
            <a:extLst>
              <a:ext uri="{FF2B5EF4-FFF2-40B4-BE49-F238E27FC236}">
                <a16:creationId xmlns:a16="http://schemas.microsoft.com/office/drawing/2014/main" id="{81480859-44FE-AA46-AC61-E66F4AA9660F}"/>
              </a:ext>
            </a:extLst>
          </p:cNvPr>
          <p:cNvGrpSpPr/>
          <p:nvPr/>
        </p:nvGrpSpPr>
        <p:grpSpPr>
          <a:xfrm>
            <a:off x="7402148" y="2744968"/>
            <a:ext cx="1346198" cy="1219200"/>
            <a:chOff x="7480415" y="2618817"/>
            <a:chExt cx="1346198" cy="1219200"/>
          </a:xfrm>
        </p:grpSpPr>
        <p:grpSp>
          <p:nvGrpSpPr>
            <p:cNvPr id="427" name="Group 426">
              <a:extLst>
                <a:ext uri="{FF2B5EF4-FFF2-40B4-BE49-F238E27FC236}">
                  <a16:creationId xmlns:a16="http://schemas.microsoft.com/office/drawing/2014/main" id="{92C88B27-43B5-0A40-A6B0-506A0D2B7150}"/>
                </a:ext>
              </a:extLst>
            </p:cNvPr>
            <p:cNvGrpSpPr/>
            <p:nvPr/>
          </p:nvGrpSpPr>
          <p:grpSpPr>
            <a:xfrm>
              <a:off x="8166963" y="3186433"/>
              <a:ext cx="381001" cy="395043"/>
              <a:chOff x="4179208" y="1050528"/>
              <a:chExt cx="1007203" cy="1025330"/>
            </a:xfrm>
            <a:solidFill>
              <a:schemeClr val="tx2">
                <a:lumMod val="20000"/>
                <a:lumOff val="80000"/>
              </a:schemeClr>
            </a:solidFill>
          </p:grpSpPr>
          <p:sp>
            <p:nvSpPr>
              <p:cNvPr id="661" name="Oval 660">
                <a:extLst>
                  <a:ext uri="{FF2B5EF4-FFF2-40B4-BE49-F238E27FC236}">
                    <a16:creationId xmlns:a16="http://schemas.microsoft.com/office/drawing/2014/main" id="{0FB34BBE-1691-B14C-87AD-2D76A4FAF5CB}"/>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2" name="Oval 661">
                <a:extLst>
                  <a:ext uri="{FF2B5EF4-FFF2-40B4-BE49-F238E27FC236}">
                    <a16:creationId xmlns:a16="http://schemas.microsoft.com/office/drawing/2014/main" id="{CA771304-0640-C445-99F5-E817BCD15ABE}"/>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3" name="Oval 662">
                <a:extLst>
                  <a:ext uri="{FF2B5EF4-FFF2-40B4-BE49-F238E27FC236}">
                    <a16:creationId xmlns:a16="http://schemas.microsoft.com/office/drawing/2014/main" id="{FD5DADB3-9131-C040-8BD4-9E163A272F71}"/>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4" name="Oval 663">
                <a:extLst>
                  <a:ext uri="{FF2B5EF4-FFF2-40B4-BE49-F238E27FC236}">
                    <a16:creationId xmlns:a16="http://schemas.microsoft.com/office/drawing/2014/main" id="{452E8AD8-C887-C242-BA3F-976EB5C6EB35}"/>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5" name="Oval 664">
                <a:extLst>
                  <a:ext uri="{FF2B5EF4-FFF2-40B4-BE49-F238E27FC236}">
                    <a16:creationId xmlns:a16="http://schemas.microsoft.com/office/drawing/2014/main" id="{647FA76A-9D7A-E940-A64A-C882AE00E188}"/>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6" name="Oval 665">
                <a:extLst>
                  <a:ext uri="{FF2B5EF4-FFF2-40B4-BE49-F238E27FC236}">
                    <a16:creationId xmlns:a16="http://schemas.microsoft.com/office/drawing/2014/main" id="{6075CFA6-CA5D-D449-B194-55F76EDF6200}"/>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7" name="Oval 666">
                <a:extLst>
                  <a:ext uri="{FF2B5EF4-FFF2-40B4-BE49-F238E27FC236}">
                    <a16:creationId xmlns:a16="http://schemas.microsoft.com/office/drawing/2014/main" id="{94F67498-6791-974F-97B6-1AC660554AC6}"/>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8" name="Oval 667">
                <a:extLst>
                  <a:ext uri="{FF2B5EF4-FFF2-40B4-BE49-F238E27FC236}">
                    <a16:creationId xmlns:a16="http://schemas.microsoft.com/office/drawing/2014/main" id="{4AC2061C-0245-494D-ADBB-259C29ABD2CE}"/>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9" name="Oval 668">
                <a:extLst>
                  <a:ext uri="{FF2B5EF4-FFF2-40B4-BE49-F238E27FC236}">
                    <a16:creationId xmlns:a16="http://schemas.microsoft.com/office/drawing/2014/main" id="{643A8B98-F783-6B48-805B-C1B78B7C69AC}"/>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70" name="Oval 669">
                <a:extLst>
                  <a:ext uri="{FF2B5EF4-FFF2-40B4-BE49-F238E27FC236}">
                    <a16:creationId xmlns:a16="http://schemas.microsoft.com/office/drawing/2014/main" id="{E354BCE1-960A-FB4A-B913-620A69B46331}"/>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71" name="Straight Connector 670">
                <a:extLst>
                  <a:ext uri="{FF2B5EF4-FFF2-40B4-BE49-F238E27FC236}">
                    <a16:creationId xmlns:a16="http://schemas.microsoft.com/office/drawing/2014/main" id="{3A40B585-6A0F-4F49-A050-1E1B4594FC1E}"/>
                  </a:ext>
                </a:extLst>
              </p:cNvPr>
              <p:cNvCxnSpPr>
                <a:stCxn id="667" idx="6"/>
                <a:endCxn id="670"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2" name="Straight Connector 671">
                <a:extLst>
                  <a:ext uri="{FF2B5EF4-FFF2-40B4-BE49-F238E27FC236}">
                    <a16:creationId xmlns:a16="http://schemas.microsoft.com/office/drawing/2014/main" id="{C95242E5-EE64-4645-A498-607D64EE7AAE}"/>
                  </a:ext>
                </a:extLst>
              </p:cNvPr>
              <p:cNvCxnSpPr>
                <a:stCxn id="665" idx="6"/>
                <a:endCxn id="668"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3" name="Straight Connector 672">
                <a:extLst>
                  <a:ext uri="{FF2B5EF4-FFF2-40B4-BE49-F238E27FC236}">
                    <a16:creationId xmlns:a16="http://schemas.microsoft.com/office/drawing/2014/main" id="{1731F447-DCFF-B640-911E-4F057420209C}"/>
                  </a:ext>
                </a:extLst>
              </p:cNvPr>
              <p:cNvCxnSpPr>
                <a:stCxn id="667" idx="7"/>
                <a:endCxn id="669"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4" name="Straight Connector 673">
                <a:extLst>
                  <a:ext uri="{FF2B5EF4-FFF2-40B4-BE49-F238E27FC236}">
                    <a16:creationId xmlns:a16="http://schemas.microsoft.com/office/drawing/2014/main" id="{4F0498EB-0110-3347-9769-D574DE40AAF3}"/>
                  </a:ext>
                </a:extLst>
              </p:cNvPr>
              <p:cNvCxnSpPr>
                <a:cxnSpLocks/>
                <a:stCxn id="666" idx="5"/>
                <a:endCxn id="670"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5" name="Straight Connector 674">
                <a:extLst>
                  <a:ext uri="{FF2B5EF4-FFF2-40B4-BE49-F238E27FC236}">
                    <a16:creationId xmlns:a16="http://schemas.microsoft.com/office/drawing/2014/main" id="{16EB4DED-CA3B-6D4A-8DAA-A1D3DB8DC6FF}"/>
                  </a:ext>
                </a:extLst>
              </p:cNvPr>
              <p:cNvCxnSpPr>
                <a:stCxn id="665" idx="5"/>
                <a:endCxn id="669"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6" name="Straight Connector 675">
                <a:extLst>
                  <a:ext uri="{FF2B5EF4-FFF2-40B4-BE49-F238E27FC236}">
                    <a16:creationId xmlns:a16="http://schemas.microsoft.com/office/drawing/2014/main" id="{DF92F05A-763B-C44A-BED6-BD7F97AAE7C8}"/>
                  </a:ext>
                </a:extLst>
              </p:cNvPr>
              <p:cNvCxnSpPr>
                <a:cxnSpLocks/>
                <a:stCxn id="666" idx="6"/>
                <a:endCxn id="668"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7" name="Straight Connector 676">
                <a:extLst>
                  <a:ext uri="{FF2B5EF4-FFF2-40B4-BE49-F238E27FC236}">
                    <a16:creationId xmlns:a16="http://schemas.microsoft.com/office/drawing/2014/main" id="{93A1A454-157F-764A-8352-597859B68467}"/>
                  </a:ext>
                </a:extLst>
              </p:cNvPr>
              <p:cNvCxnSpPr>
                <a:stCxn id="661" idx="7"/>
                <a:endCxn id="665"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8" name="Straight Connector 677">
                <a:extLst>
                  <a:ext uri="{FF2B5EF4-FFF2-40B4-BE49-F238E27FC236}">
                    <a16:creationId xmlns:a16="http://schemas.microsoft.com/office/drawing/2014/main" id="{BE7B0B71-E3B9-2842-BE21-01A7E9A89043}"/>
                  </a:ext>
                </a:extLst>
              </p:cNvPr>
              <p:cNvCxnSpPr>
                <a:cxnSpLocks/>
                <a:endCxn id="666"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C69DA71D-B23C-F549-A213-00A3AF1619B0}"/>
                  </a:ext>
                </a:extLst>
              </p:cNvPr>
              <p:cNvCxnSpPr>
                <a:stCxn id="661" idx="5"/>
                <a:endCxn id="667"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a:extLst>
                  <a:ext uri="{FF2B5EF4-FFF2-40B4-BE49-F238E27FC236}">
                    <a16:creationId xmlns:a16="http://schemas.microsoft.com/office/drawing/2014/main" id="{049A4A55-659A-DE43-B8F1-F3D47A30F3DA}"/>
                  </a:ext>
                </a:extLst>
              </p:cNvPr>
              <p:cNvCxnSpPr>
                <a:stCxn id="662" idx="7"/>
                <a:endCxn id="665"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a:extLst>
                  <a:ext uri="{FF2B5EF4-FFF2-40B4-BE49-F238E27FC236}">
                    <a16:creationId xmlns:a16="http://schemas.microsoft.com/office/drawing/2014/main" id="{7AF6563F-0061-6A41-B47C-DDF5109C4D02}"/>
                  </a:ext>
                </a:extLst>
              </p:cNvPr>
              <p:cNvCxnSpPr>
                <a:cxnSpLocks/>
                <a:stCxn id="662" idx="6"/>
                <a:endCxn id="666"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2" name="Straight Connector 681">
                <a:extLst>
                  <a:ext uri="{FF2B5EF4-FFF2-40B4-BE49-F238E27FC236}">
                    <a16:creationId xmlns:a16="http://schemas.microsoft.com/office/drawing/2014/main" id="{9EEE21BD-F095-3B48-97AB-EC5A91CF2990}"/>
                  </a:ext>
                </a:extLst>
              </p:cNvPr>
              <p:cNvCxnSpPr>
                <a:stCxn id="662" idx="5"/>
                <a:endCxn id="667"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3" name="Straight Connector 682">
                <a:extLst>
                  <a:ext uri="{FF2B5EF4-FFF2-40B4-BE49-F238E27FC236}">
                    <a16:creationId xmlns:a16="http://schemas.microsoft.com/office/drawing/2014/main" id="{DC4A1E72-ED97-5E4F-8FBD-D0DC398F4607}"/>
                  </a:ext>
                </a:extLst>
              </p:cNvPr>
              <p:cNvCxnSpPr>
                <a:stCxn id="663" idx="7"/>
                <a:endCxn id="665"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a:extLst>
                  <a:ext uri="{FF2B5EF4-FFF2-40B4-BE49-F238E27FC236}">
                    <a16:creationId xmlns:a16="http://schemas.microsoft.com/office/drawing/2014/main" id="{CC56C10F-9AE2-614E-8C33-B560AAE862AA}"/>
                  </a:ext>
                </a:extLst>
              </p:cNvPr>
              <p:cNvCxnSpPr>
                <a:cxnSpLocks/>
                <a:stCxn id="663" idx="6"/>
                <a:endCxn id="666"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397F37BA-8D8D-C546-AEF8-DEB29F340887}"/>
                  </a:ext>
                </a:extLst>
              </p:cNvPr>
              <p:cNvCxnSpPr>
                <a:stCxn id="663" idx="5"/>
                <a:endCxn id="667"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a:extLst>
                  <a:ext uri="{FF2B5EF4-FFF2-40B4-BE49-F238E27FC236}">
                    <a16:creationId xmlns:a16="http://schemas.microsoft.com/office/drawing/2014/main" id="{CF0C4CFE-40AD-EE4C-9690-5BD03E33120B}"/>
                  </a:ext>
                </a:extLst>
              </p:cNvPr>
              <p:cNvCxnSpPr>
                <a:stCxn id="664" idx="7"/>
                <a:endCxn id="665"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a:extLst>
                  <a:ext uri="{FF2B5EF4-FFF2-40B4-BE49-F238E27FC236}">
                    <a16:creationId xmlns:a16="http://schemas.microsoft.com/office/drawing/2014/main" id="{F2A52D04-9F21-AD46-A0F1-47A861F6830A}"/>
                  </a:ext>
                </a:extLst>
              </p:cNvPr>
              <p:cNvCxnSpPr>
                <a:cxnSpLocks/>
                <a:stCxn id="664" idx="6"/>
                <a:endCxn id="666"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704DE393-D0B5-5742-B090-80AE38152924}"/>
                  </a:ext>
                </a:extLst>
              </p:cNvPr>
              <p:cNvCxnSpPr>
                <a:stCxn id="664" idx="5"/>
                <a:endCxn id="667"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28" name="Group 427">
              <a:extLst>
                <a:ext uri="{FF2B5EF4-FFF2-40B4-BE49-F238E27FC236}">
                  <a16:creationId xmlns:a16="http://schemas.microsoft.com/office/drawing/2014/main" id="{82EEC29C-59D3-8F47-A62A-2FEEB3905534}"/>
                </a:ext>
              </a:extLst>
            </p:cNvPr>
            <p:cNvGrpSpPr/>
            <p:nvPr/>
          </p:nvGrpSpPr>
          <p:grpSpPr>
            <a:xfrm>
              <a:off x="7692831" y="3000167"/>
              <a:ext cx="431746" cy="437375"/>
              <a:chOff x="4179208" y="1050528"/>
              <a:chExt cx="1007203" cy="1025330"/>
            </a:xfrm>
            <a:solidFill>
              <a:schemeClr val="tx2">
                <a:lumMod val="20000"/>
                <a:lumOff val="80000"/>
              </a:schemeClr>
            </a:solidFill>
          </p:grpSpPr>
          <p:sp>
            <p:nvSpPr>
              <p:cNvPr id="633" name="Oval 632">
                <a:extLst>
                  <a:ext uri="{FF2B5EF4-FFF2-40B4-BE49-F238E27FC236}">
                    <a16:creationId xmlns:a16="http://schemas.microsoft.com/office/drawing/2014/main" id="{3C31A4DD-94B0-D64C-A1D0-4CBAF850CCCF}"/>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4" name="Oval 633">
                <a:extLst>
                  <a:ext uri="{FF2B5EF4-FFF2-40B4-BE49-F238E27FC236}">
                    <a16:creationId xmlns:a16="http://schemas.microsoft.com/office/drawing/2014/main" id="{5EA9498B-FE19-884B-9E79-E648870287E7}"/>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5" name="Oval 634">
                <a:extLst>
                  <a:ext uri="{FF2B5EF4-FFF2-40B4-BE49-F238E27FC236}">
                    <a16:creationId xmlns:a16="http://schemas.microsoft.com/office/drawing/2014/main" id="{A18C9740-0FA7-2341-8180-F3C5E9A6B871}"/>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6" name="Oval 635">
                <a:extLst>
                  <a:ext uri="{FF2B5EF4-FFF2-40B4-BE49-F238E27FC236}">
                    <a16:creationId xmlns:a16="http://schemas.microsoft.com/office/drawing/2014/main" id="{69E82037-E84E-4548-A523-BBD7917EECEC}"/>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7" name="Oval 636">
                <a:extLst>
                  <a:ext uri="{FF2B5EF4-FFF2-40B4-BE49-F238E27FC236}">
                    <a16:creationId xmlns:a16="http://schemas.microsoft.com/office/drawing/2014/main" id="{020C13AC-1CAA-894C-B9A8-4498B32360A9}"/>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8" name="Oval 637">
                <a:extLst>
                  <a:ext uri="{FF2B5EF4-FFF2-40B4-BE49-F238E27FC236}">
                    <a16:creationId xmlns:a16="http://schemas.microsoft.com/office/drawing/2014/main" id="{9DE25F0C-A828-2C43-BB28-0E08883E747E}"/>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9" name="Oval 638">
                <a:extLst>
                  <a:ext uri="{FF2B5EF4-FFF2-40B4-BE49-F238E27FC236}">
                    <a16:creationId xmlns:a16="http://schemas.microsoft.com/office/drawing/2014/main" id="{652E5E87-9486-6048-957A-106ACD29D2FF}"/>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0" name="Oval 639">
                <a:extLst>
                  <a:ext uri="{FF2B5EF4-FFF2-40B4-BE49-F238E27FC236}">
                    <a16:creationId xmlns:a16="http://schemas.microsoft.com/office/drawing/2014/main" id="{3F94F4DC-A65D-D749-BC5C-23DC959F33CD}"/>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1" name="Oval 640">
                <a:extLst>
                  <a:ext uri="{FF2B5EF4-FFF2-40B4-BE49-F238E27FC236}">
                    <a16:creationId xmlns:a16="http://schemas.microsoft.com/office/drawing/2014/main" id="{6B043AD9-48B0-EE48-90AB-3C1E2CE0D375}"/>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2" name="Oval 641">
                <a:extLst>
                  <a:ext uri="{FF2B5EF4-FFF2-40B4-BE49-F238E27FC236}">
                    <a16:creationId xmlns:a16="http://schemas.microsoft.com/office/drawing/2014/main" id="{607C25A4-2428-A346-AAA6-4423FF8928F5}"/>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43" name="Straight Connector 642">
                <a:extLst>
                  <a:ext uri="{FF2B5EF4-FFF2-40B4-BE49-F238E27FC236}">
                    <a16:creationId xmlns:a16="http://schemas.microsoft.com/office/drawing/2014/main" id="{9BAC93E1-7FFE-CD4C-A587-D922ECA15CBF}"/>
                  </a:ext>
                </a:extLst>
              </p:cNvPr>
              <p:cNvCxnSpPr>
                <a:stCxn id="639" idx="6"/>
                <a:endCxn id="642"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8D4E5D07-6B49-C44B-B4E3-73033D9B7090}"/>
                  </a:ext>
                </a:extLst>
              </p:cNvPr>
              <p:cNvCxnSpPr>
                <a:stCxn id="637" idx="6"/>
                <a:endCxn id="640"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349988F6-47B7-D24A-A83B-5D8D6D58AC44}"/>
                  </a:ext>
                </a:extLst>
              </p:cNvPr>
              <p:cNvCxnSpPr>
                <a:stCxn id="639" idx="7"/>
                <a:endCxn id="641"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26A5A54C-277E-014E-A0AD-12D3BF096F5C}"/>
                  </a:ext>
                </a:extLst>
              </p:cNvPr>
              <p:cNvCxnSpPr>
                <a:cxnSpLocks/>
                <a:stCxn id="638" idx="5"/>
                <a:endCxn id="642"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9A129297-882A-654B-81C6-40E75193CD39}"/>
                  </a:ext>
                </a:extLst>
              </p:cNvPr>
              <p:cNvCxnSpPr>
                <a:stCxn id="637" idx="5"/>
                <a:endCxn id="641"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659C7A3B-54F3-AD40-8FFA-69BA328CD9E8}"/>
                  </a:ext>
                </a:extLst>
              </p:cNvPr>
              <p:cNvCxnSpPr>
                <a:cxnSpLocks/>
                <a:stCxn id="638" idx="6"/>
                <a:endCxn id="640"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A8A518DC-DE02-9246-AA52-D4B3D0A14C10}"/>
                  </a:ext>
                </a:extLst>
              </p:cNvPr>
              <p:cNvCxnSpPr>
                <a:stCxn id="633" idx="7"/>
                <a:endCxn id="637"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a:extLst>
                  <a:ext uri="{FF2B5EF4-FFF2-40B4-BE49-F238E27FC236}">
                    <a16:creationId xmlns:a16="http://schemas.microsoft.com/office/drawing/2014/main" id="{27BD239F-2A6B-1445-BDBE-4B6C3CD4CED9}"/>
                  </a:ext>
                </a:extLst>
              </p:cNvPr>
              <p:cNvCxnSpPr>
                <a:cxnSpLocks/>
                <a:endCxn id="638"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40114FDB-6798-1D4E-B00C-6A4ADA9929AE}"/>
                  </a:ext>
                </a:extLst>
              </p:cNvPr>
              <p:cNvCxnSpPr>
                <a:stCxn id="633" idx="5"/>
                <a:endCxn id="639"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D7ECB1E8-4EF2-3C49-B8C9-73E7C247A434}"/>
                  </a:ext>
                </a:extLst>
              </p:cNvPr>
              <p:cNvCxnSpPr>
                <a:stCxn id="634" idx="7"/>
                <a:endCxn id="637"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3" name="Straight Connector 652">
                <a:extLst>
                  <a:ext uri="{FF2B5EF4-FFF2-40B4-BE49-F238E27FC236}">
                    <a16:creationId xmlns:a16="http://schemas.microsoft.com/office/drawing/2014/main" id="{70602DF9-7577-BE46-B0F9-1917E08334CA}"/>
                  </a:ext>
                </a:extLst>
              </p:cNvPr>
              <p:cNvCxnSpPr>
                <a:cxnSpLocks/>
                <a:stCxn id="634" idx="6"/>
                <a:endCxn id="638"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4" name="Straight Connector 653">
                <a:extLst>
                  <a:ext uri="{FF2B5EF4-FFF2-40B4-BE49-F238E27FC236}">
                    <a16:creationId xmlns:a16="http://schemas.microsoft.com/office/drawing/2014/main" id="{42C16F62-EC20-7043-B473-21DAE90BCCDA}"/>
                  </a:ext>
                </a:extLst>
              </p:cNvPr>
              <p:cNvCxnSpPr>
                <a:stCxn id="634" idx="5"/>
                <a:endCxn id="639"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5" name="Straight Connector 654">
                <a:extLst>
                  <a:ext uri="{FF2B5EF4-FFF2-40B4-BE49-F238E27FC236}">
                    <a16:creationId xmlns:a16="http://schemas.microsoft.com/office/drawing/2014/main" id="{B6C12F9D-3419-0E4E-A220-1C19CA53C190}"/>
                  </a:ext>
                </a:extLst>
              </p:cNvPr>
              <p:cNvCxnSpPr>
                <a:stCxn id="635" idx="7"/>
                <a:endCxn id="637"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6" name="Straight Connector 655">
                <a:extLst>
                  <a:ext uri="{FF2B5EF4-FFF2-40B4-BE49-F238E27FC236}">
                    <a16:creationId xmlns:a16="http://schemas.microsoft.com/office/drawing/2014/main" id="{ABB2F22C-AA96-B241-BF52-BF2B72A441E3}"/>
                  </a:ext>
                </a:extLst>
              </p:cNvPr>
              <p:cNvCxnSpPr>
                <a:cxnSpLocks/>
                <a:stCxn id="635" idx="6"/>
                <a:endCxn id="638"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7" name="Straight Connector 656">
                <a:extLst>
                  <a:ext uri="{FF2B5EF4-FFF2-40B4-BE49-F238E27FC236}">
                    <a16:creationId xmlns:a16="http://schemas.microsoft.com/office/drawing/2014/main" id="{2B82529A-C3A9-AF40-8BB7-9B86AFE7D94A}"/>
                  </a:ext>
                </a:extLst>
              </p:cNvPr>
              <p:cNvCxnSpPr>
                <a:stCxn id="635" idx="5"/>
                <a:endCxn id="639"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5AF1A2BD-5956-384E-A011-BA94DB46F71F}"/>
                  </a:ext>
                </a:extLst>
              </p:cNvPr>
              <p:cNvCxnSpPr>
                <a:stCxn id="636" idx="7"/>
                <a:endCxn id="637"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08B9BE4A-1E20-1642-A347-5FB7DB28C087}"/>
                  </a:ext>
                </a:extLst>
              </p:cNvPr>
              <p:cNvCxnSpPr>
                <a:cxnSpLocks/>
                <a:stCxn id="636" idx="6"/>
                <a:endCxn id="638"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B30BA71E-3219-CD4D-965A-384A71ABF410}"/>
                  </a:ext>
                </a:extLst>
              </p:cNvPr>
              <p:cNvCxnSpPr>
                <a:stCxn id="636" idx="5"/>
                <a:endCxn id="639"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29" name="Group 428">
              <a:extLst>
                <a:ext uri="{FF2B5EF4-FFF2-40B4-BE49-F238E27FC236}">
                  <a16:creationId xmlns:a16="http://schemas.microsoft.com/office/drawing/2014/main" id="{471425EA-2E2A-A044-ACAE-5B187D428A04}"/>
                </a:ext>
              </a:extLst>
            </p:cNvPr>
            <p:cNvGrpSpPr/>
            <p:nvPr/>
          </p:nvGrpSpPr>
          <p:grpSpPr>
            <a:xfrm>
              <a:off x="8166964" y="2822368"/>
              <a:ext cx="294746" cy="279400"/>
              <a:chOff x="4179208" y="1050528"/>
              <a:chExt cx="1007203" cy="1025330"/>
            </a:xfrm>
            <a:solidFill>
              <a:schemeClr val="tx2">
                <a:lumMod val="20000"/>
                <a:lumOff val="80000"/>
              </a:schemeClr>
            </a:solidFill>
          </p:grpSpPr>
          <p:sp>
            <p:nvSpPr>
              <p:cNvPr id="605" name="Oval 604">
                <a:extLst>
                  <a:ext uri="{FF2B5EF4-FFF2-40B4-BE49-F238E27FC236}">
                    <a16:creationId xmlns:a16="http://schemas.microsoft.com/office/drawing/2014/main" id="{C96BF835-E5B0-DB47-B8A9-169A96D0F642}"/>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6" name="Oval 605">
                <a:extLst>
                  <a:ext uri="{FF2B5EF4-FFF2-40B4-BE49-F238E27FC236}">
                    <a16:creationId xmlns:a16="http://schemas.microsoft.com/office/drawing/2014/main" id="{7D0F8D19-7343-064D-8159-2F69DFD2F9FB}"/>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7" name="Oval 606">
                <a:extLst>
                  <a:ext uri="{FF2B5EF4-FFF2-40B4-BE49-F238E27FC236}">
                    <a16:creationId xmlns:a16="http://schemas.microsoft.com/office/drawing/2014/main" id="{E24EC3F1-A45B-8C47-989F-6F3595722CB1}"/>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8" name="Oval 607">
                <a:extLst>
                  <a:ext uri="{FF2B5EF4-FFF2-40B4-BE49-F238E27FC236}">
                    <a16:creationId xmlns:a16="http://schemas.microsoft.com/office/drawing/2014/main" id="{0A6237CA-876C-CF42-BC39-615054ACF9A6}"/>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9" name="Oval 608">
                <a:extLst>
                  <a:ext uri="{FF2B5EF4-FFF2-40B4-BE49-F238E27FC236}">
                    <a16:creationId xmlns:a16="http://schemas.microsoft.com/office/drawing/2014/main" id="{6CF0B1DF-7D64-1949-A96E-2C5BB8E55532}"/>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0" name="Oval 609">
                <a:extLst>
                  <a:ext uri="{FF2B5EF4-FFF2-40B4-BE49-F238E27FC236}">
                    <a16:creationId xmlns:a16="http://schemas.microsoft.com/office/drawing/2014/main" id="{E368F8E7-A641-1149-B737-6DD131C39106}"/>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1" name="Oval 610">
                <a:extLst>
                  <a:ext uri="{FF2B5EF4-FFF2-40B4-BE49-F238E27FC236}">
                    <a16:creationId xmlns:a16="http://schemas.microsoft.com/office/drawing/2014/main" id="{93F4E999-F755-9B4E-807B-D6FC8B0DAD34}"/>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2" name="Oval 611">
                <a:extLst>
                  <a:ext uri="{FF2B5EF4-FFF2-40B4-BE49-F238E27FC236}">
                    <a16:creationId xmlns:a16="http://schemas.microsoft.com/office/drawing/2014/main" id="{80E77661-4837-0B4E-8AC0-EF31526D4117}"/>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3" name="Oval 612">
                <a:extLst>
                  <a:ext uri="{FF2B5EF4-FFF2-40B4-BE49-F238E27FC236}">
                    <a16:creationId xmlns:a16="http://schemas.microsoft.com/office/drawing/2014/main" id="{F630F8ED-9C0D-2A46-AA19-3881F82F68DD}"/>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4" name="Oval 613">
                <a:extLst>
                  <a:ext uri="{FF2B5EF4-FFF2-40B4-BE49-F238E27FC236}">
                    <a16:creationId xmlns:a16="http://schemas.microsoft.com/office/drawing/2014/main" id="{CD7219B4-0F00-4941-8427-6ED8D9B32701}"/>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15" name="Straight Connector 614">
                <a:extLst>
                  <a:ext uri="{FF2B5EF4-FFF2-40B4-BE49-F238E27FC236}">
                    <a16:creationId xmlns:a16="http://schemas.microsoft.com/office/drawing/2014/main" id="{BD893E7C-B84D-8A44-97EE-2462081EDC74}"/>
                  </a:ext>
                </a:extLst>
              </p:cNvPr>
              <p:cNvCxnSpPr>
                <a:stCxn id="611" idx="6"/>
                <a:endCxn id="614"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71E14725-8847-7349-A13D-16C10DF73C34}"/>
                  </a:ext>
                </a:extLst>
              </p:cNvPr>
              <p:cNvCxnSpPr>
                <a:stCxn id="609" idx="6"/>
                <a:endCxn id="612"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3FAA9D27-CF2A-4D4A-8406-C65DA2341E3E}"/>
                  </a:ext>
                </a:extLst>
              </p:cNvPr>
              <p:cNvCxnSpPr>
                <a:stCxn id="611" idx="7"/>
                <a:endCxn id="613"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F1229B2B-4165-E541-80E4-C5272BE2145E}"/>
                  </a:ext>
                </a:extLst>
              </p:cNvPr>
              <p:cNvCxnSpPr>
                <a:cxnSpLocks/>
                <a:stCxn id="610" idx="5"/>
                <a:endCxn id="614"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9E99AC93-E54B-444D-9D87-5F4451BC9295}"/>
                  </a:ext>
                </a:extLst>
              </p:cNvPr>
              <p:cNvCxnSpPr>
                <a:stCxn id="609" idx="5"/>
                <a:endCxn id="613"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56E08B60-A1B0-B34F-8D53-4DE2FEEEE31B}"/>
                  </a:ext>
                </a:extLst>
              </p:cNvPr>
              <p:cNvCxnSpPr>
                <a:cxnSpLocks/>
                <a:stCxn id="610" idx="6"/>
                <a:endCxn id="612"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E2C410EE-4F34-2443-8164-962EB56E01FF}"/>
                  </a:ext>
                </a:extLst>
              </p:cNvPr>
              <p:cNvCxnSpPr>
                <a:stCxn id="605" idx="7"/>
                <a:endCxn id="609"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954F1E05-F936-364C-99BE-B69D9C0FCED0}"/>
                  </a:ext>
                </a:extLst>
              </p:cNvPr>
              <p:cNvCxnSpPr>
                <a:cxnSpLocks/>
                <a:endCxn id="610"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80334DD2-5FCB-834C-8086-F5838EED95E7}"/>
                  </a:ext>
                </a:extLst>
              </p:cNvPr>
              <p:cNvCxnSpPr>
                <a:stCxn id="605" idx="5"/>
                <a:endCxn id="611"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449DE428-6C53-F044-AD4E-A76AFE7EE5DD}"/>
                  </a:ext>
                </a:extLst>
              </p:cNvPr>
              <p:cNvCxnSpPr>
                <a:stCxn id="606" idx="7"/>
                <a:endCxn id="609"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5F2A457A-0825-9440-9555-31345CC22D91}"/>
                  </a:ext>
                </a:extLst>
              </p:cNvPr>
              <p:cNvCxnSpPr>
                <a:cxnSpLocks/>
                <a:stCxn id="606" idx="6"/>
                <a:endCxn id="610"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903B1FDD-8A9A-0046-966A-4C9EB465898E}"/>
                  </a:ext>
                </a:extLst>
              </p:cNvPr>
              <p:cNvCxnSpPr>
                <a:stCxn id="606" idx="5"/>
                <a:endCxn id="611"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301F27CC-2D4D-8441-B3EE-B1E1FB05E0A8}"/>
                  </a:ext>
                </a:extLst>
              </p:cNvPr>
              <p:cNvCxnSpPr>
                <a:stCxn id="607" idx="7"/>
                <a:endCxn id="609"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EB86FA6E-54F3-F742-8E10-D25A43B7695C}"/>
                  </a:ext>
                </a:extLst>
              </p:cNvPr>
              <p:cNvCxnSpPr>
                <a:cxnSpLocks/>
                <a:stCxn id="607" idx="6"/>
                <a:endCxn id="610"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C484CCD3-147D-AA46-9447-A588621E8221}"/>
                  </a:ext>
                </a:extLst>
              </p:cNvPr>
              <p:cNvCxnSpPr>
                <a:stCxn id="607" idx="5"/>
                <a:endCxn id="611"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ACF6B321-147B-2B4B-8AA0-7CF2F80DE5A2}"/>
                  </a:ext>
                </a:extLst>
              </p:cNvPr>
              <p:cNvCxnSpPr>
                <a:stCxn id="608" idx="7"/>
                <a:endCxn id="609"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3B28130A-7BFB-764E-8655-041F461F775D}"/>
                  </a:ext>
                </a:extLst>
              </p:cNvPr>
              <p:cNvCxnSpPr>
                <a:cxnSpLocks/>
                <a:stCxn id="608" idx="6"/>
                <a:endCxn id="610"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380BB625-8941-D94D-A49A-6A06A6C28AA2}"/>
                  </a:ext>
                </a:extLst>
              </p:cNvPr>
              <p:cNvCxnSpPr>
                <a:stCxn id="608" idx="5"/>
                <a:endCxn id="611"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430" name="Oval 429">
              <a:extLst>
                <a:ext uri="{FF2B5EF4-FFF2-40B4-BE49-F238E27FC236}">
                  <a16:creationId xmlns:a16="http://schemas.microsoft.com/office/drawing/2014/main" id="{E99C14AC-2E07-324D-A723-C4E5A3AFA084}"/>
                </a:ext>
              </a:extLst>
            </p:cNvPr>
            <p:cNvSpPr/>
            <p:nvPr/>
          </p:nvSpPr>
          <p:spPr>
            <a:xfrm>
              <a:off x="7480415" y="2618817"/>
              <a:ext cx="1346198" cy="1219200"/>
            </a:xfrm>
            <a:prstGeom prst="ellips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1" name="Group 430">
              <a:extLst>
                <a:ext uri="{FF2B5EF4-FFF2-40B4-BE49-F238E27FC236}">
                  <a16:creationId xmlns:a16="http://schemas.microsoft.com/office/drawing/2014/main" id="{CDD821C7-BEC5-E441-B89C-FC6959EF7804}"/>
                </a:ext>
              </a:extLst>
            </p:cNvPr>
            <p:cNvGrpSpPr/>
            <p:nvPr/>
          </p:nvGrpSpPr>
          <p:grpSpPr>
            <a:xfrm>
              <a:off x="8147106" y="3321436"/>
              <a:ext cx="381001" cy="395043"/>
              <a:chOff x="4179208" y="1050528"/>
              <a:chExt cx="1007203" cy="1025330"/>
            </a:xfrm>
          </p:grpSpPr>
          <p:sp>
            <p:nvSpPr>
              <p:cNvPr id="577" name="Oval 576">
                <a:extLst>
                  <a:ext uri="{FF2B5EF4-FFF2-40B4-BE49-F238E27FC236}">
                    <a16:creationId xmlns:a16="http://schemas.microsoft.com/office/drawing/2014/main" id="{3BE3ACAE-63AE-4241-A358-AC4D8D037F59}"/>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78" name="Oval 577">
                <a:extLst>
                  <a:ext uri="{FF2B5EF4-FFF2-40B4-BE49-F238E27FC236}">
                    <a16:creationId xmlns:a16="http://schemas.microsoft.com/office/drawing/2014/main" id="{C3A77EA6-679F-E94D-87FA-51284767DF61}"/>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79" name="Oval 578">
                <a:extLst>
                  <a:ext uri="{FF2B5EF4-FFF2-40B4-BE49-F238E27FC236}">
                    <a16:creationId xmlns:a16="http://schemas.microsoft.com/office/drawing/2014/main" id="{B9510C5E-E319-9947-AA0D-C509FC8C704B}"/>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0" name="Oval 579">
                <a:extLst>
                  <a:ext uri="{FF2B5EF4-FFF2-40B4-BE49-F238E27FC236}">
                    <a16:creationId xmlns:a16="http://schemas.microsoft.com/office/drawing/2014/main" id="{3B4189C1-7790-AD4B-970D-FFF9AFA5B1C3}"/>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1" name="Oval 580">
                <a:extLst>
                  <a:ext uri="{FF2B5EF4-FFF2-40B4-BE49-F238E27FC236}">
                    <a16:creationId xmlns:a16="http://schemas.microsoft.com/office/drawing/2014/main" id="{8CF926D5-322D-9748-B18E-FF6C0289837B}"/>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2" name="Oval 581">
                <a:extLst>
                  <a:ext uri="{FF2B5EF4-FFF2-40B4-BE49-F238E27FC236}">
                    <a16:creationId xmlns:a16="http://schemas.microsoft.com/office/drawing/2014/main" id="{4882D35D-0CB4-F64B-BFD4-AF7E31BC66AD}"/>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3" name="Oval 582">
                <a:extLst>
                  <a:ext uri="{FF2B5EF4-FFF2-40B4-BE49-F238E27FC236}">
                    <a16:creationId xmlns:a16="http://schemas.microsoft.com/office/drawing/2014/main" id="{05B15757-1A9C-1744-8483-210FC9BB4C89}"/>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4" name="Oval 583">
                <a:extLst>
                  <a:ext uri="{FF2B5EF4-FFF2-40B4-BE49-F238E27FC236}">
                    <a16:creationId xmlns:a16="http://schemas.microsoft.com/office/drawing/2014/main" id="{39356C90-BCE4-C747-8E4E-EF454E376F52}"/>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5" name="Oval 584">
                <a:extLst>
                  <a:ext uri="{FF2B5EF4-FFF2-40B4-BE49-F238E27FC236}">
                    <a16:creationId xmlns:a16="http://schemas.microsoft.com/office/drawing/2014/main" id="{23876E28-8487-DA44-A859-81F114F6A7CC}"/>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6" name="Oval 585">
                <a:extLst>
                  <a:ext uri="{FF2B5EF4-FFF2-40B4-BE49-F238E27FC236}">
                    <a16:creationId xmlns:a16="http://schemas.microsoft.com/office/drawing/2014/main" id="{0AC064E5-55AD-694B-9E0A-10925E1B3B9F}"/>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87" name="Straight Connector 586">
                <a:extLst>
                  <a:ext uri="{FF2B5EF4-FFF2-40B4-BE49-F238E27FC236}">
                    <a16:creationId xmlns:a16="http://schemas.microsoft.com/office/drawing/2014/main" id="{E8123B49-6981-5548-8DB1-05256F41F8C0}"/>
                  </a:ext>
                </a:extLst>
              </p:cNvPr>
              <p:cNvCxnSpPr>
                <a:stCxn id="583" idx="6"/>
                <a:endCxn id="586"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AD512AD0-A7A0-F248-A4EB-B31EC21D6258}"/>
                  </a:ext>
                </a:extLst>
              </p:cNvPr>
              <p:cNvCxnSpPr>
                <a:stCxn id="581" idx="6"/>
                <a:endCxn id="584"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64158DFC-46A1-EC43-B927-FCA97140508E}"/>
                  </a:ext>
                </a:extLst>
              </p:cNvPr>
              <p:cNvCxnSpPr>
                <a:stCxn id="583" idx="7"/>
                <a:endCxn id="585"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A9CC2470-4B2C-AD4C-AC17-0FFB62AF1004}"/>
                  </a:ext>
                </a:extLst>
              </p:cNvPr>
              <p:cNvCxnSpPr>
                <a:cxnSpLocks/>
                <a:stCxn id="582" idx="5"/>
                <a:endCxn id="586"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46C67739-CDEF-EA49-90C3-909290A10C7F}"/>
                  </a:ext>
                </a:extLst>
              </p:cNvPr>
              <p:cNvCxnSpPr>
                <a:stCxn id="581" idx="5"/>
                <a:endCxn id="585"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4C9EE58-CE80-A747-8665-9CB415F39980}"/>
                  </a:ext>
                </a:extLst>
              </p:cNvPr>
              <p:cNvCxnSpPr>
                <a:cxnSpLocks/>
                <a:stCxn id="582" idx="6"/>
                <a:endCxn id="584"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B1235E1F-A93F-5844-BF44-B526E7B9A685}"/>
                  </a:ext>
                </a:extLst>
              </p:cNvPr>
              <p:cNvCxnSpPr>
                <a:stCxn id="577" idx="7"/>
                <a:endCxn id="581"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745C3DE0-3C8B-244D-9AA2-2833C25F552B}"/>
                  </a:ext>
                </a:extLst>
              </p:cNvPr>
              <p:cNvCxnSpPr>
                <a:cxnSpLocks/>
                <a:endCxn id="582"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197E4750-B62E-5A4A-AAD4-0DDB0D1C5A8E}"/>
                  </a:ext>
                </a:extLst>
              </p:cNvPr>
              <p:cNvCxnSpPr>
                <a:stCxn id="577" idx="5"/>
                <a:endCxn id="583"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29441D59-C751-EE46-8FE9-C4D63D3345B8}"/>
                  </a:ext>
                </a:extLst>
              </p:cNvPr>
              <p:cNvCxnSpPr>
                <a:stCxn id="578" idx="7"/>
                <a:endCxn id="581"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DCA52AE2-AB39-3A4C-AA7D-BD799231B442}"/>
                  </a:ext>
                </a:extLst>
              </p:cNvPr>
              <p:cNvCxnSpPr>
                <a:cxnSpLocks/>
                <a:stCxn id="578" idx="6"/>
                <a:endCxn id="582"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B1C4F2F3-A8D7-1B42-A12F-445BCC5EBD09}"/>
                  </a:ext>
                </a:extLst>
              </p:cNvPr>
              <p:cNvCxnSpPr>
                <a:stCxn id="578" idx="5"/>
                <a:endCxn id="583"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DD8D54C4-59BA-FC4A-A1B7-C6978BFFDDB3}"/>
                  </a:ext>
                </a:extLst>
              </p:cNvPr>
              <p:cNvCxnSpPr>
                <a:stCxn id="579" idx="7"/>
                <a:endCxn id="581"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85A43F73-989B-3642-B969-232B988BF21B}"/>
                  </a:ext>
                </a:extLst>
              </p:cNvPr>
              <p:cNvCxnSpPr>
                <a:cxnSpLocks/>
                <a:stCxn id="579" idx="6"/>
                <a:endCxn id="582"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6C98E747-E706-2946-9843-ECEC0252EF69}"/>
                  </a:ext>
                </a:extLst>
              </p:cNvPr>
              <p:cNvCxnSpPr>
                <a:stCxn id="579" idx="5"/>
                <a:endCxn id="583"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E8874DBF-FBE5-1946-8882-B886E8275D4D}"/>
                  </a:ext>
                </a:extLst>
              </p:cNvPr>
              <p:cNvCxnSpPr>
                <a:stCxn id="580" idx="7"/>
                <a:endCxn id="581"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B1CB097A-F93A-1441-8715-D12E7C3EF2B8}"/>
                  </a:ext>
                </a:extLst>
              </p:cNvPr>
              <p:cNvCxnSpPr>
                <a:cxnSpLocks/>
                <a:stCxn id="580" idx="6"/>
                <a:endCxn id="582"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DDF80906-AC20-404A-A486-12B4B0677797}"/>
                  </a:ext>
                </a:extLst>
              </p:cNvPr>
              <p:cNvCxnSpPr>
                <a:stCxn id="580" idx="5"/>
                <a:endCxn id="583"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32" name="Group 431">
              <a:extLst>
                <a:ext uri="{FF2B5EF4-FFF2-40B4-BE49-F238E27FC236}">
                  <a16:creationId xmlns:a16="http://schemas.microsoft.com/office/drawing/2014/main" id="{D084EDC1-F466-2C41-B91A-93662C815194}"/>
                </a:ext>
              </a:extLst>
            </p:cNvPr>
            <p:cNvGrpSpPr/>
            <p:nvPr/>
          </p:nvGrpSpPr>
          <p:grpSpPr>
            <a:xfrm>
              <a:off x="7564843" y="3009729"/>
              <a:ext cx="431746" cy="437375"/>
              <a:chOff x="4179208" y="1050528"/>
              <a:chExt cx="1007203" cy="1025330"/>
            </a:xfrm>
          </p:grpSpPr>
          <p:sp>
            <p:nvSpPr>
              <p:cNvPr id="549" name="Oval 548">
                <a:extLst>
                  <a:ext uri="{FF2B5EF4-FFF2-40B4-BE49-F238E27FC236}">
                    <a16:creationId xmlns:a16="http://schemas.microsoft.com/office/drawing/2014/main" id="{6F235737-5A12-AF46-8520-3F93B6ED8F01}"/>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0" name="Oval 549">
                <a:extLst>
                  <a:ext uri="{FF2B5EF4-FFF2-40B4-BE49-F238E27FC236}">
                    <a16:creationId xmlns:a16="http://schemas.microsoft.com/office/drawing/2014/main" id="{1FDE3C15-7B6A-F046-A810-50CD5B2EBE2D}"/>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1" name="Oval 550">
                <a:extLst>
                  <a:ext uri="{FF2B5EF4-FFF2-40B4-BE49-F238E27FC236}">
                    <a16:creationId xmlns:a16="http://schemas.microsoft.com/office/drawing/2014/main" id="{09FBBD4C-7602-FC42-AB29-D56A2B139E1E}"/>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2" name="Oval 551">
                <a:extLst>
                  <a:ext uri="{FF2B5EF4-FFF2-40B4-BE49-F238E27FC236}">
                    <a16:creationId xmlns:a16="http://schemas.microsoft.com/office/drawing/2014/main" id="{EC619CDE-CD6C-A246-B1FA-A0A0320E8E82}"/>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3" name="Oval 552">
                <a:extLst>
                  <a:ext uri="{FF2B5EF4-FFF2-40B4-BE49-F238E27FC236}">
                    <a16:creationId xmlns:a16="http://schemas.microsoft.com/office/drawing/2014/main" id="{E94C8887-8567-EB47-83E4-EEF9C8668CFA}"/>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4" name="Oval 553">
                <a:extLst>
                  <a:ext uri="{FF2B5EF4-FFF2-40B4-BE49-F238E27FC236}">
                    <a16:creationId xmlns:a16="http://schemas.microsoft.com/office/drawing/2014/main" id="{25FE89D2-583D-1245-A33D-EA45B3F8250B}"/>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5" name="Oval 554">
                <a:extLst>
                  <a:ext uri="{FF2B5EF4-FFF2-40B4-BE49-F238E27FC236}">
                    <a16:creationId xmlns:a16="http://schemas.microsoft.com/office/drawing/2014/main" id="{AF88AE5A-F640-F749-B1FE-6CE86ED1F953}"/>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6" name="Oval 555">
                <a:extLst>
                  <a:ext uri="{FF2B5EF4-FFF2-40B4-BE49-F238E27FC236}">
                    <a16:creationId xmlns:a16="http://schemas.microsoft.com/office/drawing/2014/main" id="{B631D750-D3A1-AF47-BEEC-6407399D7108}"/>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7" name="Oval 556">
                <a:extLst>
                  <a:ext uri="{FF2B5EF4-FFF2-40B4-BE49-F238E27FC236}">
                    <a16:creationId xmlns:a16="http://schemas.microsoft.com/office/drawing/2014/main" id="{20062920-8030-8042-93CC-B4624456C81A}"/>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8" name="Oval 557">
                <a:extLst>
                  <a:ext uri="{FF2B5EF4-FFF2-40B4-BE49-F238E27FC236}">
                    <a16:creationId xmlns:a16="http://schemas.microsoft.com/office/drawing/2014/main" id="{7FB84F05-FB98-404F-A742-65785CB5863C}"/>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59" name="Straight Connector 558">
                <a:extLst>
                  <a:ext uri="{FF2B5EF4-FFF2-40B4-BE49-F238E27FC236}">
                    <a16:creationId xmlns:a16="http://schemas.microsoft.com/office/drawing/2014/main" id="{43053CAE-F21B-4340-8E45-C8791C0AED45}"/>
                  </a:ext>
                </a:extLst>
              </p:cNvPr>
              <p:cNvCxnSpPr>
                <a:stCxn id="555" idx="6"/>
                <a:endCxn id="558"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B8BD93D4-53E4-F540-93AD-08B204202B3D}"/>
                  </a:ext>
                </a:extLst>
              </p:cNvPr>
              <p:cNvCxnSpPr>
                <a:stCxn id="553" idx="6"/>
                <a:endCxn id="556"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F90104C3-0424-CF43-A858-A0E7B15254E1}"/>
                  </a:ext>
                </a:extLst>
              </p:cNvPr>
              <p:cNvCxnSpPr>
                <a:stCxn id="555" idx="7"/>
                <a:endCxn id="557"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B939FA0C-6FDD-1942-AC35-FCDFF27ECB41}"/>
                  </a:ext>
                </a:extLst>
              </p:cNvPr>
              <p:cNvCxnSpPr>
                <a:cxnSpLocks/>
                <a:stCxn id="554" idx="5"/>
                <a:endCxn id="558"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BD8B8D36-11DB-C544-A019-2420C432EB6C}"/>
                  </a:ext>
                </a:extLst>
              </p:cNvPr>
              <p:cNvCxnSpPr>
                <a:stCxn id="553" idx="5"/>
                <a:endCxn id="557"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A4D0F646-4192-664A-8D7B-F284EF1BBEE7}"/>
                  </a:ext>
                </a:extLst>
              </p:cNvPr>
              <p:cNvCxnSpPr>
                <a:cxnSpLocks/>
                <a:stCxn id="554" idx="6"/>
                <a:endCxn id="556"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5B8FA3AF-B250-CE4A-ADDD-A23A6B78F676}"/>
                  </a:ext>
                </a:extLst>
              </p:cNvPr>
              <p:cNvCxnSpPr>
                <a:stCxn id="549" idx="7"/>
                <a:endCxn id="55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524182C5-20E9-3B44-B338-C25AE3DADDB5}"/>
                  </a:ext>
                </a:extLst>
              </p:cNvPr>
              <p:cNvCxnSpPr>
                <a:cxnSpLocks/>
                <a:endCxn id="554"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3B29B33C-5694-6A44-83F5-48FA08392309}"/>
                  </a:ext>
                </a:extLst>
              </p:cNvPr>
              <p:cNvCxnSpPr>
                <a:stCxn id="549" idx="5"/>
                <a:endCxn id="555"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F2DF02DA-0515-5746-8A3C-5E6F8D4D856F}"/>
                  </a:ext>
                </a:extLst>
              </p:cNvPr>
              <p:cNvCxnSpPr>
                <a:stCxn id="550" idx="7"/>
                <a:endCxn id="55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C03BCC6-4391-D04A-A411-47CE8A085634}"/>
                  </a:ext>
                </a:extLst>
              </p:cNvPr>
              <p:cNvCxnSpPr>
                <a:cxnSpLocks/>
                <a:stCxn id="550" idx="6"/>
                <a:endCxn id="554"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DB3C6A7F-54C3-4D4B-88C5-C2DBB1143038}"/>
                  </a:ext>
                </a:extLst>
              </p:cNvPr>
              <p:cNvCxnSpPr>
                <a:stCxn id="550" idx="5"/>
                <a:endCxn id="555"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EFE7EA7C-1AC7-ED48-9213-C723E8370EF1}"/>
                  </a:ext>
                </a:extLst>
              </p:cNvPr>
              <p:cNvCxnSpPr>
                <a:stCxn id="551" idx="7"/>
                <a:endCxn id="55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FE55F109-526A-B64A-870B-DA944A573183}"/>
                  </a:ext>
                </a:extLst>
              </p:cNvPr>
              <p:cNvCxnSpPr>
                <a:cxnSpLocks/>
                <a:stCxn id="551" idx="6"/>
                <a:endCxn id="554"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AD65E06A-442D-294D-9A33-E382DB2D9B11}"/>
                  </a:ext>
                </a:extLst>
              </p:cNvPr>
              <p:cNvCxnSpPr>
                <a:stCxn id="551" idx="5"/>
                <a:endCxn id="555"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05AA78D0-FC63-2740-AB42-D06A6A2D8316}"/>
                  </a:ext>
                </a:extLst>
              </p:cNvPr>
              <p:cNvCxnSpPr>
                <a:stCxn id="552" idx="7"/>
                <a:endCxn id="55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D323D8A3-EB10-6342-AF3D-83227E3F7CAC}"/>
                  </a:ext>
                </a:extLst>
              </p:cNvPr>
              <p:cNvCxnSpPr>
                <a:cxnSpLocks/>
                <a:stCxn id="552" idx="6"/>
                <a:endCxn id="554"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46E129A5-9C91-1344-AF8F-2E1F151E849E}"/>
                  </a:ext>
                </a:extLst>
              </p:cNvPr>
              <p:cNvCxnSpPr>
                <a:stCxn id="552" idx="5"/>
                <a:endCxn id="555"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33" name="Group 432">
              <a:extLst>
                <a:ext uri="{FF2B5EF4-FFF2-40B4-BE49-F238E27FC236}">
                  <a16:creationId xmlns:a16="http://schemas.microsoft.com/office/drawing/2014/main" id="{3E602643-82F2-7541-8653-BB0D98B1433A}"/>
                </a:ext>
              </a:extLst>
            </p:cNvPr>
            <p:cNvGrpSpPr/>
            <p:nvPr/>
          </p:nvGrpSpPr>
          <p:grpSpPr>
            <a:xfrm>
              <a:off x="7849216" y="2707337"/>
              <a:ext cx="294746" cy="279400"/>
              <a:chOff x="4179208" y="1050528"/>
              <a:chExt cx="1007203" cy="1025330"/>
            </a:xfrm>
          </p:grpSpPr>
          <p:sp>
            <p:nvSpPr>
              <p:cNvPr id="521" name="Oval 520">
                <a:extLst>
                  <a:ext uri="{FF2B5EF4-FFF2-40B4-BE49-F238E27FC236}">
                    <a16:creationId xmlns:a16="http://schemas.microsoft.com/office/drawing/2014/main" id="{B2323FF9-8FB3-1A4A-88EC-05378E789BC0}"/>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2" name="Oval 521">
                <a:extLst>
                  <a:ext uri="{FF2B5EF4-FFF2-40B4-BE49-F238E27FC236}">
                    <a16:creationId xmlns:a16="http://schemas.microsoft.com/office/drawing/2014/main" id="{167F07C4-66D4-2648-8146-4D664F84D913}"/>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3" name="Oval 522">
                <a:extLst>
                  <a:ext uri="{FF2B5EF4-FFF2-40B4-BE49-F238E27FC236}">
                    <a16:creationId xmlns:a16="http://schemas.microsoft.com/office/drawing/2014/main" id="{17658568-69C0-7A42-98FF-FA0729DA26B0}"/>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4" name="Oval 523">
                <a:extLst>
                  <a:ext uri="{FF2B5EF4-FFF2-40B4-BE49-F238E27FC236}">
                    <a16:creationId xmlns:a16="http://schemas.microsoft.com/office/drawing/2014/main" id="{9C616521-7D52-764B-981C-F0473151CF77}"/>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5" name="Oval 524">
                <a:extLst>
                  <a:ext uri="{FF2B5EF4-FFF2-40B4-BE49-F238E27FC236}">
                    <a16:creationId xmlns:a16="http://schemas.microsoft.com/office/drawing/2014/main" id="{391B7C75-2FFD-E84E-8418-C05D80A67B69}"/>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6" name="Oval 525">
                <a:extLst>
                  <a:ext uri="{FF2B5EF4-FFF2-40B4-BE49-F238E27FC236}">
                    <a16:creationId xmlns:a16="http://schemas.microsoft.com/office/drawing/2014/main" id="{18454800-58BF-9C47-AF3C-7E29BE938102}"/>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7" name="Oval 526">
                <a:extLst>
                  <a:ext uri="{FF2B5EF4-FFF2-40B4-BE49-F238E27FC236}">
                    <a16:creationId xmlns:a16="http://schemas.microsoft.com/office/drawing/2014/main" id="{F051B90E-9237-9F4C-B3CA-0A3D33F4017C}"/>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8" name="Oval 527">
                <a:extLst>
                  <a:ext uri="{FF2B5EF4-FFF2-40B4-BE49-F238E27FC236}">
                    <a16:creationId xmlns:a16="http://schemas.microsoft.com/office/drawing/2014/main" id="{8340504C-308F-4040-A85B-CACBEB048862}"/>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9" name="Oval 528">
                <a:extLst>
                  <a:ext uri="{FF2B5EF4-FFF2-40B4-BE49-F238E27FC236}">
                    <a16:creationId xmlns:a16="http://schemas.microsoft.com/office/drawing/2014/main" id="{B9385C0B-D8CB-5542-B4AD-4C985B8AA014}"/>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30" name="Oval 529">
                <a:extLst>
                  <a:ext uri="{FF2B5EF4-FFF2-40B4-BE49-F238E27FC236}">
                    <a16:creationId xmlns:a16="http://schemas.microsoft.com/office/drawing/2014/main" id="{8FF79E35-A5D9-CB4A-B09D-5572F6129464}"/>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31" name="Straight Connector 530">
                <a:extLst>
                  <a:ext uri="{FF2B5EF4-FFF2-40B4-BE49-F238E27FC236}">
                    <a16:creationId xmlns:a16="http://schemas.microsoft.com/office/drawing/2014/main" id="{D639D8CA-BBC8-E240-B532-E7A2F6FC6D20}"/>
                  </a:ext>
                </a:extLst>
              </p:cNvPr>
              <p:cNvCxnSpPr>
                <a:stCxn id="527" idx="6"/>
                <a:endCxn id="530"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2" name="Straight Connector 531">
                <a:extLst>
                  <a:ext uri="{FF2B5EF4-FFF2-40B4-BE49-F238E27FC236}">
                    <a16:creationId xmlns:a16="http://schemas.microsoft.com/office/drawing/2014/main" id="{72EF488D-2792-AE4F-AB0F-C667B7B6B395}"/>
                  </a:ext>
                </a:extLst>
              </p:cNvPr>
              <p:cNvCxnSpPr>
                <a:stCxn id="525" idx="6"/>
                <a:endCxn id="528"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5ED35E80-49DE-BC48-981B-B6BA69A1ED39}"/>
                  </a:ext>
                </a:extLst>
              </p:cNvPr>
              <p:cNvCxnSpPr>
                <a:stCxn id="527" idx="7"/>
                <a:endCxn id="529"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a:extLst>
                  <a:ext uri="{FF2B5EF4-FFF2-40B4-BE49-F238E27FC236}">
                    <a16:creationId xmlns:a16="http://schemas.microsoft.com/office/drawing/2014/main" id="{6568C77E-4A78-E94F-9661-0D7118C3EEC6}"/>
                  </a:ext>
                </a:extLst>
              </p:cNvPr>
              <p:cNvCxnSpPr>
                <a:cxnSpLocks/>
                <a:stCxn id="526" idx="5"/>
                <a:endCxn id="530"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a:extLst>
                  <a:ext uri="{FF2B5EF4-FFF2-40B4-BE49-F238E27FC236}">
                    <a16:creationId xmlns:a16="http://schemas.microsoft.com/office/drawing/2014/main" id="{831770BA-0F44-7E46-BA67-87E93FECCE1C}"/>
                  </a:ext>
                </a:extLst>
              </p:cNvPr>
              <p:cNvCxnSpPr>
                <a:stCxn id="525" idx="5"/>
                <a:endCxn id="529"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a:extLst>
                  <a:ext uri="{FF2B5EF4-FFF2-40B4-BE49-F238E27FC236}">
                    <a16:creationId xmlns:a16="http://schemas.microsoft.com/office/drawing/2014/main" id="{4F429E7F-101E-A248-8AB6-4D498BBB83C0}"/>
                  </a:ext>
                </a:extLst>
              </p:cNvPr>
              <p:cNvCxnSpPr>
                <a:cxnSpLocks/>
                <a:stCxn id="526" idx="6"/>
                <a:endCxn id="528"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7" name="Straight Connector 536">
                <a:extLst>
                  <a:ext uri="{FF2B5EF4-FFF2-40B4-BE49-F238E27FC236}">
                    <a16:creationId xmlns:a16="http://schemas.microsoft.com/office/drawing/2014/main" id="{967D78A0-A28F-FE42-97A3-68E9FD3BA255}"/>
                  </a:ext>
                </a:extLst>
              </p:cNvPr>
              <p:cNvCxnSpPr>
                <a:stCxn id="521" idx="7"/>
                <a:endCxn id="525"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D034F619-33E1-2445-9E6F-55AE6AB6E16B}"/>
                  </a:ext>
                </a:extLst>
              </p:cNvPr>
              <p:cNvCxnSpPr>
                <a:cxnSpLocks/>
                <a:endCxn id="526"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D66CD514-57A1-BC43-B9A0-7C4BC86FDCF6}"/>
                  </a:ext>
                </a:extLst>
              </p:cNvPr>
              <p:cNvCxnSpPr>
                <a:stCxn id="521" idx="5"/>
                <a:endCxn id="527"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a:extLst>
                  <a:ext uri="{FF2B5EF4-FFF2-40B4-BE49-F238E27FC236}">
                    <a16:creationId xmlns:a16="http://schemas.microsoft.com/office/drawing/2014/main" id="{F3F857E4-937E-8B45-A3FD-F8F3F3EDE1AD}"/>
                  </a:ext>
                </a:extLst>
              </p:cNvPr>
              <p:cNvCxnSpPr>
                <a:stCxn id="522" idx="7"/>
                <a:endCxn id="525"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C4584FA0-1F1E-4C46-A0F9-58AB8139DCA0}"/>
                  </a:ext>
                </a:extLst>
              </p:cNvPr>
              <p:cNvCxnSpPr>
                <a:cxnSpLocks/>
                <a:stCxn id="522" idx="6"/>
                <a:endCxn id="526"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6107D4E3-CC17-A34F-822D-3DF831E2C9BE}"/>
                  </a:ext>
                </a:extLst>
              </p:cNvPr>
              <p:cNvCxnSpPr>
                <a:stCxn id="522" idx="5"/>
                <a:endCxn id="527"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5E367AD4-F55A-BA4E-9A04-21128E9D79D2}"/>
                  </a:ext>
                </a:extLst>
              </p:cNvPr>
              <p:cNvCxnSpPr>
                <a:stCxn id="523" idx="7"/>
                <a:endCxn id="525"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955A1EBA-E8C5-8F41-B9CC-EAB232A0EFC1}"/>
                  </a:ext>
                </a:extLst>
              </p:cNvPr>
              <p:cNvCxnSpPr>
                <a:cxnSpLocks/>
                <a:stCxn id="523" idx="6"/>
                <a:endCxn id="526"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AAC1A6DC-5A65-A843-A1D7-2D990A051F13}"/>
                  </a:ext>
                </a:extLst>
              </p:cNvPr>
              <p:cNvCxnSpPr>
                <a:stCxn id="523" idx="5"/>
                <a:endCxn id="527"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36A0C8AD-3AFB-C343-8474-8DFD10C244AE}"/>
                  </a:ext>
                </a:extLst>
              </p:cNvPr>
              <p:cNvCxnSpPr>
                <a:stCxn id="524" idx="7"/>
                <a:endCxn id="525"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1678BD63-1BFA-0546-B469-B2D1AD6E2D34}"/>
                  </a:ext>
                </a:extLst>
              </p:cNvPr>
              <p:cNvCxnSpPr>
                <a:cxnSpLocks/>
                <a:stCxn id="524" idx="6"/>
                <a:endCxn id="526"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5FDFA2C3-4C11-994C-9369-86748A3D1CF3}"/>
                  </a:ext>
                </a:extLst>
              </p:cNvPr>
              <p:cNvCxnSpPr>
                <a:stCxn id="524" idx="5"/>
                <a:endCxn id="527"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34" name="Group 433">
              <a:extLst>
                <a:ext uri="{FF2B5EF4-FFF2-40B4-BE49-F238E27FC236}">
                  <a16:creationId xmlns:a16="http://schemas.microsoft.com/office/drawing/2014/main" id="{B06997F6-B5B7-8C49-A670-4B371910AE4B}"/>
                </a:ext>
              </a:extLst>
            </p:cNvPr>
            <p:cNvGrpSpPr/>
            <p:nvPr/>
          </p:nvGrpSpPr>
          <p:grpSpPr>
            <a:xfrm>
              <a:off x="8075247" y="3031008"/>
              <a:ext cx="294746" cy="279400"/>
              <a:chOff x="4179208" y="1050528"/>
              <a:chExt cx="1007203" cy="1025330"/>
            </a:xfrm>
          </p:grpSpPr>
          <p:sp>
            <p:nvSpPr>
              <p:cNvPr id="493" name="Oval 492">
                <a:extLst>
                  <a:ext uri="{FF2B5EF4-FFF2-40B4-BE49-F238E27FC236}">
                    <a16:creationId xmlns:a16="http://schemas.microsoft.com/office/drawing/2014/main" id="{B2705449-E929-8047-9DF1-DA4017838B75}"/>
                  </a:ext>
                </a:extLst>
              </p:cNvPr>
              <p:cNvSpPr/>
              <p:nvPr/>
            </p:nvSpPr>
            <p:spPr>
              <a:xfrm>
                <a:off x="4187453" y="105052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4" name="Oval 493">
                <a:extLst>
                  <a:ext uri="{FF2B5EF4-FFF2-40B4-BE49-F238E27FC236}">
                    <a16:creationId xmlns:a16="http://schemas.microsoft.com/office/drawing/2014/main" id="{D9C95407-E7BB-AE42-B535-3CED65B585AF}"/>
                  </a:ext>
                </a:extLst>
              </p:cNvPr>
              <p:cNvSpPr/>
              <p:nvPr/>
            </p:nvSpPr>
            <p:spPr>
              <a:xfrm>
                <a:off x="4187453" y="1331345"/>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5" name="Oval 494">
                <a:extLst>
                  <a:ext uri="{FF2B5EF4-FFF2-40B4-BE49-F238E27FC236}">
                    <a16:creationId xmlns:a16="http://schemas.microsoft.com/office/drawing/2014/main" id="{D9E02AEF-8846-244D-BC42-9F3EB0DA95F2}"/>
                  </a:ext>
                </a:extLst>
              </p:cNvPr>
              <p:cNvSpPr/>
              <p:nvPr/>
            </p:nvSpPr>
            <p:spPr>
              <a:xfrm>
                <a:off x="4187453" y="1612162"/>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6" name="Oval 495">
                <a:extLst>
                  <a:ext uri="{FF2B5EF4-FFF2-40B4-BE49-F238E27FC236}">
                    <a16:creationId xmlns:a16="http://schemas.microsoft.com/office/drawing/2014/main" id="{6E810E98-4A96-5F41-828F-7669CA3ADDD3}"/>
                  </a:ext>
                </a:extLst>
              </p:cNvPr>
              <p:cNvSpPr/>
              <p:nvPr/>
            </p:nvSpPr>
            <p:spPr>
              <a:xfrm>
                <a:off x="4179208" y="189297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7" name="Oval 496">
                <a:extLst>
                  <a:ext uri="{FF2B5EF4-FFF2-40B4-BE49-F238E27FC236}">
                    <a16:creationId xmlns:a16="http://schemas.microsoft.com/office/drawing/2014/main" id="{A6C78C9A-5F19-CF40-824B-D921FBC34A0C}"/>
                  </a:ext>
                </a:extLst>
              </p:cNvPr>
              <p:cNvSpPr/>
              <p:nvPr/>
            </p:nvSpPr>
            <p:spPr>
              <a:xfrm>
                <a:off x="4595492"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8" name="Oval 497">
                <a:extLst>
                  <a:ext uri="{FF2B5EF4-FFF2-40B4-BE49-F238E27FC236}">
                    <a16:creationId xmlns:a16="http://schemas.microsoft.com/office/drawing/2014/main" id="{7172ECB7-DF7A-1C4E-A671-6F0BB057E02C}"/>
                  </a:ext>
                </a:extLst>
              </p:cNvPr>
              <p:cNvSpPr/>
              <p:nvPr/>
            </p:nvSpPr>
            <p:spPr>
              <a:xfrm>
                <a:off x="4595492"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99" name="Oval 498">
                <a:extLst>
                  <a:ext uri="{FF2B5EF4-FFF2-40B4-BE49-F238E27FC236}">
                    <a16:creationId xmlns:a16="http://schemas.microsoft.com/office/drawing/2014/main" id="{7D32B607-E2BC-B847-BE1B-030013905266}"/>
                  </a:ext>
                </a:extLst>
              </p:cNvPr>
              <p:cNvSpPr/>
              <p:nvPr/>
            </p:nvSpPr>
            <p:spPr>
              <a:xfrm>
                <a:off x="4595492"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00" name="Oval 499">
                <a:extLst>
                  <a:ext uri="{FF2B5EF4-FFF2-40B4-BE49-F238E27FC236}">
                    <a16:creationId xmlns:a16="http://schemas.microsoft.com/office/drawing/2014/main" id="{AE72EF6D-8B1F-9945-93D5-C0F0E8F3B0E2}"/>
                  </a:ext>
                </a:extLst>
              </p:cNvPr>
              <p:cNvSpPr/>
              <p:nvPr/>
            </p:nvSpPr>
            <p:spPr>
              <a:xfrm>
                <a:off x="5003531"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01" name="Oval 500">
                <a:extLst>
                  <a:ext uri="{FF2B5EF4-FFF2-40B4-BE49-F238E27FC236}">
                    <a16:creationId xmlns:a16="http://schemas.microsoft.com/office/drawing/2014/main" id="{BB476601-9638-7043-A899-A6B82B28332C}"/>
                  </a:ext>
                </a:extLst>
              </p:cNvPr>
              <p:cNvSpPr/>
              <p:nvPr/>
            </p:nvSpPr>
            <p:spPr>
              <a:xfrm>
                <a:off x="5003531"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02" name="Oval 501">
                <a:extLst>
                  <a:ext uri="{FF2B5EF4-FFF2-40B4-BE49-F238E27FC236}">
                    <a16:creationId xmlns:a16="http://schemas.microsoft.com/office/drawing/2014/main" id="{ED37D17D-63A3-D44C-88A4-73F369065D34}"/>
                  </a:ext>
                </a:extLst>
              </p:cNvPr>
              <p:cNvSpPr/>
              <p:nvPr/>
            </p:nvSpPr>
            <p:spPr>
              <a:xfrm>
                <a:off x="5003531"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03" name="Straight Connector 502">
                <a:extLst>
                  <a:ext uri="{FF2B5EF4-FFF2-40B4-BE49-F238E27FC236}">
                    <a16:creationId xmlns:a16="http://schemas.microsoft.com/office/drawing/2014/main" id="{AF15FF8F-611A-2B41-A92E-984E93601C8B}"/>
                  </a:ext>
                </a:extLst>
              </p:cNvPr>
              <p:cNvCxnSpPr>
                <a:stCxn id="499" idx="6"/>
                <a:endCxn id="50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a:extLst>
                  <a:ext uri="{FF2B5EF4-FFF2-40B4-BE49-F238E27FC236}">
                    <a16:creationId xmlns:a16="http://schemas.microsoft.com/office/drawing/2014/main" id="{3E2096F9-ECA3-CF49-90BA-8D9594F33993}"/>
                  </a:ext>
                </a:extLst>
              </p:cNvPr>
              <p:cNvCxnSpPr>
                <a:stCxn id="497" idx="6"/>
                <a:endCxn id="50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a:extLst>
                  <a:ext uri="{FF2B5EF4-FFF2-40B4-BE49-F238E27FC236}">
                    <a16:creationId xmlns:a16="http://schemas.microsoft.com/office/drawing/2014/main" id="{3A453DA6-839A-DA46-BB89-DB7916533B9B}"/>
                  </a:ext>
                </a:extLst>
              </p:cNvPr>
              <p:cNvCxnSpPr>
                <a:stCxn id="499" idx="7"/>
                <a:endCxn id="50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a:extLst>
                  <a:ext uri="{FF2B5EF4-FFF2-40B4-BE49-F238E27FC236}">
                    <a16:creationId xmlns:a16="http://schemas.microsoft.com/office/drawing/2014/main" id="{BDD8C742-C004-D044-A045-62B1DBE67BC6}"/>
                  </a:ext>
                </a:extLst>
              </p:cNvPr>
              <p:cNvCxnSpPr>
                <a:cxnSpLocks/>
                <a:stCxn id="498" idx="5"/>
                <a:endCxn id="50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a:extLst>
                  <a:ext uri="{FF2B5EF4-FFF2-40B4-BE49-F238E27FC236}">
                    <a16:creationId xmlns:a16="http://schemas.microsoft.com/office/drawing/2014/main" id="{A3E1A013-C80B-DD40-B02B-3F5AF898403A}"/>
                  </a:ext>
                </a:extLst>
              </p:cNvPr>
              <p:cNvCxnSpPr>
                <a:stCxn id="497" idx="5"/>
                <a:endCxn id="50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19ADEFFC-B1B0-0C49-84C7-E5B4E21AE8EA}"/>
                  </a:ext>
                </a:extLst>
              </p:cNvPr>
              <p:cNvCxnSpPr>
                <a:cxnSpLocks/>
                <a:stCxn id="498" idx="6"/>
                <a:endCxn id="50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D294AEEE-3A07-E444-9B26-CC736143F261}"/>
                  </a:ext>
                </a:extLst>
              </p:cNvPr>
              <p:cNvCxnSpPr>
                <a:stCxn id="493" idx="7"/>
                <a:endCxn id="49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a:extLst>
                  <a:ext uri="{FF2B5EF4-FFF2-40B4-BE49-F238E27FC236}">
                    <a16:creationId xmlns:a16="http://schemas.microsoft.com/office/drawing/2014/main" id="{1CAE0FED-162D-0D44-ABB4-32B68C2D3644}"/>
                  </a:ext>
                </a:extLst>
              </p:cNvPr>
              <p:cNvCxnSpPr>
                <a:cxnSpLocks/>
                <a:endCxn id="49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9F46363B-4EFB-5A4F-BEF3-5367A7BC1C3D}"/>
                  </a:ext>
                </a:extLst>
              </p:cNvPr>
              <p:cNvCxnSpPr>
                <a:stCxn id="493" idx="5"/>
                <a:endCxn id="49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AF525D8-6AE3-1C43-B2DA-E08B82577E88}"/>
                  </a:ext>
                </a:extLst>
              </p:cNvPr>
              <p:cNvCxnSpPr>
                <a:stCxn id="494" idx="7"/>
                <a:endCxn id="49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FD5123C4-834A-9049-AA4D-DBAD6B0C0C81}"/>
                  </a:ext>
                </a:extLst>
              </p:cNvPr>
              <p:cNvCxnSpPr>
                <a:cxnSpLocks/>
                <a:stCxn id="494" idx="6"/>
                <a:endCxn id="49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9AFBC5CE-D1A9-F448-BED0-E62E15275E71}"/>
                  </a:ext>
                </a:extLst>
              </p:cNvPr>
              <p:cNvCxnSpPr>
                <a:stCxn id="494" idx="5"/>
                <a:endCxn id="49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C12279FC-F2A4-DC42-A39E-9370CFE99A0A}"/>
                  </a:ext>
                </a:extLst>
              </p:cNvPr>
              <p:cNvCxnSpPr>
                <a:stCxn id="495" idx="7"/>
                <a:endCxn id="49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a:extLst>
                  <a:ext uri="{FF2B5EF4-FFF2-40B4-BE49-F238E27FC236}">
                    <a16:creationId xmlns:a16="http://schemas.microsoft.com/office/drawing/2014/main" id="{6CBC3290-F6E4-9841-872D-FC28234FB5FD}"/>
                  </a:ext>
                </a:extLst>
              </p:cNvPr>
              <p:cNvCxnSpPr>
                <a:cxnSpLocks/>
                <a:stCxn id="495" idx="6"/>
                <a:endCxn id="49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415F0848-8BDF-A046-B3F9-83A3AC17BD7C}"/>
                  </a:ext>
                </a:extLst>
              </p:cNvPr>
              <p:cNvCxnSpPr>
                <a:stCxn id="495" idx="5"/>
                <a:endCxn id="49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3AF33B37-9E9D-984F-858A-EA631E9424EC}"/>
                  </a:ext>
                </a:extLst>
              </p:cNvPr>
              <p:cNvCxnSpPr>
                <a:stCxn id="496" idx="7"/>
                <a:endCxn id="49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04BEE2A7-35C5-AA44-98D6-51EF4DE570EA}"/>
                  </a:ext>
                </a:extLst>
              </p:cNvPr>
              <p:cNvCxnSpPr>
                <a:cxnSpLocks/>
                <a:stCxn id="496" idx="6"/>
                <a:endCxn id="49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0E0A9B67-AE19-6A4A-B3D1-B05357973F06}"/>
                  </a:ext>
                </a:extLst>
              </p:cNvPr>
              <p:cNvCxnSpPr>
                <a:stCxn id="496" idx="5"/>
                <a:endCxn id="49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35" name="Group 434">
              <a:extLst>
                <a:ext uri="{FF2B5EF4-FFF2-40B4-BE49-F238E27FC236}">
                  <a16:creationId xmlns:a16="http://schemas.microsoft.com/office/drawing/2014/main" id="{A57C9B48-E0A1-D14B-A81E-4FC1971D2346}"/>
                </a:ext>
              </a:extLst>
            </p:cNvPr>
            <p:cNvGrpSpPr/>
            <p:nvPr/>
          </p:nvGrpSpPr>
          <p:grpSpPr>
            <a:xfrm>
              <a:off x="7854132" y="3472423"/>
              <a:ext cx="221115" cy="259719"/>
              <a:chOff x="4179208" y="1050528"/>
              <a:chExt cx="1007203" cy="1025330"/>
            </a:xfrm>
          </p:grpSpPr>
          <p:sp>
            <p:nvSpPr>
              <p:cNvPr id="465" name="Oval 464">
                <a:extLst>
                  <a:ext uri="{FF2B5EF4-FFF2-40B4-BE49-F238E27FC236}">
                    <a16:creationId xmlns:a16="http://schemas.microsoft.com/office/drawing/2014/main" id="{899DD938-739B-C14B-8CD8-CA94A1698DA6}"/>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6" name="Oval 465">
                <a:extLst>
                  <a:ext uri="{FF2B5EF4-FFF2-40B4-BE49-F238E27FC236}">
                    <a16:creationId xmlns:a16="http://schemas.microsoft.com/office/drawing/2014/main" id="{2E1BDD35-7357-9D44-B351-BDB2B7B917C0}"/>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7" name="Oval 466">
                <a:extLst>
                  <a:ext uri="{FF2B5EF4-FFF2-40B4-BE49-F238E27FC236}">
                    <a16:creationId xmlns:a16="http://schemas.microsoft.com/office/drawing/2014/main" id="{80245D8B-57CF-8146-B334-5A9C16D8C2D6}"/>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8" name="Oval 467">
                <a:extLst>
                  <a:ext uri="{FF2B5EF4-FFF2-40B4-BE49-F238E27FC236}">
                    <a16:creationId xmlns:a16="http://schemas.microsoft.com/office/drawing/2014/main" id="{DD5D4B6D-246A-0444-A42A-5A128E2C375F}"/>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9" name="Oval 468">
                <a:extLst>
                  <a:ext uri="{FF2B5EF4-FFF2-40B4-BE49-F238E27FC236}">
                    <a16:creationId xmlns:a16="http://schemas.microsoft.com/office/drawing/2014/main" id="{1A5752BB-99C3-034F-B583-0A7D0586E5BA}"/>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70" name="Oval 469">
                <a:extLst>
                  <a:ext uri="{FF2B5EF4-FFF2-40B4-BE49-F238E27FC236}">
                    <a16:creationId xmlns:a16="http://schemas.microsoft.com/office/drawing/2014/main" id="{18809CA6-E86D-8C41-BF38-6DCBDAA00AB8}"/>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71" name="Oval 470">
                <a:extLst>
                  <a:ext uri="{FF2B5EF4-FFF2-40B4-BE49-F238E27FC236}">
                    <a16:creationId xmlns:a16="http://schemas.microsoft.com/office/drawing/2014/main" id="{E194C221-BFE6-994A-B4F1-37E39B086175}"/>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72" name="Oval 471">
                <a:extLst>
                  <a:ext uri="{FF2B5EF4-FFF2-40B4-BE49-F238E27FC236}">
                    <a16:creationId xmlns:a16="http://schemas.microsoft.com/office/drawing/2014/main" id="{5C557BF5-C8F8-A94D-825F-29251546864A}"/>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73" name="Oval 472">
                <a:extLst>
                  <a:ext uri="{FF2B5EF4-FFF2-40B4-BE49-F238E27FC236}">
                    <a16:creationId xmlns:a16="http://schemas.microsoft.com/office/drawing/2014/main" id="{82657A1E-B975-4549-91F1-7B978F1BD118}"/>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74" name="Oval 473">
                <a:extLst>
                  <a:ext uri="{FF2B5EF4-FFF2-40B4-BE49-F238E27FC236}">
                    <a16:creationId xmlns:a16="http://schemas.microsoft.com/office/drawing/2014/main" id="{BB80E838-A372-2F48-B041-83EB48C5CF0D}"/>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75" name="Straight Connector 474">
                <a:extLst>
                  <a:ext uri="{FF2B5EF4-FFF2-40B4-BE49-F238E27FC236}">
                    <a16:creationId xmlns:a16="http://schemas.microsoft.com/office/drawing/2014/main" id="{4AD3A1B4-4672-0C42-9E65-B48058A7191F}"/>
                  </a:ext>
                </a:extLst>
              </p:cNvPr>
              <p:cNvCxnSpPr>
                <a:stCxn id="471" idx="6"/>
                <a:endCxn id="474"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2C0E8930-A097-744D-B5AE-03974F68629E}"/>
                  </a:ext>
                </a:extLst>
              </p:cNvPr>
              <p:cNvCxnSpPr>
                <a:stCxn id="469" idx="6"/>
                <a:endCxn id="472"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a:extLst>
                  <a:ext uri="{FF2B5EF4-FFF2-40B4-BE49-F238E27FC236}">
                    <a16:creationId xmlns:a16="http://schemas.microsoft.com/office/drawing/2014/main" id="{3AA22D04-0B3D-994F-A92B-BDC28A53EEFB}"/>
                  </a:ext>
                </a:extLst>
              </p:cNvPr>
              <p:cNvCxnSpPr>
                <a:stCxn id="471" idx="7"/>
                <a:endCxn id="473"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21A705DF-518C-0D44-B766-023CA7853E4B}"/>
                  </a:ext>
                </a:extLst>
              </p:cNvPr>
              <p:cNvCxnSpPr>
                <a:cxnSpLocks/>
                <a:stCxn id="470" idx="5"/>
                <a:endCxn id="474"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C68CAFFB-4AA8-D346-BA86-03D91B969626}"/>
                  </a:ext>
                </a:extLst>
              </p:cNvPr>
              <p:cNvCxnSpPr>
                <a:stCxn id="469" idx="5"/>
                <a:endCxn id="473"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68690E8C-5F85-7449-B4E8-2D8E8DC68352}"/>
                  </a:ext>
                </a:extLst>
              </p:cNvPr>
              <p:cNvCxnSpPr>
                <a:cxnSpLocks/>
                <a:stCxn id="470" idx="6"/>
                <a:endCxn id="472"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42AC6CBF-4038-2049-B741-848225DFD2A4}"/>
                  </a:ext>
                </a:extLst>
              </p:cNvPr>
              <p:cNvCxnSpPr>
                <a:stCxn id="465" idx="7"/>
                <a:endCxn id="469"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F38DDD80-9918-CC4F-96E8-7164AB094C51}"/>
                  </a:ext>
                </a:extLst>
              </p:cNvPr>
              <p:cNvCxnSpPr>
                <a:cxnSpLocks/>
                <a:endCxn id="470"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D99E6C34-58DD-BD43-944D-263ACC5598CA}"/>
                  </a:ext>
                </a:extLst>
              </p:cNvPr>
              <p:cNvCxnSpPr>
                <a:stCxn id="465" idx="5"/>
                <a:endCxn id="471"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0D4D2EC3-BF71-A140-AF7D-8D2CFD6ABB42}"/>
                  </a:ext>
                </a:extLst>
              </p:cNvPr>
              <p:cNvCxnSpPr>
                <a:stCxn id="466" idx="7"/>
                <a:endCxn id="469"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D92E3F40-332A-164D-9830-0B77747B3697}"/>
                  </a:ext>
                </a:extLst>
              </p:cNvPr>
              <p:cNvCxnSpPr>
                <a:cxnSpLocks/>
                <a:stCxn id="466" idx="6"/>
                <a:endCxn id="470"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08AA81F9-CA57-F24D-8A6C-5AEF44ABBB57}"/>
                  </a:ext>
                </a:extLst>
              </p:cNvPr>
              <p:cNvCxnSpPr>
                <a:stCxn id="466" idx="5"/>
                <a:endCxn id="471"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75ACD4D7-1DFC-9642-8E8F-D09C988BF3AD}"/>
                  </a:ext>
                </a:extLst>
              </p:cNvPr>
              <p:cNvCxnSpPr>
                <a:stCxn id="467" idx="7"/>
                <a:endCxn id="469"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9CD87396-6E08-2B43-A0D3-F69E40DF37F4}"/>
                  </a:ext>
                </a:extLst>
              </p:cNvPr>
              <p:cNvCxnSpPr>
                <a:cxnSpLocks/>
                <a:stCxn id="467" idx="6"/>
                <a:endCxn id="470"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A68CB222-94BC-F944-8822-0C89A17F1883}"/>
                  </a:ext>
                </a:extLst>
              </p:cNvPr>
              <p:cNvCxnSpPr>
                <a:stCxn id="467" idx="5"/>
                <a:endCxn id="471"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DA9334CE-9675-8549-BA67-48EFAA1EB36E}"/>
                  </a:ext>
                </a:extLst>
              </p:cNvPr>
              <p:cNvCxnSpPr>
                <a:stCxn id="468" idx="7"/>
                <a:endCxn id="469"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1D9EA056-8058-2A41-B99F-2B9653D9E608}"/>
                  </a:ext>
                </a:extLst>
              </p:cNvPr>
              <p:cNvCxnSpPr>
                <a:cxnSpLocks/>
                <a:stCxn id="468" idx="6"/>
                <a:endCxn id="470"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C19DDD74-5575-4E46-BA4E-4B08589C748B}"/>
                  </a:ext>
                </a:extLst>
              </p:cNvPr>
              <p:cNvCxnSpPr>
                <a:stCxn id="468" idx="5"/>
                <a:endCxn id="471"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36" name="Group 435">
              <a:extLst>
                <a:ext uri="{FF2B5EF4-FFF2-40B4-BE49-F238E27FC236}">
                  <a16:creationId xmlns:a16="http://schemas.microsoft.com/office/drawing/2014/main" id="{8CFC3A31-DF81-9640-A1AE-971AC3DF3377}"/>
                </a:ext>
              </a:extLst>
            </p:cNvPr>
            <p:cNvGrpSpPr/>
            <p:nvPr/>
          </p:nvGrpSpPr>
          <p:grpSpPr>
            <a:xfrm>
              <a:off x="8443465" y="2839668"/>
              <a:ext cx="293704" cy="360732"/>
              <a:chOff x="4179208" y="1050528"/>
              <a:chExt cx="1007203" cy="1025330"/>
            </a:xfrm>
          </p:grpSpPr>
          <p:sp>
            <p:nvSpPr>
              <p:cNvPr id="437" name="Oval 436">
                <a:extLst>
                  <a:ext uri="{FF2B5EF4-FFF2-40B4-BE49-F238E27FC236}">
                    <a16:creationId xmlns:a16="http://schemas.microsoft.com/office/drawing/2014/main" id="{36567D35-61E4-614A-8227-9A8B5F195357}"/>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8" name="Oval 437">
                <a:extLst>
                  <a:ext uri="{FF2B5EF4-FFF2-40B4-BE49-F238E27FC236}">
                    <a16:creationId xmlns:a16="http://schemas.microsoft.com/office/drawing/2014/main" id="{978C80EB-B820-3D40-BFD7-35E8BA4FE9E6}"/>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9" name="Oval 438">
                <a:extLst>
                  <a:ext uri="{FF2B5EF4-FFF2-40B4-BE49-F238E27FC236}">
                    <a16:creationId xmlns:a16="http://schemas.microsoft.com/office/drawing/2014/main" id="{FF1A2750-84EC-B548-924A-2F4BBC334FD0}"/>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0" name="Oval 439">
                <a:extLst>
                  <a:ext uri="{FF2B5EF4-FFF2-40B4-BE49-F238E27FC236}">
                    <a16:creationId xmlns:a16="http://schemas.microsoft.com/office/drawing/2014/main" id="{AD2C3DB1-7F80-4A46-AB04-40F2E183B185}"/>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1" name="Oval 440">
                <a:extLst>
                  <a:ext uri="{FF2B5EF4-FFF2-40B4-BE49-F238E27FC236}">
                    <a16:creationId xmlns:a16="http://schemas.microsoft.com/office/drawing/2014/main" id="{AE7570D0-793B-FF46-A872-5118B3CA8D46}"/>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2" name="Oval 441">
                <a:extLst>
                  <a:ext uri="{FF2B5EF4-FFF2-40B4-BE49-F238E27FC236}">
                    <a16:creationId xmlns:a16="http://schemas.microsoft.com/office/drawing/2014/main" id="{89B8B16B-FBB9-D14D-A718-53DDB7D39E27}"/>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3" name="Oval 442">
                <a:extLst>
                  <a:ext uri="{FF2B5EF4-FFF2-40B4-BE49-F238E27FC236}">
                    <a16:creationId xmlns:a16="http://schemas.microsoft.com/office/drawing/2014/main" id="{380824D3-D89D-9E4A-AC4D-7238A052CE68}"/>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4" name="Oval 443">
                <a:extLst>
                  <a:ext uri="{FF2B5EF4-FFF2-40B4-BE49-F238E27FC236}">
                    <a16:creationId xmlns:a16="http://schemas.microsoft.com/office/drawing/2014/main" id="{21AC0F43-37F4-D244-A072-B77D66EF08D6}"/>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5" name="Oval 444">
                <a:extLst>
                  <a:ext uri="{FF2B5EF4-FFF2-40B4-BE49-F238E27FC236}">
                    <a16:creationId xmlns:a16="http://schemas.microsoft.com/office/drawing/2014/main" id="{19601B92-8A61-814A-8485-26E5FD5ECF8F}"/>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46" name="Oval 445">
                <a:extLst>
                  <a:ext uri="{FF2B5EF4-FFF2-40B4-BE49-F238E27FC236}">
                    <a16:creationId xmlns:a16="http://schemas.microsoft.com/office/drawing/2014/main" id="{12168B90-8D0C-354B-880C-89A023DE9A6E}"/>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47" name="Straight Connector 446">
                <a:extLst>
                  <a:ext uri="{FF2B5EF4-FFF2-40B4-BE49-F238E27FC236}">
                    <a16:creationId xmlns:a16="http://schemas.microsoft.com/office/drawing/2014/main" id="{B4AF7A7A-8CF1-3542-8EF6-466D5C6A3B39}"/>
                  </a:ext>
                </a:extLst>
              </p:cNvPr>
              <p:cNvCxnSpPr>
                <a:stCxn id="443" idx="6"/>
                <a:endCxn id="446"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F17F6BBC-8C96-7043-A8A3-051D00EF232C}"/>
                  </a:ext>
                </a:extLst>
              </p:cNvPr>
              <p:cNvCxnSpPr>
                <a:stCxn id="441" idx="6"/>
                <a:endCxn id="444"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4229A416-9ABA-3142-86A8-7D306E06C56D}"/>
                  </a:ext>
                </a:extLst>
              </p:cNvPr>
              <p:cNvCxnSpPr>
                <a:stCxn id="443" idx="7"/>
                <a:endCxn id="445"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1385EF88-32AE-034F-8B78-9338D90CB55E}"/>
                  </a:ext>
                </a:extLst>
              </p:cNvPr>
              <p:cNvCxnSpPr>
                <a:cxnSpLocks/>
                <a:stCxn id="442" idx="5"/>
                <a:endCxn id="446"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ADDBD2C2-FDE4-8944-A325-61CD7EE6210D}"/>
                  </a:ext>
                </a:extLst>
              </p:cNvPr>
              <p:cNvCxnSpPr>
                <a:stCxn id="441" idx="5"/>
                <a:endCxn id="445"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0A29A704-52FB-1A45-BE7B-BD7577820270}"/>
                  </a:ext>
                </a:extLst>
              </p:cNvPr>
              <p:cNvCxnSpPr>
                <a:cxnSpLocks/>
                <a:stCxn id="442" idx="6"/>
                <a:endCxn id="444"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6BAF5188-C4F5-4949-9B8C-92D9B8DC2244}"/>
                  </a:ext>
                </a:extLst>
              </p:cNvPr>
              <p:cNvCxnSpPr>
                <a:stCxn id="437" idx="7"/>
                <a:endCxn id="441"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a:extLst>
                  <a:ext uri="{FF2B5EF4-FFF2-40B4-BE49-F238E27FC236}">
                    <a16:creationId xmlns:a16="http://schemas.microsoft.com/office/drawing/2014/main" id="{F7D57307-B5E9-BC4F-B7C3-EAE0884A65F8}"/>
                  </a:ext>
                </a:extLst>
              </p:cNvPr>
              <p:cNvCxnSpPr>
                <a:cxnSpLocks/>
                <a:endCxn id="442"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a:extLst>
                  <a:ext uri="{FF2B5EF4-FFF2-40B4-BE49-F238E27FC236}">
                    <a16:creationId xmlns:a16="http://schemas.microsoft.com/office/drawing/2014/main" id="{E8FA45DB-405C-3442-93B6-9BCCFF5F3237}"/>
                  </a:ext>
                </a:extLst>
              </p:cNvPr>
              <p:cNvCxnSpPr>
                <a:stCxn id="437" idx="5"/>
                <a:endCxn id="443"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AC1AC371-7544-904B-B62F-B2329CB2C39F}"/>
                  </a:ext>
                </a:extLst>
              </p:cNvPr>
              <p:cNvCxnSpPr>
                <a:stCxn id="438" idx="7"/>
                <a:endCxn id="441"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995CADFB-D044-694E-90C0-8089CAD159F5}"/>
                  </a:ext>
                </a:extLst>
              </p:cNvPr>
              <p:cNvCxnSpPr>
                <a:cxnSpLocks/>
                <a:stCxn id="438" idx="6"/>
                <a:endCxn id="442"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84F1B935-1143-ED4A-B577-9A4D407BD783}"/>
                  </a:ext>
                </a:extLst>
              </p:cNvPr>
              <p:cNvCxnSpPr>
                <a:stCxn id="438" idx="5"/>
                <a:endCxn id="443"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39737282-B4F2-8D45-B0B8-676C3832F5A4}"/>
                  </a:ext>
                </a:extLst>
              </p:cNvPr>
              <p:cNvCxnSpPr>
                <a:stCxn id="439" idx="7"/>
                <a:endCxn id="441"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69B141F3-98F7-9A41-AAFE-64F47C7F2751}"/>
                  </a:ext>
                </a:extLst>
              </p:cNvPr>
              <p:cNvCxnSpPr>
                <a:cxnSpLocks/>
                <a:stCxn id="439" idx="6"/>
                <a:endCxn id="442"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2E4A3609-7FA6-3544-8E1B-D5D5E8EFEECC}"/>
                  </a:ext>
                </a:extLst>
              </p:cNvPr>
              <p:cNvCxnSpPr>
                <a:stCxn id="439" idx="5"/>
                <a:endCxn id="443"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28FF0B08-0D70-784A-94EE-8EA6B1B9AD19}"/>
                  </a:ext>
                </a:extLst>
              </p:cNvPr>
              <p:cNvCxnSpPr>
                <a:stCxn id="440" idx="7"/>
                <a:endCxn id="441"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06DBA287-54B5-5047-8DD8-3C65948E9BB3}"/>
                  </a:ext>
                </a:extLst>
              </p:cNvPr>
              <p:cNvCxnSpPr>
                <a:cxnSpLocks/>
                <a:stCxn id="440" idx="6"/>
                <a:endCxn id="442"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C462F7CA-13BA-1D40-A032-755A90EECC1E}"/>
                  </a:ext>
                </a:extLst>
              </p:cNvPr>
              <p:cNvCxnSpPr>
                <a:stCxn id="440" idx="5"/>
                <a:endCxn id="443"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3633355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CC4B-E45A-CA41-BE1B-66A834576181}"/>
              </a:ext>
            </a:extLst>
          </p:cNvPr>
          <p:cNvSpPr>
            <a:spLocks noGrp="1"/>
          </p:cNvSpPr>
          <p:nvPr>
            <p:ph type="title"/>
          </p:nvPr>
        </p:nvSpPr>
        <p:spPr/>
        <p:txBody>
          <a:bodyPr/>
          <a:lstStyle/>
          <a:p>
            <a:r>
              <a:rPr lang="en-US" b="1" dirty="0"/>
              <a:t>Automated Design-Space Exploration</a:t>
            </a:r>
          </a:p>
        </p:txBody>
      </p:sp>
      <p:sp>
        <p:nvSpPr>
          <p:cNvPr id="4" name="Content Placeholder 3">
            <a:extLst>
              <a:ext uri="{FF2B5EF4-FFF2-40B4-BE49-F238E27FC236}">
                <a16:creationId xmlns:a16="http://schemas.microsoft.com/office/drawing/2014/main" id="{901E0BED-43F9-CE4A-BF84-E864EC000993}"/>
              </a:ext>
            </a:extLst>
          </p:cNvPr>
          <p:cNvSpPr>
            <a:spLocks noGrp="1"/>
          </p:cNvSpPr>
          <p:nvPr>
            <p:ph sz="quarter" idx="13"/>
          </p:nvPr>
        </p:nvSpPr>
        <p:spPr>
          <a:xfrm>
            <a:off x="445609" y="994425"/>
            <a:ext cx="5201658" cy="3425825"/>
          </a:xfrm>
        </p:spPr>
        <p:txBody>
          <a:bodyPr/>
          <a:lstStyle/>
          <a:p>
            <a:pPr marL="285750" indent="-285750">
              <a:buFont typeface="Arial" panose="020B0604020202020204" pitchFamily="34" charset="0"/>
              <a:buChar char="•"/>
            </a:pPr>
            <a:r>
              <a:rPr lang="en-US" b="1" dirty="0"/>
              <a:t>What</a:t>
            </a:r>
            <a:r>
              <a:rPr lang="en-US" dirty="0"/>
              <a:t>: Search in </a:t>
            </a:r>
            <a:r>
              <a:rPr lang="en-US" u="sng" dirty="0"/>
              <a:t>a</a:t>
            </a:r>
            <a:r>
              <a:rPr lang="en-US" dirty="0"/>
              <a:t> subspace of the design space, defined by subtraction transformations on a given network </a:t>
            </a:r>
          </a:p>
          <a:p>
            <a:pPr marL="285750" indent="-285750">
              <a:buFont typeface="Arial" panose="020B0604020202020204" pitchFamily="34" charset="0"/>
              <a:buChar char="•"/>
            </a:pPr>
            <a:r>
              <a:rPr lang="en-US" b="1" dirty="0"/>
              <a:t>Why</a:t>
            </a:r>
            <a:r>
              <a:rPr lang="en-US" dirty="0"/>
              <a:t>: to automate and speed-up the compression process </a:t>
            </a:r>
            <a:r>
              <a:rPr lang="en-US" dirty="0">
                <a:sym typeface="Wingdings" pitchFamily="2" charset="2"/>
              </a:rPr>
              <a:t> scale</a:t>
            </a:r>
            <a:endParaRPr lang="en-US" dirty="0"/>
          </a:p>
          <a:p>
            <a:pPr marL="285750" indent="-285750">
              <a:buFont typeface="Arial" panose="020B0604020202020204" pitchFamily="34" charset="0"/>
              <a:buChar char="•"/>
            </a:pPr>
            <a:r>
              <a:rPr lang="en-US" b="1" dirty="0"/>
              <a:t>Where</a:t>
            </a:r>
            <a:r>
              <a:rPr lang="en-US" dirty="0"/>
              <a:t>: creates dense operations that can be used everywhere</a:t>
            </a:r>
          </a:p>
          <a:p>
            <a:pPr marL="285750" indent="-285750">
              <a:buFont typeface="Arial" panose="020B0604020202020204" pitchFamily="34" charset="0"/>
              <a:buChar char="•"/>
            </a:pPr>
            <a:r>
              <a:rPr lang="en-US" b="1" dirty="0">
                <a:solidFill>
                  <a:schemeClr val="bg1">
                    <a:lumMod val="75000"/>
                  </a:schemeClr>
                </a:solidFill>
              </a:rPr>
              <a:t>How</a:t>
            </a:r>
            <a:r>
              <a:rPr lang="en-US" dirty="0">
                <a:solidFill>
                  <a:schemeClr val="bg1">
                    <a:lumMod val="75000"/>
                  </a:schemeClr>
                </a:solidFill>
              </a:rPr>
              <a:t>:</a:t>
            </a:r>
          </a:p>
          <a:p>
            <a:pPr marL="511175" lvl="1" indent="-285750">
              <a:buFont typeface="Arial" panose="020B0604020202020204" pitchFamily="34" charset="0"/>
              <a:buChar char="•"/>
            </a:pPr>
            <a:r>
              <a:rPr lang="en-US" dirty="0">
                <a:solidFill>
                  <a:schemeClr val="bg1">
                    <a:lumMod val="75000"/>
                  </a:schemeClr>
                </a:solidFill>
              </a:rPr>
              <a:t>Use a Reinforcement Learning </a:t>
            </a:r>
            <a:r>
              <a:rPr lang="en-US" b="1" dirty="0">
                <a:solidFill>
                  <a:schemeClr val="bg1">
                    <a:lumMod val="75000"/>
                  </a:schemeClr>
                </a:solidFill>
              </a:rPr>
              <a:t>agent</a:t>
            </a:r>
            <a:r>
              <a:rPr lang="en-US" dirty="0">
                <a:solidFill>
                  <a:schemeClr val="bg1">
                    <a:lumMod val="75000"/>
                  </a:schemeClr>
                </a:solidFill>
              </a:rPr>
              <a:t> to </a:t>
            </a:r>
            <a:r>
              <a:rPr lang="en-US" b="1" dirty="0">
                <a:solidFill>
                  <a:schemeClr val="bg1">
                    <a:lumMod val="75000"/>
                  </a:schemeClr>
                </a:solidFill>
              </a:rPr>
              <a:t>search</a:t>
            </a:r>
            <a:r>
              <a:rPr lang="en-US" dirty="0">
                <a:solidFill>
                  <a:schemeClr val="bg1">
                    <a:lumMod val="75000"/>
                  </a:schemeClr>
                </a:solidFill>
              </a:rPr>
              <a:t> the architecture </a:t>
            </a:r>
            <a:r>
              <a:rPr lang="en-US" b="1" dirty="0">
                <a:solidFill>
                  <a:schemeClr val="bg1">
                    <a:lumMod val="75000"/>
                  </a:schemeClr>
                </a:solidFill>
              </a:rPr>
              <a:t>sub-space</a:t>
            </a:r>
            <a:r>
              <a:rPr lang="en-US" dirty="0">
                <a:solidFill>
                  <a:schemeClr val="bg1">
                    <a:lumMod val="75000"/>
                  </a:schemeClr>
                </a:solidFill>
              </a:rPr>
              <a:t> defined by </a:t>
            </a:r>
            <a:r>
              <a:rPr lang="en-US" b="1" dirty="0">
                <a:solidFill>
                  <a:schemeClr val="bg1">
                    <a:lumMod val="75000"/>
                  </a:schemeClr>
                </a:solidFill>
              </a:rPr>
              <a:t>transformations</a:t>
            </a:r>
            <a:r>
              <a:rPr lang="en-US" dirty="0">
                <a:solidFill>
                  <a:schemeClr val="bg1">
                    <a:lumMod val="75000"/>
                  </a:schemeClr>
                </a:solidFill>
              </a:rPr>
              <a:t> on a </a:t>
            </a:r>
            <a:r>
              <a:rPr lang="en-US" b="1" dirty="0">
                <a:solidFill>
                  <a:schemeClr val="bg1">
                    <a:lumMod val="75000"/>
                  </a:schemeClr>
                </a:solidFill>
              </a:rPr>
              <a:t>pretrained network</a:t>
            </a:r>
          </a:p>
        </p:txBody>
      </p:sp>
      <p:sp>
        <p:nvSpPr>
          <p:cNvPr id="7" name="Parallelogram 6">
            <a:extLst>
              <a:ext uri="{FF2B5EF4-FFF2-40B4-BE49-F238E27FC236}">
                <a16:creationId xmlns:a16="http://schemas.microsoft.com/office/drawing/2014/main" id="{9DC3734E-9F71-C34D-B471-BA11587503F6}"/>
              </a:ext>
            </a:extLst>
          </p:cNvPr>
          <p:cNvSpPr/>
          <p:nvPr/>
        </p:nvSpPr>
        <p:spPr>
          <a:xfrm rot="2313916">
            <a:off x="6659009" y="2438712"/>
            <a:ext cx="2111433" cy="1790939"/>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FA152CC-929E-B64E-8711-B3702A4C495E}"/>
              </a:ext>
            </a:extLst>
          </p:cNvPr>
          <p:cNvCxnSpPr>
            <a:cxnSpLocks/>
            <a:stCxn id="516" idx="7"/>
            <a:endCxn id="7" idx="1"/>
          </p:cNvCxnSpPr>
          <p:nvPr/>
        </p:nvCxnSpPr>
        <p:spPr>
          <a:xfrm>
            <a:off x="7222131" y="1544823"/>
            <a:ext cx="1225877" cy="1228752"/>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7DC0CF08-85F3-E846-99BF-2B1FB1A8642C}"/>
              </a:ext>
            </a:extLst>
          </p:cNvPr>
          <p:cNvCxnSpPr>
            <a:cxnSpLocks/>
            <a:stCxn id="516" idx="3"/>
            <a:endCxn id="7" idx="3"/>
          </p:cNvCxnSpPr>
          <p:nvPr/>
        </p:nvCxnSpPr>
        <p:spPr>
          <a:xfrm>
            <a:off x="6270225" y="2406927"/>
            <a:ext cx="711218" cy="1487861"/>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79E3B153-ECEE-B743-8955-3457A9C1FAB1}"/>
              </a:ext>
            </a:extLst>
          </p:cNvPr>
          <p:cNvSpPr/>
          <p:nvPr/>
        </p:nvSpPr>
        <p:spPr>
          <a:xfrm rot="19867247">
            <a:off x="6374257" y="3020266"/>
            <a:ext cx="2211633" cy="1596645"/>
          </a:xfrm>
          <a:prstGeom prst="arc">
            <a:avLst>
              <a:gd name="adj1" fmla="val 14839371"/>
              <a:gd name="adj2" fmla="val 20799021"/>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6775C9D-032A-DB4D-8B98-B8CF3419D5B8}"/>
              </a:ext>
            </a:extLst>
          </p:cNvPr>
          <p:cNvSpPr txBox="1"/>
          <p:nvPr/>
        </p:nvSpPr>
        <p:spPr>
          <a:xfrm rot="19380511">
            <a:off x="6500122" y="2622698"/>
            <a:ext cx="1007469" cy="169277"/>
          </a:xfrm>
          <a:prstGeom prst="rect">
            <a:avLst/>
          </a:prstGeom>
          <a:noFill/>
        </p:spPr>
        <p:txBody>
          <a:bodyPr vert="horz" wrap="square" lIns="0" tIns="0" rIns="0" bIns="0" rtlCol="0">
            <a:spAutoFit/>
          </a:bodyPr>
          <a:lstStyle/>
          <a:p>
            <a:pPr algn="ctr"/>
            <a:r>
              <a:rPr lang="en-US" sz="1100" b="1" dirty="0">
                <a:solidFill>
                  <a:srgbClr val="003C71"/>
                </a:solidFill>
              </a:rPr>
              <a:t>Accuracy</a:t>
            </a:r>
          </a:p>
        </p:txBody>
      </p:sp>
      <p:sp>
        <p:nvSpPr>
          <p:cNvPr id="776" name="TextBox 775">
            <a:extLst>
              <a:ext uri="{FF2B5EF4-FFF2-40B4-BE49-F238E27FC236}">
                <a16:creationId xmlns:a16="http://schemas.microsoft.com/office/drawing/2014/main" id="{B68F7237-4AD0-9645-A17A-B93D9055F7B0}"/>
              </a:ext>
            </a:extLst>
          </p:cNvPr>
          <p:cNvSpPr txBox="1"/>
          <p:nvPr/>
        </p:nvSpPr>
        <p:spPr>
          <a:xfrm rot="2442893">
            <a:off x="6277073" y="3864232"/>
            <a:ext cx="1007469" cy="169277"/>
          </a:xfrm>
          <a:prstGeom prst="rect">
            <a:avLst/>
          </a:prstGeom>
          <a:noFill/>
        </p:spPr>
        <p:txBody>
          <a:bodyPr vert="horz" wrap="square" lIns="0" tIns="0" rIns="0" bIns="0" rtlCol="0">
            <a:spAutoFit/>
          </a:bodyPr>
          <a:lstStyle/>
          <a:p>
            <a:pPr algn="ctr"/>
            <a:r>
              <a:rPr lang="en-US" sz="1100" b="1" dirty="0">
                <a:solidFill>
                  <a:srgbClr val="003C71"/>
                </a:solidFill>
              </a:rPr>
              <a:t>Latency</a:t>
            </a:r>
          </a:p>
        </p:txBody>
      </p:sp>
      <p:sp>
        <p:nvSpPr>
          <p:cNvPr id="779" name="Oval 778">
            <a:extLst>
              <a:ext uri="{FF2B5EF4-FFF2-40B4-BE49-F238E27FC236}">
                <a16:creationId xmlns:a16="http://schemas.microsoft.com/office/drawing/2014/main" id="{8D5F9FE6-2178-C74E-86AA-6547E7AAFB04}"/>
              </a:ext>
            </a:extLst>
          </p:cNvPr>
          <p:cNvSpPr/>
          <p:nvPr/>
        </p:nvSpPr>
        <p:spPr>
          <a:xfrm>
            <a:off x="8213652" y="3033655"/>
            <a:ext cx="85725" cy="8875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6B3700C9-57C4-B440-BAEC-5BA1FF20E6B4}"/>
              </a:ext>
            </a:extLst>
          </p:cNvPr>
          <p:cNvSpPr/>
          <p:nvPr/>
        </p:nvSpPr>
        <p:spPr>
          <a:xfrm>
            <a:off x="7978775" y="2917966"/>
            <a:ext cx="85725" cy="8875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A4EF5754-C65E-B34B-BFB9-B0CC4F28A73F}"/>
              </a:ext>
            </a:extLst>
          </p:cNvPr>
          <p:cNvSpPr/>
          <p:nvPr/>
        </p:nvSpPr>
        <p:spPr>
          <a:xfrm>
            <a:off x="7756808" y="2873586"/>
            <a:ext cx="85725" cy="8875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6199E193-D941-0E40-BA06-671692D44D01}"/>
              </a:ext>
            </a:extLst>
          </p:cNvPr>
          <p:cNvSpPr/>
          <p:nvPr/>
        </p:nvSpPr>
        <p:spPr>
          <a:xfrm>
            <a:off x="8388763" y="3122414"/>
            <a:ext cx="85725" cy="88759"/>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E84D521F-500F-E147-B5D5-EE53168AA94A}"/>
              </a:ext>
            </a:extLst>
          </p:cNvPr>
          <p:cNvSpPr/>
          <p:nvPr/>
        </p:nvSpPr>
        <p:spPr>
          <a:xfrm>
            <a:off x="8474488" y="3257641"/>
            <a:ext cx="85725" cy="8875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6EB250C2-7F0D-3244-935B-3854308137B8}"/>
              </a:ext>
            </a:extLst>
          </p:cNvPr>
          <p:cNvSpPr/>
          <p:nvPr/>
        </p:nvSpPr>
        <p:spPr>
          <a:xfrm>
            <a:off x="7593371" y="2962345"/>
            <a:ext cx="85725" cy="8875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155D87D7-B5C2-D441-918F-B7F73C94C6BE}"/>
              </a:ext>
            </a:extLst>
          </p:cNvPr>
          <p:cNvSpPr/>
          <p:nvPr/>
        </p:nvSpPr>
        <p:spPr>
          <a:xfrm>
            <a:off x="7555880" y="2867165"/>
            <a:ext cx="85725" cy="88759"/>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3A213E3B-9DE3-124B-80EF-3B3915D929AF}"/>
              </a:ext>
            </a:extLst>
          </p:cNvPr>
          <p:cNvSpPr/>
          <p:nvPr/>
        </p:nvSpPr>
        <p:spPr>
          <a:xfrm>
            <a:off x="7373697" y="3012038"/>
            <a:ext cx="85725" cy="88759"/>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99429495-6EB3-4D4F-BCCF-118D8F483432}"/>
              </a:ext>
            </a:extLst>
          </p:cNvPr>
          <p:cNvSpPr/>
          <p:nvPr/>
        </p:nvSpPr>
        <p:spPr>
          <a:xfrm>
            <a:off x="7093876" y="3114801"/>
            <a:ext cx="85725" cy="8875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DD3E7694-8C83-DF47-87E7-C208A3065DCA}"/>
              </a:ext>
            </a:extLst>
          </p:cNvPr>
          <p:cNvSpPr/>
          <p:nvPr/>
        </p:nvSpPr>
        <p:spPr>
          <a:xfrm>
            <a:off x="6822745" y="3183945"/>
            <a:ext cx="85725" cy="88759"/>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A5ABDAC1-696E-5846-8B82-A3263C044A60}"/>
              </a:ext>
            </a:extLst>
          </p:cNvPr>
          <p:cNvSpPr/>
          <p:nvPr/>
        </p:nvSpPr>
        <p:spPr>
          <a:xfrm>
            <a:off x="6565187" y="3257641"/>
            <a:ext cx="85725" cy="8875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0" name="TextBox 789">
            <a:extLst>
              <a:ext uri="{FF2B5EF4-FFF2-40B4-BE49-F238E27FC236}">
                <a16:creationId xmlns:a16="http://schemas.microsoft.com/office/drawing/2014/main" id="{C2C90A72-2347-AD42-91DC-53178B4DAF3E}"/>
              </a:ext>
            </a:extLst>
          </p:cNvPr>
          <p:cNvSpPr txBox="1"/>
          <p:nvPr/>
        </p:nvSpPr>
        <p:spPr>
          <a:xfrm>
            <a:off x="7992603" y="1789155"/>
            <a:ext cx="1007469" cy="507831"/>
          </a:xfrm>
          <a:prstGeom prst="rect">
            <a:avLst/>
          </a:prstGeom>
          <a:noFill/>
        </p:spPr>
        <p:txBody>
          <a:bodyPr vert="horz" wrap="square" lIns="0" tIns="0" rIns="0" bIns="0" rtlCol="0">
            <a:spAutoFit/>
          </a:bodyPr>
          <a:lstStyle/>
          <a:p>
            <a:pPr algn="ctr"/>
            <a:r>
              <a:rPr lang="en-US" sz="1100" b="1" dirty="0">
                <a:solidFill>
                  <a:srgbClr val="003C71"/>
                </a:solidFill>
              </a:rPr>
              <a:t>Low dimensional projection</a:t>
            </a:r>
          </a:p>
        </p:txBody>
      </p:sp>
      <p:grpSp>
        <p:nvGrpSpPr>
          <p:cNvPr id="512" name="Group 511">
            <a:extLst>
              <a:ext uri="{FF2B5EF4-FFF2-40B4-BE49-F238E27FC236}">
                <a16:creationId xmlns:a16="http://schemas.microsoft.com/office/drawing/2014/main" id="{BE4752F0-16B6-E24D-B82D-59A26AC3A4FF}"/>
              </a:ext>
            </a:extLst>
          </p:cNvPr>
          <p:cNvGrpSpPr/>
          <p:nvPr/>
        </p:nvGrpSpPr>
        <p:grpSpPr>
          <a:xfrm>
            <a:off x="6073079" y="1366275"/>
            <a:ext cx="1346198" cy="1219200"/>
            <a:chOff x="7480415" y="2618817"/>
            <a:chExt cx="1346198" cy="1219200"/>
          </a:xfrm>
        </p:grpSpPr>
        <p:grpSp>
          <p:nvGrpSpPr>
            <p:cNvPr id="513" name="Group 512">
              <a:extLst>
                <a:ext uri="{FF2B5EF4-FFF2-40B4-BE49-F238E27FC236}">
                  <a16:creationId xmlns:a16="http://schemas.microsoft.com/office/drawing/2014/main" id="{2C67F233-3403-644D-A6C9-0551ED365B8D}"/>
                </a:ext>
              </a:extLst>
            </p:cNvPr>
            <p:cNvGrpSpPr/>
            <p:nvPr/>
          </p:nvGrpSpPr>
          <p:grpSpPr>
            <a:xfrm>
              <a:off x="8166963" y="3186433"/>
              <a:ext cx="381001" cy="395043"/>
              <a:chOff x="4179208" y="1050528"/>
              <a:chExt cx="1007203" cy="1025330"/>
            </a:xfrm>
            <a:solidFill>
              <a:schemeClr val="tx2">
                <a:lumMod val="20000"/>
                <a:lumOff val="80000"/>
              </a:schemeClr>
            </a:solidFill>
          </p:grpSpPr>
          <p:sp>
            <p:nvSpPr>
              <p:cNvPr id="747" name="Oval 746">
                <a:extLst>
                  <a:ext uri="{FF2B5EF4-FFF2-40B4-BE49-F238E27FC236}">
                    <a16:creationId xmlns:a16="http://schemas.microsoft.com/office/drawing/2014/main" id="{E792E3F8-15E2-9145-9305-D069DA68D26E}"/>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48" name="Oval 747">
                <a:extLst>
                  <a:ext uri="{FF2B5EF4-FFF2-40B4-BE49-F238E27FC236}">
                    <a16:creationId xmlns:a16="http://schemas.microsoft.com/office/drawing/2014/main" id="{D4443712-5C89-A540-A7FB-B4D9023B4D89}"/>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49" name="Oval 748">
                <a:extLst>
                  <a:ext uri="{FF2B5EF4-FFF2-40B4-BE49-F238E27FC236}">
                    <a16:creationId xmlns:a16="http://schemas.microsoft.com/office/drawing/2014/main" id="{B9FE4EE3-B1FB-B34F-9445-8A86CE7B2C28}"/>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0" name="Oval 749">
                <a:extLst>
                  <a:ext uri="{FF2B5EF4-FFF2-40B4-BE49-F238E27FC236}">
                    <a16:creationId xmlns:a16="http://schemas.microsoft.com/office/drawing/2014/main" id="{C2C655F1-FBBB-DA43-88EC-F8401A4FFB83}"/>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1" name="Oval 750">
                <a:extLst>
                  <a:ext uri="{FF2B5EF4-FFF2-40B4-BE49-F238E27FC236}">
                    <a16:creationId xmlns:a16="http://schemas.microsoft.com/office/drawing/2014/main" id="{E206CD21-AD02-E34A-83F0-7F83987F0AF4}"/>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2" name="Oval 751">
                <a:extLst>
                  <a:ext uri="{FF2B5EF4-FFF2-40B4-BE49-F238E27FC236}">
                    <a16:creationId xmlns:a16="http://schemas.microsoft.com/office/drawing/2014/main" id="{BA8D7E83-6BA9-1040-B42B-1F0E7AFB4F62}"/>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3" name="Oval 752">
                <a:extLst>
                  <a:ext uri="{FF2B5EF4-FFF2-40B4-BE49-F238E27FC236}">
                    <a16:creationId xmlns:a16="http://schemas.microsoft.com/office/drawing/2014/main" id="{285FCBD1-4F75-324B-81E8-7BADB9CE13F6}"/>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4" name="Oval 753">
                <a:extLst>
                  <a:ext uri="{FF2B5EF4-FFF2-40B4-BE49-F238E27FC236}">
                    <a16:creationId xmlns:a16="http://schemas.microsoft.com/office/drawing/2014/main" id="{1E913351-9C9E-7447-AC1A-B913A9004711}"/>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5" name="Oval 754">
                <a:extLst>
                  <a:ext uri="{FF2B5EF4-FFF2-40B4-BE49-F238E27FC236}">
                    <a16:creationId xmlns:a16="http://schemas.microsoft.com/office/drawing/2014/main" id="{D87899F4-D922-DD4E-B95A-67FABD825399}"/>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56" name="Oval 755">
                <a:extLst>
                  <a:ext uri="{FF2B5EF4-FFF2-40B4-BE49-F238E27FC236}">
                    <a16:creationId xmlns:a16="http://schemas.microsoft.com/office/drawing/2014/main" id="{BBB4C6DC-F2E0-D940-A35F-CBAEBC83CBE2}"/>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757" name="Straight Connector 756">
                <a:extLst>
                  <a:ext uri="{FF2B5EF4-FFF2-40B4-BE49-F238E27FC236}">
                    <a16:creationId xmlns:a16="http://schemas.microsoft.com/office/drawing/2014/main" id="{2F46584C-F818-FB48-B0FA-5FE2088EC749}"/>
                  </a:ext>
                </a:extLst>
              </p:cNvPr>
              <p:cNvCxnSpPr>
                <a:stCxn id="753" idx="6"/>
                <a:endCxn id="756"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8" name="Straight Connector 757">
                <a:extLst>
                  <a:ext uri="{FF2B5EF4-FFF2-40B4-BE49-F238E27FC236}">
                    <a16:creationId xmlns:a16="http://schemas.microsoft.com/office/drawing/2014/main" id="{261A31CC-F5A7-8D41-B34A-A7567AE4E840}"/>
                  </a:ext>
                </a:extLst>
              </p:cNvPr>
              <p:cNvCxnSpPr>
                <a:stCxn id="751" idx="6"/>
                <a:endCxn id="754"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9" name="Straight Connector 758">
                <a:extLst>
                  <a:ext uri="{FF2B5EF4-FFF2-40B4-BE49-F238E27FC236}">
                    <a16:creationId xmlns:a16="http://schemas.microsoft.com/office/drawing/2014/main" id="{D1D14A01-9B98-C643-B136-8FA8AE472462}"/>
                  </a:ext>
                </a:extLst>
              </p:cNvPr>
              <p:cNvCxnSpPr>
                <a:stCxn id="753" idx="7"/>
                <a:endCxn id="755"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0" name="Straight Connector 759">
                <a:extLst>
                  <a:ext uri="{FF2B5EF4-FFF2-40B4-BE49-F238E27FC236}">
                    <a16:creationId xmlns:a16="http://schemas.microsoft.com/office/drawing/2014/main" id="{A19F4615-4A0C-3F47-916C-DDFD44D0DD6F}"/>
                  </a:ext>
                </a:extLst>
              </p:cNvPr>
              <p:cNvCxnSpPr>
                <a:cxnSpLocks/>
                <a:stCxn id="752" idx="5"/>
                <a:endCxn id="756"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1" name="Straight Connector 760">
                <a:extLst>
                  <a:ext uri="{FF2B5EF4-FFF2-40B4-BE49-F238E27FC236}">
                    <a16:creationId xmlns:a16="http://schemas.microsoft.com/office/drawing/2014/main" id="{2FC56CCF-868C-A741-85AD-8E367D38AF07}"/>
                  </a:ext>
                </a:extLst>
              </p:cNvPr>
              <p:cNvCxnSpPr>
                <a:stCxn id="751" idx="5"/>
                <a:endCxn id="755"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2" name="Straight Connector 761">
                <a:extLst>
                  <a:ext uri="{FF2B5EF4-FFF2-40B4-BE49-F238E27FC236}">
                    <a16:creationId xmlns:a16="http://schemas.microsoft.com/office/drawing/2014/main" id="{9CA00AB2-A908-844B-8B73-6CF73C42F524}"/>
                  </a:ext>
                </a:extLst>
              </p:cNvPr>
              <p:cNvCxnSpPr>
                <a:cxnSpLocks/>
                <a:stCxn id="752" idx="6"/>
                <a:endCxn id="754"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3" name="Straight Connector 762">
                <a:extLst>
                  <a:ext uri="{FF2B5EF4-FFF2-40B4-BE49-F238E27FC236}">
                    <a16:creationId xmlns:a16="http://schemas.microsoft.com/office/drawing/2014/main" id="{C68D2C89-3194-3141-939A-AB52BD427D3B}"/>
                  </a:ext>
                </a:extLst>
              </p:cNvPr>
              <p:cNvCxnSpPr>
                <a:stCxn id="747" idx="7"/>
                <a:endCxn id="751"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4" name="Straight Connector 763">
                <a:extLst>
                  <a:ext uri="{FF2B5EF4-FFF2-40B4-BE49-F238E27FC236}">
                    <a16:creationId xmlns:a16="http://schemas.microsoft.com/office/drawing/2014/main" id="{6E31F26A-893E-F545-AB2A-438977AEDFCC}"/>
                  </a:ext>
                </a:extLst>
              </p:cNvPr>
              <p:cNvCxnSpPr>
                <a:cxnSpLocks/>
                <a:endCxn id="752"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5" name="Straight Connector 764">
                <a:extLst>
                  <a:ext uri="{FF2B5EF4-FFF2-40B4-BE49-F238E27FC236}">
                    <a16:creationId xmlns:a16="http://schemas.microsoft.com/office/drawing/2014/main" id="{BA7EDF13-A0A3-4143-9C64-09B8BE451899}"/>
                  </a:ext>
                </a:extLst>
              </p:cNvPr>
              <p:cNvCxnSpPr>
                <a:stCxn id="747" idx="5"/>
                <a:endCxn id="753"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6" name="Straight Connector 765">
                <a:extLst>
                  <a:ext uri="{FF2B5EF4-FFF2-40B4-BE49-F238E27FC236}">
                    <a16:creationId xmlns:a16="http://schemas.microsoft.com/office/drawing/2014/main" id="{86859465-803A-5F48-8754-825A075A4139}"/>
                  </a:ext>
                </a:extLst>
              </p:cNvPr>
              <p:cNvCxnSpPr>
                <a:stCxn id="748" idx="7"/>
                <a:endCxn id="751"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7" name="Straight Connector 766">
                <a:extLst>
                  <a:ext uri="{FF2B5EF4-FFF2-40B4-BE49-F238E27FC236}">
                    <a16:creationId xmlns:a16="http://schemas.microsoft.com/office/drawing/2014/main" id="{112EB6E7-D8A9-CE4B-99AD-38B01C52CDD7}"/>
                  </a:ext>
                </a:extLst>
              </p:cNvPr>
              <p:cNvCxnSpPr>
                <a:cxnSpLocks/>
                <a:stCxn id="748" idx="6"/>
                <a:endCxn id="752"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8" name="Straight Connector 767">
                <a:extLst>
                  <a:ext uri="{FF2B5EF4-FFF2-40B4-BE49-F238E27FC236}">
                    <a16:creationId xmlns:a16="http://schemas.microsoft.com/office/drawing/2014/main" id="{A48BF9E0-05D8-0441-AF87-26F92504B9C8}"/>
                  </a:ext>
                </a:extLst>
              </p:cNvPr>
              <p:cNvCxnSpPr>
                <a:stCxn id="748" idx="5"/>
                <a:endCxn id="753"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5A8B4380-7F5B-8845-8D31-0DED666B3FEE}"/>
                  </a:ext>
                </a:extLst>
              </p:cNvPr>
              <p:cNvCxnSpPr>
                <a:stCxn id="749" idx="7"/>
                <a:endCxn id="751"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B65FFFC8-7C38-474A-9822-727F24917D51}"/>
                  </a:ext>
                </a:extLst>
              </p:cNvPr>
              <p:cNvCxnSpPr>
                <a:cxnSpLocks/>
                <a:stCxn id="749" idx="6"/>
                <a:endCxn id="752"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1" name="Straight Connector 770">
                <a:extLst>
                  <a:ext uri="{FF2B5EF4-FFF2-40B4-BE49-F238E27FC236}">
                    <a16:creationId xmlns:a16="http://schemas.microsoft.com/office/drawing/2014/main" id="{F084F633-B3B2-4D4E-8BFF-3A163E07D2D6}"/>
                  </a:ext>
                </a:extLst>
              </p:cNvPr>
              <p:cNvCxnSpPr>
                <a:stCxn id="749" idx="5"/>
                <a:endCxn id="753"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6745D5E0-ED69-C347-A3EA-872B03076804}"/>
                  </a:ext>
                </a:extLst>
              </p:cNvPr>
              <p:cNvCxnSpPr>
                <a:stCxn id="750" idx="7"/>
                <a:endCxn id="751"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87B2BB87-125F-FF48-832C-85B356FBEB46}"/>
                  </a:ext>
                </a:extLst>
              </p:cNvPr>
              <p:cNvCxnSpPr>
                <a:cxnSpLocks/>
                <a:stCxn id="750" idx="6"/>
                <a:endCxn id="752"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74" name="Straight Connector 773">
                <a:extLst>
                  <a:ext uri="{FF2B5EF4-FFF2-40B4-BE49-F238E27FC236}">
                    <a16:creationId xmlns:a16="http://schemas.microsoft.com/office/drawing/2014/main" id="{CD677B46-AA06-2742-934C-53F922B77A63}"/>
                  </a:ext>
                </a:extLst>
              </p:cNvPr>
              <p:cNvCxnSpPr>
                <a:stCxn id="750" idx="5"/>
                <a:endCxn id="753"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14" name="Group 513">
              <a:extLst>
                <a:ext uri="{FF2B5EF4-FFF2-40B4-BE49-F238E27FC236}">
                  <a16:creationId xmlns:a16="http://schemas.microsoft.com/office/drawing/2014/main" id="{1FD359F4-125A-3A40-A4E2-A6C1D1001947}"/>
                </a:ext>
              </a:extLst>
            </p:cNvPr>
            <p:cNvGrpSpPr/>
            <p:nvPr/>
          </p:nvGrpSpPr>
          <p:grpSpPr>
            <a:xfrm>
              <a:off x="7692831" y="3000167"/>
              <a:ext cx="431746" cy="437375"/>
              <a:chOff x="4179208" y="1050528"/>
              <a:chExt cx="1007203" cy="1025330"/>
            </a:xfrm>
            <a:solidFill>
              <a:schemeClr val="tx2">
                <a:lumMod val="20000"/>
                <a:lumOff val="80000"/>
              </a:schemeClr>
            </a:solidFill>
          </p:grpSpPr>
          <p:sp>
            <p:nvSpPr>
              <p:cNvPr id="719" name="Oval 718">
                <a:extLst>
                  <a:ext uri="{FF2B5EF4-FFF2-40B4-BE49-F238E27FC236}">
                    <a16:creationId xmlns:a16="http://schemas.microsoft.com/office/drawing/2014/main" id="{C81DC5B7-50F2-5D41-9552-EFCAC2F1123D}"/>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0" name="Oval 719">
                <a:extLst>
                  <a:ext uri="{FF2B5EF4-FFF2-40B4-BE49-F238E27FC236}">
                    <a16:creationId xmlns:a16="http://schemas.microsoft.com/office/drawing/2014/main" id="{034B4D8C-0567-314D-8DA7-C6789E47FBCC}"/>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1" name="Oval 720">
                <a:extLst>
                  <a:ext uri="{FF2B5EF4-FFF2-40B4-BE49-F238E27FC236}">
                    <a16:creationId xmlns:a16="http://schemas.microsoft.com/office/drawing/2014/main" id="{54C54377-ACB2-8B47-B036-2BDBF3F56298}"/>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2" name="Oval 721">
                <a:extLst>
                  <a:ext uri="{FF2B5EF4-FFF2-40B4-BE49-F238E27FC236}">
                    <a16:creationId xmlns:a16="http://schemas.microsoft.com/office/drawing/2014/main" id="{FE9C1006-CFA2-6045-9EA7-77D0ACFE3D9B}"/>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3" name="Oval 722">
                <a:extLst>
                  <a:ext uri="{FF2B5EF4-FFF2-40B4-BE49-F238E27FC236}">
                    <a16:creationId xmlns:a16="http://schemas.microsoft.com/office/drawing/2014/main" id="{BDA47242-81D0-154B-A6D2-E7A358F584C7}"/>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4" name="Oval 723">
                <a:extLst>
                  <a:ext uri="{FF2B5EF4-FFF2-40B4-BE49-F238E27FC236}">
                    <a16:creationId xmlns:a16="http://schemas.microsoft.com/office/drawing/2014/main" id="{0F0B1A0C-7E4E-0248-82EE-6D996BE2D43F}"/>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5" name="Oval 724">
                <a:extLst>
                  <a:ext uri="{FF2B5EF4-FFF2-40B4-BE49-F238E27FC236}">
                    <a16:creationId xmlns:a16="http://schemas.microsoft.com/office/drawing/2014/main" id="{A32DEA01-7C1D-1F44-A9D6-BF62CDC73CD6}"/>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6" name="Oval 725">
                <a:extLst>
                  <a:ext uri="{FF2B5EF4-FFF2-40B4-BE49-F238E27FC236}">
                    <a16:creationId xmlns:a16="http://schemas.microsoft.com/office/drawing/2014/main" id="{B06D6934-AC00-ED4E-A840-4F0BA8A52E4F}"/>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7" name="Oval 726">
                <a:extLst>
                  <a:ext uri="{FF2B5EF4-FFF2-40B4-BE49-F238E27FC236}">
                    <a16:creationId xmlns:a16="http://schemas.microsoft.com/office/drawing/2014/main" id="{341B05A8-838F-9D42-912F-B8E565AD49FE}"/>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28" name="Oval 727">
                <a:extLst>
                  <a:ext uri="{FF2B5EF4-FFF2-40B4-BE49-F238E27FC236}">
                    <a16:creationId xmlns:a16="http://schemas.microsoft.com/office/drawing/2014/main" id="{D86A1178-0233-1E40-AC56-AE2EF0E578CB}"/>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729" name="Straight Connector 728">
                <a:extLst>
                  <a:ext uri="{FF2B5EF4-FFF2-40B4-BE49-F238E27FC236}">
                    <a16:creationId xmlns:a16="http://schemas.microsoft.com/office/drawing/2014/main" id="{3EAC818C-D54B-5047-8BD4-C4988CBD4B33}"/>
                  </a:ext>
                </a:extLst>
              </p:cNvPr>
              <p:cNvCxnSpPr>
                <a:stCxn id="725" idx="6"/>
                <a:endCxn id="728"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5EA0EEBD-16FF-C144-BC59-E72403C59250}"/>
                  </a:ext>
                </a:extLst>
              </p:cNvPr>
              <p:cNvCxnSpPr>
                <a:stCxn id="723" idx="6"/>
                <a:endCxn id="726"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4DB3BDD-4E2D-E34A-ACD9-0C39C25B8E15}"/>
                  </a:ext>
                </a:extLst>
              </p:cNvPr>
              <p:cNvCxnSpPr>
                <a:stCxn id="725" idx="7"/>
                <a:endCxn id="727"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07F0A8C3-3B9A-4944-82F8-AE674BCD4D73}"/>
                  </a:ext>
                </a:extLst>
              </p:cNvPr>
              <p:cNvCxnSpPr>
                <a:cxnSpLocks/>
                <a:stCxn id="724" idx="5"/>
                <a:endCxn id="728"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A23E7E5D-EE75-D947-9819-091C4ABB7A3C}"/>
                  </a:ext>
                </a:extLst>
              </p:cNvPr>
              <p:cNvCxnSpPr>
                <a:stCxn id="723" idx="5"/>
                <a:endCxn id="727"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987D44DF-C09B-E047-B268-D71AC5597A59}"/>
                  </a:ext>
                </a:extLst>
              </p:cNvPr>
              <p:cNvCxnSpPr>
                <a:cxnSpLocks/>
                <a:stCxn id="724" idx="6"/>
                <a:endCxn id="726"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5" name="Straight Connector 734">
                <a:extLst>
                  <a:ext uri="{FF2B5EF4-FFF2-40B4-BE49-F238E27FC236}">
                    <a16:creationId xmlns:a16="http://schemas.microsoft.com/office/drawing/2014/main" id="{C5FC3CC5-689A-BB4D-8B80-DFE7C19224F2}"/>
                  </a:ext>
                </a:extLst>
              </p:cNvPr>
              <p:cNvCxnSpPr>
                <a:stCxn id="719" idx="7"/>
                <a:endCxn id="723"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DF5EB7F3-5942-C244-BC22-5C9E28535B9F}"/>
                  </a:ext>
                </a:extLst>
              </p:cNvPr>
              <p:cNvCxnSpPr>
                <a:cxnSpLocks/>
                <a:endCxn id="724"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7" name="Straight Connector 736">
                <a:extLst>
                  <a:ext uri="{FF2B5EF4-FFF2-40B4-BE49-F238E27FC236}">
                    <a16:creationId xmlns:a16="http://schemas.microsoft.com/office/drawing/2014/main" id="{F1216D34-2CFB-6244-BCCD-64336FD014AC}"/>
                  </a:ext>
                </a:extLst>
              </p:cNvPr>
              <p:cNvCxnSpPr>
                <a:stCxn id="719" idx="5"/>
                <a:endCxn id="725"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8" name="Straight Connector 737">
                <a:extLst>
                  <a:ext uri="{FF2B5EF4-FFF2-40B4-BE49-F238E27FC236}">
                    <a16:creationId xmlns:a16="http://schemas.microsoft.com/office/drawing/2014/main" id="{FE9CBAB8-78DB-7649-B86C-CA8BF3E19741}"/>
                  </a:ext>
                </a:extLst>
              </p:cNvPr>
              <p:cNvCxnSpPr>
                <a:stCxn id="720" idx="7"/>
                <a:endCxn id="723"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39" name="Straight Connector 738">
                <a:extLst>
                  <a:ext uri="{FF2B5EF4-FFF2-40B4-BE49-F238E27FC236}">
                    <a16:creationId xmlns:a16="http://schemas.microsoft.com/office/drawing/2014/main" id="{EAFFC06A-4435-C240-81A1-69B00F8710A9}"/>
                  </a:ext>
                </a:extLst>
              </p:cNvPr>
              <p:cNvCxnSpPr>
                <a:cxnSpLocks/>
                <a:stCxn id="720" idx="6"/>
                <a:endCxn id="724"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0" name="Straight Connector 739">
                <a:extLst>
                  <a:ext uri="{FF2B5EF4-FFF2-40B4-BE49-F238E27FC236}">
                    <a16:creationId xmlns:a16="http://schemas.microsoft.com/office/drawing/2014/main" id="{6B305ECA-C1FD-8F48-B3CB-78B35022CE8B}"/>
                  </a:ext>
                </a:extLst>
              </p:cNvPr>
              <p:cNvCxnSpPr>
                <a:stCxn id="720" idx="5"/>
                <a:endCxn id="725"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1" name="Straight Connector 740">
                <a:extLst>
                  <a:ext uri="{FF2B5EF4-FFF2-40B4-BE49-F238E27FC236}">
                    <a16:creationId xmlns:a16="http://schemas.microsoft.com/office/drawing/2014/main" id="{F1A88AFE-BCC5-8C4E-B2BD-CA9ACC272CE7}"/>
                  </a:ext>
                </a:extLst>
              </p:cNvPr>
              <p:cNvCxnSpPr>
                <a:stCxn id="721" idx="7"/>
                <a:endCxn id="723"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2" name="Straight Connector 741">
                <a:extLst>
                  <a:ext uri="{FF2B5EF4-FFF2-40B4-BE49-F238E27FC236}">
                    <a16:creationId xmlns:a16="http://schemas.microsoft.com/office/drawing/2014/main" id="{817BB471-089B-314F-86EC-AE4A5F9D39ED}"/>
                  </a:ext>
                </a:extLst>
              </p:cNvPr>
              <p:cNvCxnSpPr>
                <a:cxnSpLocks/>
                <a:stCxn id="721" idx="6"/>
                <a:endCxn id="724"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3" name="Straight Connector 742">
                <a:extLst>
                  <a:ext uri="{FF2B5EF4-FFF2-40B4-BE49-F238E27FC236}">
                    <a16:creationId xmlns:a16="http://schemas.microsoft.com/office/drawing/2014/main" id="{5BEF7639-D337-6B49-A43F-0D0221E8BED7}"/>
                  </a:ext>
                </a:extLst>
              </p:cNvPr>
              <p:cNvCxnSpPr>
                <a:stCxn id="721" idx="5"/>
                <a:endCxn id="725"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4" name="Straight Connector 743">
                <a:extLst>
                  <a:ext uri="{FF2B5EF4-FFF2-40B4-BE49-F238E27FC236}">
                    <a16:creationId xmlns:a16="http://schemas.microsoft.com/office/drawing/2014/main" id="{A1BCC64A-F3BD-144E-9FE1-FC710560C819}"/>
                  </a:ext>
                </a:extLst>
              </p:cNvPr>
              <p:cNvCxnSpPr>
                <a:stCxn id="722" idx="7"/>
                <a:endCxn id="723"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5" name="Straight Connector 744">
                <a:extLst>
                  <a:ext uri="{FF2B5EF4-FFF2-40B4-BE49-F238E27FC236}">
                    <a16:creationId xmlns:a16="http://schemas.microsoft.com/office/drawing/2014/main" id="{902E92F9-A16E-1445-8AC9-56FC07D750CC}"/>
                  </a:ext>
                </a:extLst>
              </p:cNvPr>
              <p:cNvCxnSpPr>
                <a:cxnSpLocks/>
                <a:stCxn id="722" idx="6"/>
                <a:endCxn id="724"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46" name="Straight Connector 745">
                <a:extLst>
                  <a:ext uri="{FF2B5EF4-FFF2-40B4-BE49-F238E27FC236}">
                    <a16:creationId xmlns:a16="http://schemas.microsoft.com/office/drawing/2014/main" id="{1D698C0A-CB92-A445-A3EC-E0CE67505B87}"/>
                  </a:ext>
                </a:extLst>
              </p:cNvPr>
              <p:cNvCxnSpPr>
                <a:stCxn id="722" idx="5"/>
                <a:endCxn id="725"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15" name="Group 514">
              <a:extLst>
                <a:ext uri="{FF2B5EF4-FFF2-40B4-BE49-F238E27FC236}">
                  <a16:creationId xmlns:a16="http://schemas.microsoft.com/office/drawing/2014/main" id="{EC663451-9122-AA4F-8F73-52D03F28576C}"/>
                </a:ext>
              </a:extLst>
            </p:cNvPr>
            <p:cNvGrpSpPr/>
            <p:nvPr/>
          </p:nvGrpSpPr>
          <p:grpSpPr>
            <a:xfrm>
              <a:off x="8166964" y="2822368"/>
              <a:ext cx="294746" cy="279400"/>
              <a:chOff x="4179208" y="1050528"/>
              <a:chExt cx="1007203" cy="1025330"/>
            </a:xfrm>
            <a:solidFill>
              <a:schemeClr val="tx2">
                <a:lumMod val="20000"/>
                <a:lumOff val="80000"/>
              </a:schemeClr>
            </a:solidFill>
          </p:grpSpPr>
          <p:sp>
            <p:nvSpPr>
              <p:cNvPr id="691" name="Oval 690">
                <a:extLst>
                  <a:ext uri="{FF2B5EF4-FFF2-40B4-BE49-F238E27FC236}">
                    <a16:creationId xmlns:a16="http://schemas.microsoft.com/office/drawing/2014/main" id="{41B36A93-9254-A34C-8F11-170BE8282322}"/>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2" name="Oval 691">
                <a:extLst>
                  <a:ext uri="{FF2B5EF4-FFF2-40B4-BE49-F238E27FC236}">
                    <a16:creationId xmlns:a16="http://schemas.microsoft.com/office/drawing/2014/main" id="{8AC8F5F1-ED44-8D41-87D2-986199C49F02}"/>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3" name="Oval 692">
                <a:extLst>
                  <a:ext uri="{FF2B5EF4-FFF2-40B4-BE49-F238E27FC236}">
                    <a16:creationId xmlns:a16="http://schemas.microsoft.com/office/drawing/2014/main" id="{5290E79E-203C-9447-BED4-89B34DA11AB6}"/>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4" name="Oval 693">
                <a:extLst>
                  <a:ext uri="{FF2B5EF4-FFF2-40B4-BE49-F238E27FC236}">
                    <a16:creationId xmlns:a16="http://schemas.microsoft.com/office/drawing/2014/main" id="{BCBDD98C-D6C1-404F-AA5C-8F42F791BF8C}"/>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5" name="Oval 694">
                <a:extLst>
                  <a:ext uri="{FF2B5EF4-FFF2-40B4-BE49-F238E27FC236}">
                    <a16:creationId xmlns:a16="http://schemas.microsoft.com/office/drawing/2014/main" id="{67FCAAB9-2887-7C4C-9605-E270EA0E6537}"/>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6" name="Oval 695">
                <a:extLst>
                  <a:ext uri="{FF2B5EF4-FFF2-40B4-BE49-F238E27FC236}">
                    <a16:creationId xmlns:a16="http://schemas.microsoft.com/office/drawing/2014/main" id="{7C7814E1-0FEB-A04D-B728-DC127CD59782}"/>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7" name="Oval 696">
                <a:extLst>
                  <a:ext uri="{FF2B5EF4-FFF2-40B4-BE49-F238E27FC236}">
                    <a16:creationId xmlns:a16="http://schemas.microsoft.com/office/drawing/2014/main" id="{794F244E-7FC9-EF4D-8FC8-D2B492D8600B}"/>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8" name="Oval 697">
                <a:extLst>
                  <a:ext uri="{FF2B5EF4-FFF2-40B4-BE49-F238E27FC236}">
                    <a16:creationId xmlns:a16="http://schemas.microsoft.com/office/drawing/2014/main" id="{2EC5E9A3-7272-4241-8C84-A9B6E3F71C08}"/>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99" name="Oval 698">
                <a:extLst>
                  <a:ext uri="{FF2B5EF4-FFF2-40B4-BE49-F238E27FC236}">
                    <a16:creationId xmlns:a16="http://schemas.microsoft.com/office/drawing/2014/main" id="{321AC9EF-B920-3243-BB35-227F70604537}"/>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700" name="Oval 699">
                <a:extLst>
                  <a:ext uri="{FF2B5EF4-FFF2-40B4-BE49-F238E27FC236}">
                    <a16:creationId xmlns:a16="http://schemas.microsoft.com/office/drawing/2014/main" id="{6EE52860-1C38-FD49-87E1-5F7737EC622C}"/>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701" name="Straight Connector 700">
                <a:extLst>
                  <a:ext uri="{FF2B5EF4-FFF2-40B4-BE49-F238E27FC236}">
                    <a16:creationId xmlns:a16="http://schemas.microsoft.com/office/drawing/2014/main" id="{8FCE5AAA-82D3-494B-8BDC-8723FED05938}"/>
                  </a:ext>
                </a:extLst>
              </p:cNvPr>
              <p:cNvCxnSpPr>
                <a:stCxn id="697" idx="6"/>
                <a:endCxn id="700"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a:extLst>
                  <a:ext uri="{FF2B5EF4-FFF2-40B4-BE49-F238E27FC236}">
                    <a16:creationId xmlns:a16="http://schemas.microsoft.com/office/drawing/2014/main" id="{77F1E1A1-FF22-7F40-BC4E-447858649937}"/>
                  </a:ext>
                </a:extLst>
              </p:cNvPr>
              <p:cNvCxnSpPr>
                <a:stCxn id="695" idx="6"/>
                <a:endCxn id="698"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a:extLst>
                  <a:ext uri="{FF2B5EF4-FFF2-40B4-BE49-F238E27FC236}">
                    <a16:creationId xmlns:a16="http://schemas.microsoft.com/office/drawing/2014/main" id="{BF5A3C3B-BD7C-AD41-963D-4738CB1F921F}"/>
                  </a:ext>
                </a:extLst>
              </p:cNvPr>
              <p:cNvCxnSpPr>
                <a:stCxn id="697" idx="7"/>
                <a:endCxn id="699"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a:extLst>
                  <a:ext uri="{FF2B5EF4-FFF2-40B4-BE49-F238E27FC236}">
                    <a16:creationId xmlns:a16="http://schemas.microsoft.com/office/drawing/2014/main" id="{26EBF62D-91FC-4141-953D-B8752A3CC8B4}"/>
                  </a:ext>
                </a:extLst>
              </p:cNvPr>
              <p:cNvCxnSpPr>
                <a:cxnSpLocks/>
                <a:stCxn id="696" idx="5"/>
                <a:endCxn id="700"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a:extLst>
                  <a:ext uri="{FF2B5EF4-FFF2-40B4-BE49-F238E27FC236}">
                    <a16:creationId xmlns:a16="http://schemas.microsoft.com/office/drawing/2014/main" id="{69705042-ED65-924F-A429-218878E6B2FE}"/>
                  </a:ext>
                </a:extLst>
              </p:cNvPr>
              <p:cNvCxnSpPr>
                <a:stCxn id="695" idx="5"/>
                <a:endCxn id="699"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a:extLst>
                  <a:ext uri="{FF2B5EF4-FFF2-40B4-BE49-F238E27FC236}">
                    <a16:creationId xmlns:a16="http://schemas.microsoft.com/office/drawing/2014/main" id="{882586E8-61BD-E549-A3E9-5273A917426B}"/>
                  </a:ext>
                </a:extLst>
              </p:cNvPr>
              <p:cNvCxnSpPr>
                <a:cxnSpLocks/>
                <a:stCxn id="696" idx="6"/>
                <a:endCxn id="698"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a:extLst>
                  <a:ext uri="{FF2B5EF4-FFF2-40B4-BE49-F238E27FC236}">
                    <a16:creationId xmlns:a16="http://schemas.microsoft.com/office/drawing/2014/main" id="{17923A9C-14FC-5F44-9B8E-3B7CB79085C2}"/>
                  </a:ext>
                </a:extLst>
              </p:cNvPr>
              <p:cNvCxnSpPr>
                <a:stCxn id="691" idx="7"/>
                <a:endCxn id="695"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a:extLst>
                  <a:ext uri="{FF2B5EF4-FFF2-40B4-BE49-F238E27FC236}">
                    <a16:creationId xmlns:a16="http://schemas.microsoft.com/office/drawing/2014/main" id="{E6BB1D9E-D408-FC41-8E72-D91F56C74F95}"/>
                  </a:ext>
                </a:extLst>
              </p:cNvPr>
              <p:cNvCxnSpPr>
                <a:cxnSpLocks/>
                <a:endCxn id="696"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a:extLst>
                  <a:ext uri="{FF2B5EF4-FFF2-40B4-BE49-F238E27FC236}">
                    <a16:creationId xmlns:a16="http://schemas.microsoft.com/office/drawing/2014/main" id="{DF6E3C10-AAF7-4F4C-93C5-9E2511668D24}"/>
                  </a:ext>
                </a:extLst>
              </p:cNvPr>
              <p:cNvCxnSpPr>
                <a:stCxn id="691" idx="5"/>
                <a:endCxn id="697"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a:extLst>
                  <a:ext uri="{FF2B5EF4-FFF2-40B4-BE49-F238E27FC236}">
                    <a16:creationId xmlns:a16="http://schemas.microsoft.com/office/drawing/2014/main" id="{C6BB4406-59E8-F640-846D-28B42960F5FF}"/>
                  </a:ext>
                </a:extLst>
              </p:cNvPr>
              <p:cNvCxnSpPr>
                <a:stCxn id="692" idx="7"/>
                <a:endCxn id="695"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a:extLst>
                  <a:ext uri="{FF2B5EF4-FFF2-40B4-BE49-F238E27FC236}">
                    <a16:creationId xmlns:a16="http://schemas.microsoft.com/office/drawing/2014/main" id="{70270589-787C-B549-B7BB-CCB5A6C9209D}"/>
                  </a:ext>
                </a:extLst>
              </p:cNvPr>
              <p:cNvCxnSpPr>
                <a:cxnSpLocks/>
                <a:stCxn id="692" idx="6"/>
                <a:endCxn id="696"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a:extLst>
                  <a:ext uri="{FF2B5EF4-FFF2-40B4-BE49-F238E27FC236}">
                    <a16:creationId xmlns:a16="http://schemas.microsoft.com/office/drawing/2014/main" id="{EF97254C-8B55-CD4C-AEBF-A397D1E1D360}"/>
                  </a:ext>
                </a:extLst>
              </p:cNvPr>
              <p:cNvCxnSpPr>
                <a:stCxn id="692" idx="5"/>
                <a:endCxn id="697"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a:extLst>
                  <a:ext uri="{FF2B5EF4-FFF2-40B4-BE49-F238E27FC236}">
                    <a16:creationId xmlns:a16="http://schemas.microsoft.com/office/drawing/2014/main" id="{0E500CA1-71CD-0744-90C0-D0F9B68C325D}"/>
                  </a:ext>
                </a:extLst>
              </p:cNvPr>
              <p:cNvCxnSpPr>
                <a:stCxn id="693" idx="7"/>
                <a:endCxn id="695"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4" name="Straight Connector 713">
                <a:extLst>
                  <a:ext uri="{FF2B5EF4-FFF2-40B4-BE49-F238E27FC236}">
                    <a16:creationId xmlns:a16="http://schemas.microsoft.com/office/drawing/2014/main" id="{CBED123D-EF16-F84C-BB7C-3B47D29EC463}"/>
                  </a:ext>
                </a:extLst>
              </p:cNvPr>
              <p:cNvCxnSpPr>
                <a:cxnSpLocks/>
                <a:stCxn id="693" idx="6"/>
                <a:endCxn id="696"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5" name="Straight Connector 714">
                <a:extLst>
                  <a:ext uri="{FF2B5EF4-FFF2-40B4-BE49-F238E27FC236}">
                    <a16:creationId xmlns:a16="http://schemas.microsoft.com/office/drawing/2014/main" id="{8C98D8AE-67AA-5840-90DA-D21A6A031E1A}"/>
                  </a:ext>
                </a:extLst>
              </p:cNvPr>
              <p:cNvCxnSpPr>
                <a:stCxn id="693" idx="5"/>
                <a:endCxn id="697"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6" name="Straight Connector 715">
                <a:extLst>
                  <a:ext uri="{FF2B5EF4-FFF2-40B4-BE49-F238E27FC236}">
                    <a16:creationId xmlns:a16="http://schemas.microsoft.com/office/drawing/2014/main" id="{1B5842BA-B956-1847-8ABE-7501C569765E}"/>
                  </a:ext>
                </a:extLst>
              </p:cNvPr>
              <p:cNvCxnSpPr>
                <a:stCxn id="694" idx="7"/>
                <a:endCxn id="695"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a:extLst>
                  <a:ext uri="{FF2B5EF4-FFF2-40B4-BE49-F238E27FC236}">
                    <a16:creationId xmlns:a16="http://schemas.microsoft.com/office/drawing/2014/main" id="{6D25F01F-7DA1-AD44-A824-6D4DCF47E484}"/>
                  </a:ext>
                </a:extLst>
              </p:cNvPr>
              <p:cNvCxnSpPr>
                <a:cxnSpLocks/>
                <a:stCxn id="694" idx="6"/>
                <a:endCxn id="696"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18" name="Straight Connector 717">
                <a:extLst>
                  <a:ext uri="{FF2B5EF4-FFF2-40B4-BE49-F238E27FC236}">
                    <a16:creationId xmlns:a16="http://schemas.microsoft.com/office/drawing/2014/main" id="{22DFEA9A-6D20-D847-A1D1-175F63A39C14}"/>
                  </a:ext>
                </a:extLst>
              </p:cNvPr>
              <p:cNvCxnSpPr>
                <a:stCxn id="694" idx="5"/>
                <a:endCxn id="697"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516" name="Oval 515">
              <a:extLst>
                <a:ext uri="{FF2B5EF4-FFF2-40B4-BE49-F238E27FC236}">
                  <a16:creationId xmlns:a16="http://schemas.microsoft.com/office/drawing/2014/main" id="{B17866B4-07B2-1E4F-873A-E83B368FCDBC}"/>
                </a:ext>
              </a:extLst>
            </p:cNvPr>
            <p:cNvSpPr/>
            <p:nvPr/>
          </p:nvSpPr>
          <p:spPr>
            <a:xfrm>
              <a:off x="7480415" y="2618817"/>
              <a:ext cx="1346198" cy="1219200"/>
            </a:xfrm>
            <a:prstGeom prst="ellips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7" name="Group 516">
              <a:extLst>
                <a:ext uri="{FF2B5EF4-FFF2-40B4-BE49-F238E27FC236}">
                  <a16:creationId xmlns:a16="http://schemas.microsoft.com/office/drawing/2014/main" id="{5677934F-44DD-5648-B215-858B2DFC87C5}"/>
                </a:ext>
              </a:extLst>
            </p:cNvPr>
            <p:cNvGrpSpPr/>
            <p:nvPr/>
          </p:nvGrpSpPr>
          <p:grpSpPr>
            <a:xfrm>
              <a:off x="8147106" y="3321436"/>
              <a:ext cx="381001" cy="395043"/>
              <a:chOff x="4179208" y="1050528"/>
              <a:chExt cx="1007203" cy="1025330"/>
            </a:xfrm>
          </p:grpSpPr>
          <p:sp>
            <p:nvSpPr>
              <p:cNvPr id="663" name="Oval 662">
                <a:extLst>
                  <a:ext uri="{FF2B5EF4-FFF2-40B4-BE49-F238E27FC236}">
                    <a16:creationId xmlns:a16="http://schemas.microsoft.com/office/drawing/2014/main" id="{2E716207-B0E1-0D4B-A3C4-44E2F41DEF72}"/>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4" name="Oval 663">
                <a:extLst>
                  <a:ext uri="{FF2B5EF4-FFF2-40B4-BE49-F238E27FC236}">
                    <a16:creationId xmlns:a16="http://schemas.microsoft.com/office/drawing/2014/main" id="{BED8BA0C-09D1-114F-838D-496A906C3B3B}"/>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5" name="Oval 664">
                <a:extLst>
                  <a:ext uri="{FF2B5EF4-FFF2-40B4-BE49-F238E27FC236}">
                    <a16:creationId xmlns:a16="http://schemas.microsoft.com/office/drawing/2014/main" id="{7CE1A13D-9A7F-294F-86E2-22516DD333BE}"/>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6" name="Oval 665">
                <a:extLst>
                  <a:ext uri="{FF2B5EF4-FFF2-40B4-BE49-F238E27FC236}">
                    <a16:creationId xmlns:a16="http://schemas.microsoft.com/office/drawing/2014/main" id="{E74CFF09-3770-994F-83FA-8E4D69BD050D}"/>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7" name="Oval 666">
                <a:extLst>
                  <a:ext uri="{FF2B5EF4-FFF2-40B4-BE49-F238E27FC236}">
                    <a16:creationId xmlns:a16="http://schemas.microsoft.com/office/drawing/2014/main" id="{7BCC216F-9AF7-974F-92F0-5E17A77FD35F}"/>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8" name="Oval 667">
                <a:extLst>
                  <a:ext uri="{FF2B5EF4-FFF2-40B4-BE49-F238E27FC236}">
                    <a16:creationId xmlns:a16="http://schemas.microsoft.com/office/drawing/2014/main" id="{2BA432EE-0A6A-8741-857E-1C43C926C8AF}"/>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69" name="Oval 668">
                <a:extLst>
                  <a:ext uri="{FF2B5EF4-FFF2-40B4-BE49-F238E27FC236}">
                    <a16:creationId xmlns:a16="http://schemas.microsoft.com/office/drawing/2014/main" id="{4E4EBF6E-AABC-C148-87E8-8DDC62CBA183}"/>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70" name="Oval 669">
                <a:extLst>
                  <a:ext uri="{FF2B5EF4-FFF2-40B4-BE49-F238E27FC236}">
                    <a16:creationId xmlns:a16="http://schemas.microsoft.com/office/drawing/2014/main" id="{FBE8BA99-514C-2B4C-A7E5-CC68726994BA}"/>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71" name="Oval 670">
                <a:extLst>
                  <a:ext uri="{FF2B5EF4-FFF2-40B4-BE49-F238E27FC236}">
                    <a16:creationId xmlns:a16="http://schemas.microsoft.com/office/drawing/2014/main" id="{28075797-C484-8B4B-836D-7FBA453F9E96}"/>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72" name="Oval 671">
                <a:extLst>
                  <a:ext uri="{FF2B5EF4-FFF2-40B4-BE49-F238E27FC236}">
                    <a16:creationId xmlns:a16="http://schemas.microsoft.com/office/drawing/2014/main" id="{5CC5D25F-196B-2B44-A259-4C5BBA74955B}"/>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73" name="Straight Connector 672">
                <a:extLst>
                  <a:ext uri="{FF2B5EF4-FFF2-40B4-BE49-F238E27FC236}">
                    <a16:creationId xmlns:a16="http://schemas.microsoft.com/office/drawing/2014/main" id="{B52C80EB-0C25-F84B-93E0-40E93AFBA9EC}"/>
                  </a:ext>
                </a:extLst>
              </p:cNvPr>
              <p:cNvCxnSpPr>
                <a:stCxn id="669" idx="6"/>
                <a:endCxn id="67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4" name="Straight Connector 673">
                <a:extLst>
                  <a:ext uri="{FF2B5EF4-FFF2-40B4-BE49-F238E27FC236}">
                    <a16:creationId xmlns:a16="http://schemas.microsoft.com/office/drawing/2014/main" id="{03B5F03F-BEAB-B844-8DB2-17CD5E3D70DC}"/>
                  </a:ext>
                </a:extLst>
              </p:cNvPr>
              <p:cNvCxnSpPr>
                <a:stCxn id="667" idx="6"/>
                <a:endCxn id="67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5" name="Straight Connector 674">
                <a:extLst>
                  <a:ext uri="{FF2B5EF4-FFF2-40B4-BE49-F238E27FC236}">
                    <a16:creationId xmlns:a16="http://schemas.microsoft.com/office/drawing/2014/main" id="{FF556768-087B-0C47-8593-CA8568171501}"/>
                  </a:ext>
                </a:extLst>
              </p:cNvPr>
              <p:cNvCxnSpPr>
                <a:stCxn id="669" idx="7"/>
                <a:endCxn id="67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6" name="Straight Connector 675">
                <a:extLst>
                  <a:ext uri="{FF2B5EF4-FFF2-40B4-BE49-F238E27FC236}">
                    <a16:creationId xmlns:a16="http://schemas.microsoft.com/office/drawing/2014/main" id="{12A8F970-3DAE-FD46-AB59-8ECDEF8DD920}"/>
                  </a:ext>
                </a:extLst>
              </p:cNvPr>
              <p:cNvCxnSpPr>
                <a:cxnSpLocks/>
                <a:stCxn id="668" idx="5"/>
                <a:endCxn id="67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7" name="Straight Connector 676">
                <a:extLst>
                  <a:ext uri="{FF2B5EF4-FFF2-40B4-BE49-F238E27FC236}">
                    <a16:creationId xmlns:a16="http://schemas.microsoft.com/office/drawing/2014/main" id="{80FE57D6-5267-3C40-840B-C4950E50D169}"/>
                  </a:ext>
                </a:extLst>
              </p:cNvPr>
              <p:cNvCxnSpPr>
                <a:stCxn id="667" idx="5"/>
                <a:endCxn id="67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8" name="Straight Connector 677">
                <a:extLst>
                  <a:ext uri="{FF2B5EF4-FFF2-40B4-BE49-F238E27FC236}">
                    <a16:creationId xmlns:a16="http://schemas.microsoft.com/office/drawing/2014/main" id="{8C090D8F-0110-424E-81D5-4B225199F428}"/>
                  </a:ext>
                </a:extLst>
              </p:cNvPr>
              <p:cNvCxnSpPr>
                <a:cxnSpLocks/>
                <a:stCxn id="668" idx="6"/>
                <a:endCxn id="67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a:extLst>
                  <a:ext uri="{FF2B5EF4-FFF2-40B4-BE49-F238E27FC236}">
                    <a16:creationId xmlns:a16="http://schemas.microsoft.com/office/drawing/2014/main" id="{C4388B61-7EF9-304F-A934-032A2530846E}"/>
                  </a:ext>
                </a:extLst>
              </p:cNvPr>
              <p:cNvCxnSpPr>
                <a:stCxn id="663" idx="7"/>
                <a:endCxn id="66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a:extLst>
                  <a:ext uri="{FF2B5EF4-FFF2-40B4-BE49-F238E27FC236}">
                    <a16:creationId xmlns:a16="http://schemas.microsoft.com/office/drawing/2014/main" id="{E38AF05F-3AFB-3946-B9FB-2833A93B1FB9}"/>
                  </a:ext>
                </a:extLst>
              </p:cNvPr>
              <p:cNvCxnSpPr>
                <a:cxnSpLocks/>
                <a:endCxn id="66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a:extLst>
                  <a:ext uri="{FF2B5EF4-FFF2-40B4-BE49-F238E27FC236}">
                    <a16:creationId xmlns:a16="http://schemas.microsoft.com/office/drawing/2014/main" id="{77FD9566-3FD8-1D44-8864-4ADC55EFBB15}"/>
                  </a:ext>
                </a:extLst>
              </p:cNvPr>
              <p:cNvCxnSpPr>
                <a:stCxn id="663" idx="5"/>
                <a:endCxn id="66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2" name="Straight Connector 681">
                <a:extLst>
                  <a:ext uri="{FF2B5EF4-FFF2-40B4-BE49-F238E27FC236}">
                    <a16:creationId xmlns:a16="http://schemas.microsoft.com/office/drawing/2014/main" id="{4A1D4AA7-634E-5B47-93A0-E325FA9A0ED3}"/>
                  </a:ext>
                </a:extLst>
              </p:cNvPr>
              <p:cNvCxnSpPr>
                <a:stCxn id="664" idx="7"/>
                <a:endCxn id="66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3" name="Straight Connector 682">
                <a:extLst>
                  <a:ext uri="{FF2B5EF4-FFF2-40B4-BE49-F238E27FC236}">
                    <a16:creationId xmlns:a16="http://schemas.microsoft.com/office/drawing/2014/main" id="{5C9F0FE4-72BB-E94E-B864-51C64D7B89D5}"/>
                  </a:ext>
                </a:extLst>
              </p:cNvPr>
              <p:cNvCxnSpPr>
                <a:cxnSpLocks/>
                <a:stCxn id="664" idx="6"/>
                <a:endCxn id="66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a:extLst>
                  <a:ext uri="{FF2B5EF4-FFF2-40B4-BE49-F238E27FC236}">
                    <a16:creationId xmlns:a16="http://schemas.microsoft.com/office/drawing/2014/main" id="{250D949E-1951-1C42-8B7E-A8724D7E76DF}"/>
                  </a:ext>
                </a:extLst>
              </p:cNvPr>
              <p:cNvCxnSpPr>
                <a:stCxn id="664" idx="5"/>
                <a:endCxn id="66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a:extLst>
                  <a:ext uri="{FF2B5EF4-FFF2-40B4-BE49-F238E27FC236}">
                    <a16:creationId xmlns:a16="http://schemas.microsoft.com/office/drawing/2014/main" id="{6F10647A-0764-754B-9456-43C3AC62E286}"/>
                  </a:ext>
                </a:extLst>
              </p:cNvPr>
              <p:cNvCxnSpPr>
                <a:stCxn id="665" idx="7"/>
                <a:endCxn id="66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a:extLst>
                  <a:ext uri="{FF2B5EF4-FFF2-40B4-BE49-F238E27FC236}">
                    <a16:creationId xmlns:a16="http://schemas.microsoft.com/office/drawing/2014/main" id="{D4E0CCFD-C5B9-0947-A2EB-D83D110EC4B7}"/>
                  </a:ext>
                </a:extLst>
              </p:cNvPr>
              <p:cNvCxnSpPr>
                <a:cxnSpLocks/>
                <a:stCxn id="665" idx="6"/>
                <a:endCxn id="66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a:extLst>
                  <a:ext uri="{FF2B5EF4-FFF2-40B4-BE49-F238E27FC236}">
                    <a16:creationId xmlns:a16="http://schemas.microsoft.com/office/drawing/2014/main" id="{4A6DA236-017B-0F4B-AC8D-3412AF802EEC}"/>
                  </a:ext>
                </a:extLst>
              </p:cNvPr>
              <p:cNvCxnSpPr>
                <a:stCxn id="665" idx="5"/>
                <a:endCxn id="66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a:extLst>
                  <a:ext uri="{FF2B5EF4-FFF2-40B4-BE49-F238E27FC236}">
                    <a16:creationId xmlns:a16="http://schemas.microsoft.com/office/drawing/2014/main" id="{B2CAF154-677A-BF48-AE6E-31F6272EC320}"/>
                  </a:ext>
                </a:extLst>
              </p:cNvPr>
              <p:cNvCxnSpPr>
                <a:stCxn id="666" idx="7"/>
                <a:endCxn id="66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a:extLst>
                  <a:ext uri="{FF2B5EF4-FFF2-40B4-BE49-F238E27FC236}">
                    <a16:creationId xmlns:a16="http://schemas.microsoft.com/office/drawing/2014/main" id="{D7CF82FC-2E1A-1645-A8E1-8B7B271AE9B8}"/>
                  </a:ext>
                </a:extLst>
              </p:cNvPr>
              <p:cNvCxnSpPr>
                <a:cxnSpLocks/>
                <a:stCxn id="666" idx="6"/>
                <a:endCxn id="66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0" name="Straight Connector 689">
                <a:extLst>
                  <a:ext uri="{FF2B5EF4-FFF2-40B4-BE49-F238E27FC236}">
                    <a16:creationId xmlns:a16="http://schemas.microsoft.com/office/drawing/2014/main" id="{10881B8E-E7F9-194B-A737-7333E34C380A}"/>
                  </a:ext>
                </a:extLst>
              </p:cNvPr>
              <p:cNvCxnSpPr>
                <a:stCxn id="666" idx="5"/>
                <a:endCxn id="66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18" name="Group 517">
              <a:extLst>
                <a:ext uri="{FF2B5EF4-FFF2-40B4-BE49-F238E27FC236}">
                  <a16:creationId xmlns:a16="http://schemas.microsoft.com/office/drawing/2014/main" id="{7DD0A35F-D4E6-F744-8018-9B7AD419AF33}"/>
                </a:ext>
              </a:extLst>
            </p:cNvPr>
            <p:cNvGrpSpPr/>
            <p:nvPr/>
          </p:nvGrpSpPr>
          <p:grpSpPr>
            <a:xfrm>
              <a:off x="7564843" y="3009729"/>
              <a:ext cx="431746" cy="437375"/>
              <a:chOff x="4179208" y="1050528"/>
              <a:chExt cx="1007203" cy="1025330"/>
            </a:xfrm>
          </p:grpSpPr>
          <p:sp>
            <p:nvSpPr>
              <p:cNvPr id="635" name="Oval 634">
                <a:extLst>
                  <a:ext uri="{FF2B5EF4-FFF2-40B4-BE49-F238E27FC236}">
                    <a16:creationId xmlns:a16="http://schemas.microsoft.com/office/drawing/2014/main" id="{FCDFB041-F1C6-6847-8A9B-D723C51DE3C3}"/>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6" name="Oval 635">
                <a:extLst>
                  <a:ext uri="{FF2B5EF4-FFF2-40B4-BE49-F238E27FC236}">
                    <a16:creationId xmlns:a16="http://schemas.microsoft.com/office/drawing/2014/main" id="{0BF4C463-B517-7741-A7E0-1E7424DD85EF}"/>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7" name="Oval 636">
                <a:extLst>
                  <a:ext uri="{FF2B5EF4-FFF2-40B4-BE49-F238E27FC236}">
                    <a16:creationId xmlns:a16="http://schemas.microsoft.com/office/drawing/2014/main" id="{11148E90-BCF2-AB4B-9301-A93F3360C209}"/>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8" name="Oval 637">
                <a:extLst>
                  <a:ext uri="{FF2B5EF4-FFF2-40B4-BE49-F238E27FC236}">
                    <a16:creationId xmlns:a16="http://schemas.microsoft.com/office/drawing/2014/main" id="{9CDD18AE-5983-EC46-876A-BF79FC8AC5C8}"/>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39" name="Oval 638">
                <a:extLst>
                  <a:ext uri="{FF2B5EF4-FFF2-40B4-BE49-F238E27FC236}">
                    <a16:creationId xmlns:a16="http://schemas.microsoft.com/office/drawing/2014/main" id="{D8485A85-33D8-5A45-8553-5F631C7474FF}"/>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0" name="Oval 639">
                <a:extLst>
                  <a:ext uri="{FF2B5EF4-FFF2-40B4-BE49-F238E27FC236}">
                    <a16:creationId xmlns:a16="http://schemas.microsoft.com/office/drawing/2014/main" id="{685A58AD-821F-9447-AE79-2CECD0318794}"/>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1" name="Oval 640">
                <a:extLst>
                  <a:ext uri="{FF2B5EF4-FFF2-40B4-BE49-F238E27FC236}">
                    <a16:creationId xmlns:a16="http://schemas.microsoft.com/office/drawing/2014/main" id="{061E59FC-4602-1549-BF43-7E35E541F232}"/>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2" name="Oval 641">
                <a:extLst>
                  <a:ext uri="{FF2B5EF4-FFF2-40B4-BE49-F238E27FC236}">
                    <a16:creationId xmlns:a16="http://schemas.microsoft.com/office/drawing/2014/main" id="{A9354F3C-C3E6-534B-8578-BA52CAE5B399}"/>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3" name="Oval 642">
                <a:extLst>
                  <a:ext uri="{FF2B5EF4-FFF2-40B4-BE49-F238E27FC236}">
                    <a16:creationId xmlns:a16="http://schemas.microsoft.com/office/drawing/2014/main" id="{2A703DC9-21D6-C349-B8F1-8C1A3B60CA96}"/>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44" name="Oval 643">
                <a:extLst>
                  <a:ext uri="{FF2B5EF4-FFF2-40B4-BE49-F238E27FC236}">
                    <a16:creationId xmlns:a16="http://schemas.microsoft.com/office/drawing/2014/main" id="{466F7823-6571-AB46-ADBD-F0655CFAA80A}"/>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45" name="Straight Connector 644">
                <a:extLst>
                  <a:ext uri="{FF2B5EF4-FFF2-40B4-BE49-F238E27FC236}">
                    <a16:creationId xmlns:a16="http://schemas.microsoft.com/office/drawing/2014/main" id="{013321DC-893E-1A47-8DA2-31F331181E53}"/>
                  </a:ext>
                </a:extLst>
              </p:cNvPr>
              <p:cNvCxnSpPr>
                <a:stCxn id="641" idx="6"/>
                <a:endCxn id="644"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9F68B521-4E0C-9C4E-9F6E-AAD504A4FD1F}"/>
                  </a:ext>
                </a:extLst>
              </p:cNvPr>
              <p:cNvCxnSpPr>
                <a:stCxn id="639" idx="6"/>
                <a:endCxn id="642"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5F4AD936-6E04-B54A-A0EC-E3E44A852050}"/>
                  </a:ext>
                </a:extLst>
              </p:cNvPr>
              <p:cNvCxnSpPr>
                <a:stCxn id="641" idx="7"/>
                <a:endCxn id="643"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DD2E9172-72B7-7B4D-B60A-D4BF9BFE051C}"/>
                  </a:ext>
                </a:extLst>
              </p:cNvPr>
              <p:cNvCxnSpPr>
                <a:cxnSpLocks/>
                <a:stCxn id="640" idx="5"/>
                <a:endCxn id="644"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F11E5F6D-7798-5A49-AA75-D62166AACB77}"/>
                  </a:ext>
                </a:extLst>
              </p:cNvPr>
              <p:cNvCxnSpPr>
                <a:stCxn id="639" idx="5"/>
                <a:endCxn id="643"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a:extLst>
                  <a:ext uri="{FF2B5EF4-FFF2-40B4-BE49-F238E27FC236}">
                    <a16:creationId xmlns:a16="http://schemas.microsoft.com/office/drawing/2014/main" id="{CF239766-19C8-C345-8154-4E8D2D45A298}"/>
                  </a:ext>
                </a:extLst>
              </p:cNvPr>
              <p:cNvCxnSpPr>
                <a:cxnSpLocks/>
                <a:stCxn id="640" idx="6"/>
                <a:endCxn id="642"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6DEAD387-6D50-2348-B2E0-BF17DE84D2FC}"/>
                  </a:ext>
                </a:extLst>
              </p:cNvPr>
              <p:cNvCxnSpPr>
                <a:stCxn id="635" idx="7"/>
                <a:endCxn id="639"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8687679F-7E77-8849-AA71-A82FDCB4A7C5}"/>
                  </a:ext>
                </a:extLst>
              </p:cNvPr>
              <p:cNvCxnSpPr>
                <a:cxnSpLocks/>
                <a:endCxn id="640"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3" name="Straight Connector 652">
                <a:extLst>
                  <a:ext uri="{FF2B5EF4-FFF2-40B4-BE49-F238E27FC236}">
                    <a16:creationId xmlns:a16="http://schemas.microsoft.com/office/drawing/2014/main" id="{8DEAA06E-0778-6744-A9D8-8F400D72C768}"/>
                  </a:ext>
                </a:extLst>
              </p:cNvPr>
              <p:cNvCxnSpPr>
                <a:stCxn id="635" idx="5"/>
                <a:endCxn id="641"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4" name="Straight Connector 653">
                <a:extLst>
                  <a:ext uri="{FF2B5EF4-FFF2-40B4-BE49-F238E27FC236}">
                    <a16:creationId xmlns:a16="http://schemas.microsoft.com/office/drawing/2014/main" id="{9AA450CE-9F74-C14A-8B48-55F5A7AF0D57}"/>
                  </a:ext>
                </a:extLst>
              </p:cNvPr>
              <p:cNvCxnSpPr>
                <a:stCxn id="636" idx="7"/>
                <a:endCxn id="639"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5" name="Straight Connector 654">
                <a:extLst>
                  <a:ext uri="{FF2B5EF4-FFF2-40B4-BE49-F238E27FC236}">
                    <a16:creationId xmlns:a16="http://schemas.microsoft.com/office/drawing/2014/main" id="{B0D50ED2-0AB1-7745-83F9-F1F2B9DD5927}"/>
                  </a:ext>
                </a:extLst>
              </p:cNvPr>
              <p:cNvCxnSpPr>
                <a:cxnSpLocks/>
                <a:stCxn id="636" idx="6"/>
                <a:endCxn id="640"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6" name="Straight Connector 655">
                <a:extLst>
                  <a:ext uri="{FF2B5EF4-FFF2-40B4-BE49-F238E27FC236}">
                    <a16:creationId xmlns:a16="http://schemas.microsoft.com/office/drawing/2014/main" id="{AA04EAAE-24D7-C041-AB5A-1E8B8CDD581C}"/>
                  </a:ext>
                </a:extLst>
              </p:cNvPr>
              <p:cNvCxnSpPr>
                <a:stCxn id="636" idx="5"/>
                <a:endCxn id="641"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7" name="Straight Connector 656">
                <a:extLst>
                  <a:ext uri="{FF2B5EF4-FFF2-40B4-BE49-F238E27FC236}">
                    <a16:creationId xmlns:a16="http://schemas.microsoft.com/office/drawing/2014/main" id="{05BA2CA5-3207-524E-B302-0708B528DB2D}"/>
                  </a:ext>
                </a:extLst>
              </p:cNvPr>
              <p:cNvCxnSpPr>
                <a:stCxn id="637" idx="7"/>
                <a:endCxn id="639"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76E9754D-2A93-C948-827C-208E31E86C2D}"/>
                  </a:ext>
                </a:extLst>
              </p:cNvPr>
              <p:cNvCxnSpPr>
                <a:cxnSpLocks/>
                <a:stCxn id="637" idx="6"/>
                <a:endCxn id="640"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E8BB84E2-35BF-2441-8CE1-1B1AE5EA814B}"/>
                  </a:ext>
                </a:extLst>
              </p:cNvPr>
              <p:cNvCxnSpPr>
                <a:stCxn id="637" idx="5"/>
                <a:endCxn id="641"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D457093B-08FE-C742-9C96-A32B5DFB8357}"/>
                  </a:ext>
                </a:extLst>
              </p:cNvPr>
              <p:cNvCxnSpPr>
                <a:stCxn id="638" idx="7"/>
                <a:endCxn id="639"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8789B35D-E083-AB47-AFF9-C27582D51C56}"/>
                  </a:ext>
                </a:extLst>
              </p:cNvPr>
              <p:cNvCxnSpPr>
                <a:cxnSpLocks/>
                <a:stCxn id="638" idx="6"/>
                <a:endCxn id="640"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82722DA7-3B88-4E4C-A915-3E71DE93EE30}"/>
                  </a:ext>
                </a:extLst>
              </p:cNvPr>
              <p:cNvCxnSpPr>
                <a:stCxn id="638" idx="5"/>
                <a:endCxn id="641"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19" name="Group 518">
              <a:extLst>
                <a:ext uri="{FF2B5EF4-FFF2-40B4-BE49-F238E27FC236}">
                  <a16:creationId xmlns:a16="http://schemas.microsoft.com/office/drawing/2014/main" id="{2EF71848-02C8-834E-A3E4-2696FF43BBD8}"/>
                </a:ext>
              </a:extLst>
            </p:cNvPr>
            <p:cNvGrpSpPr/>
            <p:nvPr/>
          </p:nvGrpSpPr>
          <p:grpSpPr>
            <a:xfrm>
              <a:off x="7849216" y="2707337"/>
              <a:ext cx="294746" cy="279400"/>
              <a:chOff x="4179208" y="1050528"/>
              <a:chExt cx="1007203" cy="1025330"/>
            </a:xfrm>
          </p:grpSpPr>
          <p:sp>
            <p:nvSpPr>
              <p:cNvPr id="607" name="Oval 606">
                <a:extLst>
                  <a:ext uri="{FF2B5EF4-FFF2-40B4-BE49-F238E27FC236}">
                    <a16:creationId xmlns:a16="http://schemas.microsoft.com/office/drawing/2014/main" id="{F78D917D-368D-0842-98BD-1A45D18CD968}"/>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8" name="Oval 607">
                <a:extLst>
                  <a:ext uri="{FF2B5EF4-FFF2-40B4-BE49-F238E27FC236}">
                    <a16:creationId xmlns:a16="http://schemas.microsoft.com/office/drawing/2014/main" id="{672A4C9B-7BEF-214C-817B-268A63D18072}"/>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09" name="Oval 608">
                <a:extLst>
                  <a:ext uri="{FF2B5EF4-FFF2-40B4-BE49-F238E27FC236}">
                    <a16:creationId xmlns:a16="http://schemas.microsoft.com/office/drawing/2014/main" id="{5C03C21A-5AFC-AB48-8155-E04DD0C34868}"/>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0" name="Oval 609">
                <a:extLst>
                  <a:ext uri="{FF2B5EF4-FFF2-40B4-BE49-F238E27FC236}">
                    <a16:creationId xmlns:a16="http://schemas.microsoft.com/office/drawing/2014/main" id="{492A1DC3-9B05-554B-954A-F385A333921B}"/>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1" name="Oval 610">
                <a:extLst>
                  <a:ext uri="{FF2B5EF4-FFF2-40B4-BE49-F238E27FC236}">
                    <a16:creationId xmlns:a16="http://schemas.microsoft.com/office/drawing/2014/main" id="{B9302FC9-D976-AA42-B6D9-996D087770F4}"/>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2" name="Oval 611">
                <a:extLst>
                  <a:ext uri="{FF2B5EF4-FFF2-40B4-BE49-F238E27FC236}">
                    <a16:creationId xmlns:a16="http://schemas.microsoft.com/office/drawing/2014/main" id="{0ED2D56A-36F9-BD49-A73F-BFCB034CD163}"/>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3" name="Oval 612">
                <a:extLst>
                  <a:ext uri="{FF2B5EF4-FFF2-40B4-BE49-F238E27FC236}">
                    <a16:creationId xmlns:a16="http://schemas.microsoft.com/office/drawing/2014/main" id="{744A5116-B081-A94D-A962-BEF5476D9FE2}"/>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4" name="Oval 613">
                <a:extLst>
                  <a:ext uri="{FF2B5EF4-FFF2-40B4-BE49-F238E27FC236}">
                    <a16:creationId xmlns:a16="http://schemas.microsoft.com/office/drawing/2014/main" id="{47C25599-F73E-4C43-8BD6-DE7BB6E8303F}"/>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5" name="Oval 614">
                <a:extLst>
                  <a:ext uri="{FF2B5EF4-FFF2-40B4-BE49-F238E27FC236}">
                    <a16:creationId xmlns:a16="http://schemas.microsoft.com/office/drawing/2014/main" id="{3756CB05-016D-904C-B9E8-A276016F07E9}"/>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616" name="Oval 615">
                <a:extLst>
                  <a:ext uri="{FF2B5EF4-FFF2-40B4-BE49-F238E27FC236}">
                    <a16:creationId xmlns:a16="http://schemas.microsoft.com/office/drawing/2014/main" id="{687BF5D4-FE3E-B94C-A5DC-085D437F96BD}"/>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617" name="Straight Connector 616">
                <a:extLst>
                  <a:ext uri="{FF2B5EF4-FFF2-40B4-BE49-F238E27FC236}">
                    <a16:creationId xmlns:a16="http://schemas.microsoft.com/office/drawing/2014/main" id="{48E47B31-FEFB-784E-8F78-B902B2A7C282}"/>
                  </a:ext>
                </a:extLst>
              </p:cNvPr>
              <p:cNvCxnSpPr>
                <a:stCxn id="613" idx="6"/>
                <a:endCxn id="616"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4E2592CA-52B3-7A47-AEFF-228619FDFC13}"/>
                  </a:ext>
                </a:extLst>
              </p:cNvPr>
              <p:cNvCxnSpPr>
                <a:stCxn id="611" idx="6"/>
                <a:endCxn id="614"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D5860E4D-5E2F-3F4B-B202-6586DF5200A9}"/>
                  </a:ext>
                </a:extLst>
              </p:cNvPr>
              <p:cNvCxnSpPr>
                <a:stCxn id="613" idx="7"/>
                <a:endCxn id="615"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F0F9576C-5BF7-6A43-84F9-5A34AEAF3368}"/>
                  </a:ext>
                </a:extLst>
              </p:cNvPr>
              <p:cNvCxnSpPr>
                <a:cxnSpLocks/>
                <a:stCxn id="612" idx="5"/>
                <a:endCxn id="616"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4A13BECE-A6BB-024C-8E7B-CF784EAC3C40}"/>
                  </a:ext>
                </a:extLst>
              </p:cNvPr>
              <p:cNvCxnSpPr>
                <a:stCxn id="611" idx="5"/>
                <a:endCxn id="615"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09319A18-DD6A-2149-996D-B2922B21A9B9}"/>
                  </a:ext>
                </a:extLst>
              </p:cNvPr>
              <p:cNvCxnSpPr>
                <a:cxnSpLocks/>
                <a:stCxn id="612" idx="6"/>
                <a:endCxn id="614"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03D56C7B-BB5F-FD49-8B80-CCF26A45A85C}"/>
                  </a:ext>
                </a:extLst>
              </p:cNvPr>
              <p:cNvCxnSpPr>
                <a:stCxn id="607" idx="7"/>
                <a:endCxn id="611"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6B520C57-F850-6748-AFD3-DBB0287EC53D}"/>
                  </a:ext>
                </a:extLst>
              </p:cNvPr>
              <p:cNvCxnSpPr>
                <a:cxnSpLocks/>
                <a:endCxn id="612"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53A8B328-3261-5543-B41C-AC56B51C3CAE}"/>
                  </a:ext>
                </a:extLst>
              </p:cNvPr>
              <p:cNvCxnSpPr>
                <a:stCxn id="607" idx="5"/>
                <a:endCxn id="613"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5E5518C8-7F4D-684F-9BAF-B7ACE74633CD}"/>
                  </a:ext>
                </a:extLst>
              </p:cNvPr>
              <p:cNvCxnSpPr>
                <a:stCxn id="608" idx="7"/>
                <a:endCxn id="611"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8FC28C40-F1DA-C441-B750-83FD1C232BB7}"/>
                  </a:ext>
                </a:extLst>
              </p:cNvPr>
              <p:cNvCxnSpPr>
                <a:cxnSpLocks/>
                <a:stCxn id="608" idx="6"/>
                <a:endCxn id="612"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F334325A-D1CF-704E-9C73-FD738F6BC6EA}"/>
                  </a:ext>
                </a:extLst>
              </p:cNvPr>
              <p:cNvCxnSpPr>
                <a:stCxn id="608" idx="5"/>
                <a:endCxn id="613"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8E87E24E-EFDB-9847-B391-AE198287820E}"/>
                  </a:ext>
                </a:extLst>
              </p:cNvPr>
              <p:cNvCxnSpPr>
                <a:stCxn id="609" idx="7"/>
                <a:endCxn id="611"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7A41CCCC-F35C-4F4A-8E7D-1C71AF3C9183}"/>
                  </a:ext>
                </a:extLst>
              </p:cNvPr>
              <p:cNvCxnSpPr>
                <a:cxnSpLocks/>
                <a:stCxn id="609" idx="6"/>
                <a:endCxn id="612"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DE9272A5-F6C6-D044-B8C9-3596E298C8AD}"/>
                  </a:ext>
                </a:extLst>
              </p:cNvPr>
              <p:cNvCxnSpPr>
                <a:stCxn id="609" idx="5"/>
                <a:endCxn id="613"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49B9A760-EDD1-7A46-9CAA-201DD734BC1E}"/>
                  </a:ext>
                </a:extLst>
              </p:cNvPr>
              <p:cNvCxnSpPr>
                <a:stCxn id="610" idx="7"/>
                <a:endCxn id="611"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8A692C5D-3477-9346-80FD-ABCD01A12774}"/>
                  </a:ext>
                </a:extLst>
              </p:cNvPr>
              <p:cNvCxnSpPr>
                <a:cxnSpLocks/>
                <a:stCxn id="610" idx="6"/>
                <a:endCxn id="612"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C36E0332-70B8-3348-8E3E-45B3B42C53AC}"/>
                  </a:ext>
                </a:extLst>
              </p:cNvPr>
              <p:cNvCxnSpPr>
                <a:stCxn id="610" idx="5"/>
                <a:endCxn id="613"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2B29BD44-1F21-A349-A7AD-143D72411319}"/>
                </a:ext>
              </a:extLst>
            </p:cNvPr>
            <p:cNvGrpSpPr/>
            <p:nvPr/>
          </p:nvGrpSpPr>
          <p:grpSpPr>
            <a:xfrm>
              <a:off x="8075247" y="3031008"/>
              <a:ext cx="294746" cy="279400"/>
              <a:chOff x="4179208" y="1050528"/>
              <a:chExt cx="1007203" cy="1025330"/>
            </a:xfrm>
          </p:grpSpPr>
          <p:sp>
            <p:nvSpPr>
              <p:cNvPr id="579" name="Oval 578">
                <a:extLst>
                  <a:ext uri="{FF2B5EF4-FFF2-40B4-BE49-F238E27FC236}">
                    <a16:creationId xmlns:a16="http://schemas.microsoft.com/office/drawing/2014/main" id="{AF3D0D86-C40D-E142-9E32-F13F15A73AA6}"/>
                  </a:ext>
                </a:extLst>
              </p:cNvPr>
              <p:cNvSpPr/>
              <p:nvPr/>
            </p:nvSpPr>
            <p:spPr>
              <a:xfrm>
                <a:off x="4187453" y="105052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0" name="Oval 579">
                <a:extLst>
                  <a:ext uri="{FF2B5EF4-FFF2-40B4-BE49-F238E27FC236}">
                    <a16:creationId xmlns:a16="http://schemas.microsoft.com/office/drawing/2014/main" id="{455B75C4-3EC9-5944-ADBC-3AD37D945A35}"/>
                  </a:ext>
                </a:extLst>
              </p:cNvPr>
              <p:cNvSpPr/>
              <p:nvPr/>
            </p:nvSpPr>
            <p:spPr>
              <a:xfrm>
                <a:off x="4187453" y="1331345"/>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1" name="Oval 580">
                <a:extLst>
                  <a:ext uri="{FF2B5EF4-FFF2-40B4-BE49-F238E27FC236}">
                    <a16:creationId xmlns:a16="http://schemas.microsoft.com/office/drawing/2014/main" id="{AF5F395C-B620-4845-AC5C-9ABF19148D78}"/>
                  </a:ext>
                </a:extLst>
              </p:cNvPr>
              <p:cNvSpPr/>
              <p:nvPr/>
            </p:nvSpPr>
            <p:spPr>
              <a:xfrm>
                <a:off x="4187453" y="1612162"/>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2" name="Oval 581">
                <a:extLst>
                  <a:ext uri="{FF2B5EF4-FFF2-40B4-BE49-F238E27FC236}">
                    <a16:creationId xmlns:a16="http://schemas.microsoft.com/office/drawing/2014/main" id="{61F60222-CE35-5D47-889D-D0D5F201C593}"/>
                  </a:ext>
                </a:extLst>
              </p:cNvPr>
              <p:cNvSpPr/>
              <p:nvPr/>
            </p:nvSpPr>
            <p:spPr>
              <a:xfrm>
                <a:off x="4179208" y="189297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3" name="Oval 582">
                <a:extLst>
                  <a:ext uri="{FF2B5EF4-FFF2-40B4-BE49-F238E27FC236}">
                    <a16:creationId xmlns:a16="http://schemas.microsoft.com/office/drawing/2014/main" id="{E0B1A008-40F7-B840-926A-680F29C4D4C3}"/>
                  </a:ext>
                </a:extLst>
              </p:cNvPr>
              <p:cNvSpPr/>
              <p:nvPr/>
            </p:nvSpPr>
            <p:spPr>
              <a:xfrm>
                <a:off x="4595492"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4" name="Oval 583">
                <a:extLst>
                  <a:ext uri="{FF2B5EF4-FFF2-40B4-BE49-F238E27FC236}">
                    <a16:creationId xmlns:a16="http://schemas.microsoft.com/office/drawing/2014/main" id="{B219A9E6-F8E5-9B4C-914B-C01458353676}"/>
                  </a:ext>
                </a:extLst>
              </p:cNvPr>
              <p:cNvSpPr/>
              <p:nvPr/>
            </p:nvSpPr>
            <p:spPr>
              <a:xfrm>
                <a:off x="4595492"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5" name="Oval 584">
                <a:extLst>
                  <a:ext uri="{FF2B5EF4-FFF2-40B4-BE49-F238E27FC236}">
                    <a16:creationId xmlns:a16="http://schemas.microsoft.com/office/drawing/2014/main" id="{28C2D5F4-B699-5443-99AF-978D8E60D08F}"/>
                  </a:ext>
                </a:extLst>
              </p:cNvPr>
              <p:cNvSpPr/>
              <p:nvPr/>
            </p:nvSpPr>
            <p:spPr>
              <a:xfrm>
                <a:off x="4595492"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6" name="Oval 585">
                <a:extLst>
                  <a:ext uri="{FF2B5EF4-FFF2-40B4-BE49-F238E27FC236}">
                    <a16:creationId xmlns:a16="http://schemas.microsoft.com/office/drawing/2014/main" id="{CFB030E1-2E1A-F64B-A845-EFAF06499352}"/>
                  </a:ext>
                </a:extLst>
              </p:cNvPr>
              <p:cNvSpPr/>
              <p:nvPr/>
            </p:nvSpPr>
            <p:spPr>
              <a:xfrm>
                <a:off x="5003531"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7" name="Oval 586">
                <a:extLst>
                  <a:ext uri="{FF2B5EF4-FFF2-40B4-BE49-F238E27FC236}">
                    <a16:creationId xmlns:a16="http://schemas.microsoft.com/office/drawing/2014/main" id="{BBEEC5C8-6D59-694C-843B-DC721CAC6B49}"/>
                  </a:ext>
                </a:extLst>
              </p:cNvPr>
              <p:cNvSpPr/>
              <p:nvPr/>
            </p:nvSpPr>
            <p:spPr>
              <a:xfrm>
                <a:off x="5003531"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88" name="Oval 587">
                <a:extLst>
                  <a:ext uri="{FF2B5EF4-FFF2-40B4-BE49-F238E27FC236}">
                    <a16:creationId xmlns:a16="http://schemas.microsoft.com/office/drawing/2014/main" id="{FE40F333-D45A-D147-B2E4-E773E646A337}"/>
                  </a:ext>
                </a:extLst>
              </p:cNvPr>
              <p:cNvSpPr/>
              <p:nvPr/>
            </p:nvSpPr>
            <p:spPr>
              <a:xfrm>
                <a:off x="5003531"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89" name="Straight Connector 588">
                <a:extLst>
                  <a:ext uri="{FF2B5EF4-FFF2-40B4-BE49-F238E27FC236}">
                    <a16:creationId xmlns:a16="http://schemas.microsoft.com/office/drawing/2014/main" id="{48AD1238-890A-C84B-9D28-8F58806E9846}"/>
                  </a:ext>
                </a:extLst>
              </p:cNvPr>
              <p:cNvCxnSpPr>
                <a:stCxn id="585" idx="6"/>
                <a:endCxn id="588"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9A05943-FD56-F94D-B233-5016BCA5B609}"/>
                  </a:ext>
                </a:extLst>
              </p:cNvPr>
              <p:cNvCxnSpPr>
                <a:stCxn id="583" idx="6"/>
                <a:endCxn id="586"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9195FBD6-2754-5C40-82A3-B4A33A601619}"/>
                  </a:ext>
                </a:extLst>
              </p:cNvPr>
              <p:cNvCxnSpPr>
                <a:stCxn id="585" idx="7"/>
                <a:endCxn id="587"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F69E55C0-BD5B-214B-AA8A-35429B2053D2}"/>
                  </a:ext>
                </a:extLst>
              </p:cNvPr>
              <p:cNvCxnSpPr>
                <a:cxnSpLocks/>
                <a:stCxn id="584" idx="5"/>
                <a:endCxn id="588"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CD290BC2-FE69-E240-84D8-FE20136F9B40}"/>
                  </a:ext>
                </a:extLst>
              </p:cNvPr>
              <p:cNvCxnSpPr>
                <a:stCxn id="583" idx="5"/>
                <a:endCxn id="587"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C5570CD9-A8D8-914E-9C20-B4886AEF2F9B}"/>
                  </a:ext>
                </a:extLst>
              </p:cNvPr>
              <p:cNvCxnSpPr>
                <a:cxnSpLocks/>
                <a:stCxn id="584" idx="6"/>
                <a:endCxn id="586"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2E3AD1C9-A0FC-8F46-A38E-F5B8B47C353E}"/>
                  </a:ext>
                </a:extLst>
              </p:cNvPr>
              <p:cNvCxnSpPr>
                <a:stCxn id="579" idx="7"/>
                <a:endCxn id="58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356E5C6C-E8FF-0E4A-8165-B6F79954AA17}"/>
                  </a:ext>
                </a:extLst>
              </p:cNvPr>
              <p:cNvCxnSpPr>
                <a:cxnSpLocks/>
                <a:endCxn id="584"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64953A60-2D88-6649-9843-DE8B17FB4F11}"/>
                  </a:ext>
                </a:extLst>
              </p:cNvPr>
              <p:cNvCxnSpPr>
                <a:stCxn id="579" idx="5"/>
                <a:endCxn id="585"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9E79C12D-9039-DD4E-A5CA-106C0A5E367B}"/>
                  </a:ext>
                </a:extLst>
              </p:cNvPr>
              <p:cNvCxnSpPr>
                <a:stCxn id="580" idx="7"/>
                <a:endCxn id="58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19FBBA93-348C-2D40-93CA-45E67FF949E1}"/>
                  </a:ext>
                </a:extLst>
              </p:cNvPr>
              <p:cNvCxnSpPr>
                <a:cxnSpLocks/>
                <a:stCxn id="580" idx="6"/>
                <a:endCxn id="584"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E48A3707-3BC2-6D4D-AD79-C2A9A0320E91}"/>
                  </a:ext>
                </a:extLst>
              </p:cNvPr>
              <p:cNvCxnSpPr>
                <a:stCxn id="580" idx="5"/>
                <a:endCxn id="585"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9EC9B5B5-1068-314D-B1A6-BFC8A371D279}"/>
                  </a:ext>
                </a:extLst>
              </p:cNvPr>
              <p:cNvCxnSpPr>
                <a:stCxn id="581" idx="7"/>
                <a:endCxn id="58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DED41C8E-27A0-A64A-902A-F6B4F481373A}"/>
                  </a:ext>
                </a:extLst>
              </p:cNvPr>
              <p:cNvCxnSpPr>
                <a:cxnSpLocks/>
                <a:stCxn id="581" idx="6"/>
                <a:endCxn id="584"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235AE520-D08A-AB45-9053-12C3F052D64E}"/>
                  </a:ext>
                </a:extLst>
              </p:cNvPr>
              <p:cNvCxnSpPr>
                <a:stCxn id="581" idx="5"/>
                <a:endCxn id="585"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32A4BA0D-8389-3B4B-B3A7-88BE0ECC622E}"/>
                  </a:ext>
                </a:extLst>
              </p:cNvPr>
              <p:cNvCxnSpPr>
                <a:stCxn id="582" idx="7"/>
                <a:endCxn id="58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85AE6191-72B2-9545-AA6C-858F4079BD98}"/>
                  </a:ext>
                </a:extLst>
              </p:cNvPr>
              <p:cNvCxnSpPr>
                <a:cxnSpLocks/>
                <a:stCxn id="582" idx="6"/>
                <a:endCxn id="584"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EBBC6C91-D7A7-744D-A242-578B6AC95CAD}"/>
                  </a:ext>
                </a:extLst>
              </p:cNvPr>
              <p:cNvCxnSpPr>
                <a:stCxn id="582" idx="5"/>
                <a:endCxn id="585"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21" name="Group 520">
              <a:extLst>
                <a:ext uri="{FF2B5EF4-FFF2-40B4-BE49-F238E27FC236}">
                  <a16:creationId xmlns:a16="http://schemas.microsoft.com/office/drawing/2014/main" id="{DEF39313-99A8-4749-B559-A2DDB1A8F432}"/>
                </a:ext>
              </a:extLst>
            </p:cNvPr>
            <p:cNvGrpSpPr/>
            <p:nvPr/>
          </p:nvGrpSpPr>
          <p:grpSpPr>
            <a:xfrm>
              <a:off x="7854132" y="3472423"/>
              <a:ext cx="221115" cy="259719"/>
              <a:chOff x="4179208" y="1050528"/>
              <a:chExt cx="1007203" cy="1025330"/>
            </a:xfrm>
          </p:grpSpPr>
          <p:sp>
            <p:nvSpPr>
              <p:cNvPr id="551" name="Oval 550">
                <a:extLst>
                  <a:ext uri="{FF2B5EF4-FFF2-40B4-BE49-F238E27FC236}">
                    <a16:creationId xmlns:a16="http://schemas.microsoft.com/office/drawing/2014/main" id="{DC9DF287-DE8C-A847-BB54-9988BE819392}"/>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2" name="Oval 551">
                <a:extLst>
                  <a:ext uri="{FF2B5EF4-FFF2-40B4-BE49-F238E27FC236}">
                    <a16:creationId xmlns:a16="http://schemas.microsoft.com/office/drawing/2014/main" id="{0881311D-2BAB-9D4C-9664-FCD2896484F3}"/>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3" name="Oval 552">
                <a:extLst>
                  <a:ext uri="{FF2B5EF4-FFF2-40B4-BE49-F238E27FC236}">
                    <a16:creationId xmlns:a16="http://schemas.microsoft.com/office/drawing/2014/main" id="{0D33A107-A673-2B45-BD51-F651BDB93668}"/>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4" name="Oval 553">
                <a:extLst>
                  <a:ext uri="{FF2B5EF4-FFF2-40B4-BE49-F238E27FC236}">
                    <a16:creationId xmlns:a16="http://schemas.microsoft.com/office/drawing/2014/main" id="{BBE92A16-2D2B-3340-8F30-BB3B001C5DEE}"/>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5" name="Oval 554">
                <a:extLst>
                  <a:ext uri="{FF2B5EF4-FFF2-40B4-BE49-F238E27FC236}">
                    <a16:creationId xmlns:a16="http://schemas.microsoft.com/office/drawing/2014/main" id="{52C37584-90C6-A14E-9491-2F2105CA5F10}"/>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6" name="Oval 555">
                <a:extLst>
                  <a:ext uri="{FF2B5EF4-FFF2-40B4-BE49-F238E27FC236}">
                    <a16:creationId xmlns:a16="http://schemas.microsoft.com/office/drawing/2014/main" id="{3980A6C8-CFA8-AC49-80E1-14F644AE0EAC}"/>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7" name="Oval 556">
                <a:extLst>
                  <a:ext uri="{FF2B5EF4-FFF2-40B4-BE49-F238E27FC236}">
                    <a16:creationId xmlns:a16="http://schemas.microsoft.com/office/drawing/2014/main" id="{1441E743-BE23-4840-AFA2-A81932F96D98}"/>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8" name="Oval 557">
                <a:extLst>
                  <a:ext uri="{FF2B5EF4-FFF2-40B4-BE49-F238E27FC236}">
                    <a16:creationId xmlns:a16="http://schemas.microsoft.com/office/drawing/2014/main" id="{C431768C-E1FB-6846-96EB-58AA8E225ACE}"/>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59" name="Oval 558">
                <a:extLst>
                  <a:ext uri="{FF2B5EF4-FFF2-40B4-BE49-F238E27FC236}">
                    <a16:creationId xmlns:a16="http://schemas.microsoft.com/office/drawing/2014/main" id="{14D2BF16-8B70-3B46-B286-260DBDAB2AF3}"/>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60" name="Oval 559">
                <a:extLst>
                  <a:ext uri="{FF2B5EF4-FFF2-40B4-BE49-F238E27FC236}">
                    <a16:creationId xmlns:a16="http://schemas.microsoft.com/office/drawing/2014/main" id="{302B2F55-9185-9D43-ABE9-637BB741A3E6}"/>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61" name="Straight Connector 560">
                <a:extLst>
                  <a:ext uri="{FF2B5EF4-FFF2-40B4-BE49-F238E27FC236}">
                    <a16:creationId xmlns:a16="http://schemas.microsoft.com/office/drawing/2014/main" id="{CB93BF7D-7B32-2E44-A7CB-352DC1D7442D}"/>
                  </a:ext>
                </a:extLst>
              </p:cNvPr>
              <p:cNvCxnSpPr>
                <a:stCxn id="557" idx="6"/>
                <a:endCxn id="560"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9B759C02-FBF6-3B45-B03C-29142AC60AA9}"/>
                  </a:ext>
                </a:extLst>
              </p:cNvPr>
              <p:cNvCxnSpPr>
                <a:stCxn id="555" idx="6"/>
                <a:endCxn id="558"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01576662-8E41-5143-A67E-003C74090982}"/>
                  </a:ext>
                </a:extLst>
              </p:cNvPr>
              <p:cNvCxnSpPr>
                <a:stCxn id="557" idx="7"/>
                <a:endCxn id="559"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06B96977-4903-8B40-8659-93E8B9444CAA}"/>
                  </a:ext>
                </a:extLst>
              </p:cNvPr>
              <p:cNvCxnSpPr>
                <a:cxnSpLocks/>
                <a:stCxn id="556" idx="5"/>
                <a:endCxn id="560"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3040BA5E-3464-FD48-9B99-8FF1F195E616}"/>
                  </a:ext>
                </a:extLst>
              </p:cNvPr>
              <p:cNvCxnSpPr>
                <a:stCxn id="555" idx="5"/>
                <a:endCxn id="559"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3E1EC740-25BA-5040-B0C7-075B92FBB581}"/>
                  </a:ext>
                </a:extLst>
              </p:cNvPr>
              <p:cNvCxnSpPr>
                <a:cxnSpLocks/>
                <a:stCxn id="556" idx="6"/>
                <a:endCxn id="558"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2B8EE520-C915-594F-98B9-8CF5EBE83C6E}"/>
                  </a:ext>
                </a:extLst>
              </p:cNvPr>
              <p:cNvCxnSpPr>
                <a:stCxn id="551" idx="7"/>
                <a:endCxn id="555"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661C78F3-218F-0E41-ACB4-320865ED66E2}"/>
                  </a:ext>
                </a:extLst>
              </p:cNvPr>
              <p:cNvCxnSpPr>
                <a:cxnSpLocks/>
                <a:endCxn id="556"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D610BFCC-98CB-3A4E-AD3E-1A2C60D55EF7}"/>
                  </a:ext>
                </a:extLst>
              </p:cNvPr>
              <p:cNvCxnSpPr>
                <a:stCxn id="551" idx="5"/>
                <a:endCxn id="557"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930C5A0A-9715-134D-A88C-43FCFCD9E9C3}"/>
                  </a:ext>
                </a:extLst>
              </p:cNvPr>
              <p:cNvCxnSpPr>
                <a:stCxn id="552" idx="7"/>
                <a:endCxn id="555"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015560D5-2B20-1A45-BEAC-006A63CAA2F1}"/>
                  </a:ext>
                </a:extLst>
              </p:cNvPr>
              <p:cNvCxnSpPr>
                <a:cxnSpLocks/>
                <a:stCxn id="552" idx="6"/>
                <a:endCxn id="556"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6E677CD4-9394-BF43-BAE4-EA184AE6DB69}"/>
                  </a:ext>
                </a:extLst>
              </p:cNvPr>
              <p:cNvCxnSpPr>
                <a:stCxn id="552" idx="5"/>
                <a:endCxn id="557"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50CC3686-B83D-C744-AD20-8A113BA4CA71}"/>
                  </a:ext>
                </a:extLst>
              </p:cNvPr>
              <p:cNvCxnSpPr>
                <a:stCxn id="553" idx="7"/>
                <a:endCxn id="555"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1F7B5C5D-5C6D-2342-94D6-6D1AAA40865F}"/>
                  </a:ext>
                </a:extLst>
              </p:cNvPr>
              <p:cNvCxnSpPr>
                <a:cxnSpLocks/>
                <a:stCxn id="553" idx="6"/>
                <a:endCxn id="556"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0356145-E379-0F44-B953-4526C6AFF2D1}"/>
                  </a:ext>
                </a:extLst>
              </p:cNvPr>
              <p:cNvCxnSpPr>
                <a:stCxn id="553" idx="5"/>
                <a:endCxn id="557"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5EA329E2-357C-D640-9647-5A350B2C21EA}"/>
                  </a:ext>
                </a:extLst>
              </p:cNvPr>
              <p:cNvCxnSpPr>
                <a:stCxn id="554" idx="7"/>
                <a:endCxn id="555"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59CBD91A-EF47-F048-B2CA-BF0A671BEC90}"/>
                  </a:ext>
                </a:extLst>
              </p:cNvPr>
              <p:cNvCxnSpPr>
                <a:cxnSpLocks/>
                <a:stCxn id="554" idx="6"/>
                <a:endCxn id="556"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81316641-F8AC-F447-8845-D751466889BA}"/>
                  </a:ext>
                </a:extLst>
              </p:cNvPr>
              <p:cNvCxnSpPr>
                <a:stCxn id="554" idx="5"/>
                <a:endCxn id="557"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22" name="Group 521">
              <a:extLst>
                <a:ext uri="{FF2B5EF4-FFF2-40B4-BE49-F238E27FC236}">
                  <a16:creationId xmlns:a16="http://schemas.microsoft.com/office/drawing/2014/main" id="{066EEAEA-A9A9-F14F-B2DA-E950DFAEE4D6}"/>
                </a:ext>
              </a:extLst>
            </p:cNvPr>
            <p:cNvGrpSpPr/>
            <p:nvPr/>
          </p:nvGrpSpPr>
          <p:grpSpPr>
            <a:xfrm>
              <a:off x="8443465" y="2839668"/>
              <a:ext cx="293704" cy="360732"/>
              <a:chOff x="4179208" y="1050528"/>
              <a:chExt cx="1007203" cy="1025330"/>
            </a:xfrm>
          </p:grpSpPr>
          <p:sp>
            <p:nvSpPr>
              <p:cNvPr id="523" name="Oval 522">
                <a:extLst>
                  <a:ext uri="{FF2B5EF4-FFF2-40B4-BE49-F238E27FC236}">
                    <a16:creationId xmlns:a16="http://schemas.microsoft.com/office/drawing/2014/main" id="{3301D727-C5EF-0247-B738-A58E576EAC96}"/>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4" name="Oval 523">
                <a:extLst>
                  <a:ext uri="{FF2B5EF4-FFF2-40B4-BE49-F238E27FC236}">
                    <a16:creationId xmlns:a16="http://schemas.microsoft.com/office/drawing/2014/main" id="{3567936A-1ED0-1642-A24E-3EB2B57A1675}"/>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5" name="Oval 524">
                <a:extLst>
                  <a:ext uri="{FF2B5EF4-FFF2-40B4-BE49-F238E27FC236}">
                    <a16:creationId xmlns:a16="http://schemas.microsoft.com/office/drawing/2014/main" id="{3A046927-1377-684B-97E4-6766558A5A6E}"/>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6" name="Oval 525">
                <a:extLst>
                  <a:ext uri="{FF2B5EF4-FFF2-40B4-BE49-F238E27FC236}">
                    <a16:creationId xmlns:a16="http://schemas.microsoft.com/office/drawing/2014/main" id="{D33B1456-4A76-D541-A8B8-5BB18878A525}"/>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7" name="Oval 526">
                <a:extLst>
                  <a:ext uri="{FF2B5EF4-FFF2-40B4-BE49-F238E27FC236}">
                    <a16:creationId xmlns:a16="http://schemas.microsoft.com/office/drawing/2014/main" id="{BFE4A764-DDEA-0F4B-9E3C-3B610D4DAE43}"/>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8" name="Oval 527">
                <a:extLst>
                  <a:ext uri="{FF2B5EF4-FFF2-40B4-BE49-F238E27FC236}">
                    <a16:creationId xmlns:a16="http://schemas.microsoft.com/office/drawing/2014/main" id="{45FA82E0-0AA6-DE45-BAAB-B99F5DEEFDD3}"/>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29" name="Oval 528">
                <a:extLst>
                  <a:ext uri="{FF2B5EF4-FFF2-40B4-BE49-F238E27FC236}">
                    <a16:creationId xmlns:a16="http://schemas.microsoft.com/office/drawing/2014/main" id="{A36BB573-6876-FA45-B27D-A1630E4AABCB}"/>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30" name="Oval 529">
                <a:extLst>
                  <a:ext uri="{FF2B5EF4-FFF2-40B4-BE49-F238E27FC236}">
                    <a16:creationId xmlns:a16="http://schemas.microsoft.com/office/drawing/2014/main" id="{354F4259-66E9-EE44-A979-CD13AFE7EC8B}"/>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31" name="Oval 530">
                <a:extLst>
                  <a:ext uri="{FF2B5EF4-FFF2-40B4-BE49-F238E27FC236}">
                    <a16:creationId xmlns:a16="http://schemas.microsoft.com/office/drawing/2014/main" id="{15E7227E-5EDE-754C-B92E-72A21D008DE1}"/>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532" name="Oval 531">
                <a:extLst>
                  <a:ext uri="{FF2B5EF4-FFF2-40B4-BE49-F238E27FC236}">
                    <a16:creationId xmlns:a16="http://schemas.microsoft.com/office/drawing/2014/main" id="{FBD00282-B5BA-074E-89F4-6C3302FDC9ED}"/>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533" name="Straight Connector 532">
                <a:extLst>
                  <a:ext uri="{FF2B5EF4-FFF2-40B4-BE49-F238E27FC236}">
                    <a16:creationId xmlns:a16="http://schemas.microsoft.com/office/drawing/2014/main" id="{12946D00-E2CB-8B42-B345-347C0FE9F051}"/>
                  </a:ext>
                </a:extLst>
              </p:cNvPr>
              <p:cNvCxnSpPr>
                <a:stCxn id="529" idx="6"/>
                <a:endCxn id="53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a:extLst>
                  <a:ext uri="{FF2B5EF4-FFF2-40B4-BE49-F238E27FC236}">
                    <a16:creationId xmlns:a16="http://schemas.microsoft.com/office/drawing/2014/main" id="{5E4EC70D-A462-E64D-A5E8-80A2F457790D}"/>
                  </a:ext>
                </a:extLst>
              </p:cNvPr>
              <p:cNvCxnSpPr>
                <a:stCxn id="527" idx="6"/>
                <a:endCxn id="53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a:extLst>
                  <a:ext uri="{FF2B5EF4-FFF2-40B4-BE49-F238E27FC236}">
                    <a16:creationId xmlns:a16="http://schemas.microsoft.com/office/drawing/2014/main" id="{060D2451-DE5D-FB46-9F49-107EA2E08C5F}"/>
                  </a:ext>
                </a:extLst>
              </p:cNvPr>
              <p:cNvCxnSpPr>
                <a:stCxn id="529" idx="7"/>
                <a:endCxn id="53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a:extLst>
                  <a:ext uri="{FF2B5EF4-FFF2-40B4-BE49-F238E27FC236}">
                    <a16:creationId xmlns:a16="http://schemas.microsoft.com/office/drawing/2014/main" id="{46659C8E-EE6D-CC4E-B8B0-98F60B55C70C}"/>
                  </a:ext>
                </a:extLst>
              </p:cNvPr>
              <p:cNvCxnSpPr>
                <a:cxnSpLocks/>
                <a:stCxn id="528" idx="5"/>
                <a:endCxn id="53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7" name="Straight Connector 536">
                <a:extLst>
                  <a:ext uri="{FF2B5EF4-FFF2-40B4-BE49-F238E27FC236}">
                    <a16:creationId xmlns:a16="http://schemas.microsoft.com/office/drawing/2014/main" id="{E20BBCB4-28FD-A44C-9958-C685745BEB06}"/>
                  </a:ext>
                </a:extLst>
              </p:cNvPr>
              <p:cNvCxnSpPr>
                <a:stCxn id="527" idx="5"/>
                <a:endCxn id="53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6B48EC13-D3D1-C34B-9FD3-81DC560FF8E8}"/>
                  </a:ext>
                </a:extLst>
              </p:cNvPr>
              <p:cNvCxnSpPr>
                <a:cxnSpLocks/>
                <a:stCxn id="528" idx="6"/>
                <a:endCxn id="53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7F0F9CC9-1390-1F46-9215-1BA78FB45EB9}"/>
                  </a:ext>
                </a:extLst>
              </p:cNvPr>
              <p:cNvCxnSpPr>
                <a:stCxn id="523" idx="7"/>
                <a:endCxn id="52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a:extLst>
                  <a:ext uri="{FF2B5EF4-FFF2-40B4-BE49-F238E27FC236}">
                    <a16:creationId xmlns:a16="http://schemas.microsoft.com/office/drawing/2014/main" id="{AD4F6F9D-92BB-1841-AEDD-4E7411DAD182}"/>
                  </a:ext>
                </a:extLst>
              </p:cNvPr>
              <p:cNvCxnSpPr>
                <a:cxnSpLocks/>
                <a:endCxn id="52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B52C4FB3-E575-FF49-8FF6-A3935071E47E}"/>
                  </a:ext>
                </a:extLst>
              </p:cNvPr>
              <p:cNvCxnSpPr>
                <a:stCxn id="523" idx="5"/>
                <a:endCxn id="52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D5019DDB-4949-4046-A2CE-041812985019}"/>
                  </a:ext>
                </a:extLst>
              </p:cNvPr>
              <p:cNvCxnSpPr>
                <a:stCxn id="524" idx="7"/>
                <a:endCxn id="52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30C65E01-3A65-204C-8236-E13FC169EC9E}"/>
                  </a:ext>
                </a:extLst>
              </p:cNvPr>
              <p:cNvCxnSpPr>
                <a:cxnSpLocks/>
                <a:stCxn id="524" idx="6"/>
                <a:endCxn id="52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A53F7D49-9C18-D743-9841-9488A60E6487}"/>
                  </a:ext>
                </a:extLst>
              </p:cNvPr>
              <p:cNvCxnSpPr>
                <a:stCxn id="524" idx="5"/>
                <a:endCxn id="52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2EC6D422-2B78-FE41-A92F-88F53CC2953D}"/>
                  </a:ext>
                </a:extLst>
              </p:cNvPr>
              <p:cNvCxnSpPr>
                <a:stCxn id="525" idx="7"/>
                <a:endCxn id="52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0422DF38-32D0-3740-9A56-A3F5C627D180}"/>
                  </a:ext>
                </a:extLst>
              </p:cNvPr>
              <p:cNvCxnSpPr>
                <a:cxnSpLocks/>
                <a:stCxn id="525" idx="6"/>
                <a:endCxn id="52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B4E6F3FD-D725-D64D-97E6-F7FE5B5065E2}"/>
                  </a:ext>
                </a:extLst>
              </p:cNvPr>
              <p:cNvCxnSpPr>
                <a:stCxn id="525" idx="5"/>
                <a:endCxn id="52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EC6DE35E-87CD-174F-8A2E-89FB6D348463}"/>
                  </a:ext>
                </a:extLst>
              </p:cNvPr>
              <p:cNvCxnSpPr>
                <a:stCxn id="526" idx="7"/>
                <a:endCxn id="52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47238D9F-F15A-DD4F-8495-D7A0FD05DF10}"/>
                  </a:ext>
                </a:extLst>
              </p:cNvPr>
              <p:cNvCxnSpPr>
                <a:cxnSpLocks/>
                <a:stCxn id="526" idx="6"/>
                <a:endCxn id="52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2C87C839-4C7F-5541-B375-79767DC23CD2}"/>
                  </a:ext>
                </a:extLst>
              </p:cNvPr>
              <p:cNvCxnSpPr>
                <a:stCxn id="526" idx="5"/>
                <a:endCxn id="52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87653492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F15262-4C5B-0942-BDB8-D8C7F60DDAFA}"/>
              </a:ext>
            </a:extLst>
          </p:cNvPr>
          <p:cNvSpPr/>
          <p:nvPr/>
        </p:nvSpPr>
        <p:spPr>
          <a:xfrm>
            <a:off x="5326630" y="-2434"/>
            <a:ext cx="3809665" cy="47597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0BECC4B-E45A-CA41-BE1B-66A834576181}"/>
              </a:ext>
            </a:extLst>
          </p:cNvPr>
          <p:cNvSpPr>
            <a:spLocks noGrp="1"/>
          </p:cNvSpPr>
          <p:nvPr>
            <p:ph type="title"/>
          </p:nvPr>
        </p:nvSpPr>
        <p:spPr/>
        <p:txBody>
          <a:bodyPr/>
          <a:lstStyle/>
          <a:p>
            <a:r>
              <a:rPr lang="en-US" b="1" dirty="0"/>
              <a:t>Automated Design-Space Exploration</a:t>
            </a:r>
          </a:p>
        </p:txBody>
      </p:sp>
      <p:sp>
        <p:nvSpPr>
          <p:cNvPr id="4" name="Content Placeholder 3">
            <a:extLst>
              <a:ext uri="{FF2B5EF4-FFF2-40B4-BE49-F238E27FC236}">
                <a16:creationId xmlns:a16="http://schemas.microsoft.com/office/drawing/2014/main" id="{901E0BED-43F9-CE4A-BF84-E864EC000993}"/>
              </a:ext>
            </a:extLst>
          </p:cNvPr>
          <p:cNvSpPr>
            <a:spLocks noGrp="1"/>
          </p:cNvSpPr>
          <p:nvPr>
            <p:ph sz="quarter" idx="13"/>
          </p:nvPr>
        </p:nvSpPr>
        <p:spPr>
          <a:xfrm>
            <a:off x="445609" y="994425"/>
            <a:ext cx="4843327" cy="3425825"/>
          </a:xfrm>
        </p:spPr>
        <p:txBody>
          <a:bodyPr/>
          <a:lstStyle/>
          <a:p>
            <a:pPr marL="285750" indent="-285750">
              <a:buFont typeface="Arial" panose="020B0604020202020204" pitchFamily="34" charset="0"/>
              <a:buChar char="•"/>
            </a:pPr>
            <a:r>
              <a:rPr lang="en-US" b="1" dirty="0">
                <a:solidFill>
                  <a:schemeClr val="bg1">
                    <a:lumMod val="75000"/>
                  </a:schemeClr>
                </a:solidFill>
              </a:rPr>
              <a:t>What</a:t>
            </a:r>
            <a:r>
              <a:rPr lang="en-US" dirty="0">
                <a:solidFill>
                  <a:schemeClr val="bg1">
                    <a:lumMod val="75000"/>
                  </a:schemeClr>
                </a:solidFill>
              </a:rPr>
              <a:t>: Search in </a:t>
            </a:r>
            <a:r>
              <a:rPr lang="en-US" u="sng" dirty="0">
                <a:solidFill>
                  <a:schemeClr val="bg1">
                    <a:lumMod val="75000"/>
                  </a:schemeClr>
                </a:solidFill>
              </a:rPr>
              <a:t>a</a:t>
            </a:r>
            <a:r>
              <a:rPr lang="en-US" dirty="0">
                <a:solidFill>
                  <a:schemeClr val="bg1">
                    <a:lumMod val="75000"/>
                  </a:schemeClr>
                </a:solidFill>
              </a:rPr>
              <a:t> subspace of the design space, defined by subtraction transformations </a:t>
            </a:r>
          </a:p>
          <a:p>
            <a:pPr marL="285750" indent="-285750">
              <a:buFont typeface="Arial" panose="020B0604020202020204" pitchFamily="34" charset="0"/>
              <a:buChar char="•"/>
            </a:pPr>
            <a:r>
              <a:rPr lang="en-US" b="1" dirty="0">
                <a:solidFill>
                  <a:schemeClr val="bg1">
                    <a:lumMod val="75000"/>
                  </a:schemeClr>
                </a:solidFill>
              </a:rPr>
              <a:t>Why</a:t>
            </a:r>
            <a:r>
              <a:rPr lang="en-US" dirty="0">
                <a:solidFill>
                  <a:schemeClr val="bg1">
                    <a:lumMod val="75000"/>
                  </a:schemeClr>
                </a:solidFill>
              </a:rPr>
              <a:t>: to automate and speed-up the compression process</a:t>
            </a:r>
          </a:p>
          <a:p>
            <a:pPr marL="285750" indent="-285750">
              <a:buFont typeface="Arial" panose="020B0604020202020204" pitchFamily="34" charset="0"/>
              <a:buChar char="•"/>
            </a:pPr>
            <a:r>
              <a:rPr lang="en-US" b="1" dirty="0">
                <a:solidFill>
                  <a:schemeClr val="bg1">
                    <a:lumMod val="75000"/>
                  </a:schemeClr>
                </a:solidFill>
              </a:rPr>
              <a:t>Where</a:t>
            </a:r>
            <a:r>
              <a:rPr lang="en-US" dirty="0">
                <a:solidFill>
                  <a:schemeClr val="bg1">
                    <a:lumMod val="75000"/>
                  </a:schemeClr>
                </a:solidFill>
              </a:rPr>
              <a:t>: creates dense operations that can be used everywhere</a:t>
            </a:r>
          </a:p>
          <a:p>
            <a:pPr marL="285750" indent="-285750">
              <a:buFont typeface="Arial" panose="020B0604020202020204" pitchFamily="34" charset="0"/>
              <a:buChar char="•"/>
            </a:pPr>
            <a:r>
              <a:rPr lang="en-US" b="1" dirty="0"/>
              <a:t>How</a:t>
            </a:r>
            <a:r>
              <a:rPr lang="en-US" dirty="0"/>
              <a:t>: Use a Reinforcement Learning </a:t>
            </a:r>
            <a:r>
              <a:rPr lang="en-US" b="1" dirty="0"/>
              <a:t>agent</a:t>
            </a:r>
            <a:r>
              <a:rPr lang="en-US" dirty="0"/>
              <a:t> to </a:t>
            </a:r>
            <a:r>
              <a:rPr lang="en-US" b="1" dirty="0"/>
              <a:t>search</a:t>
            </a:r>
            <a:r>
              <a:rPr lang="en-US" dirty="0"/>
              <a:t> the architecture </a:t>
            </a:r>
            <a:r>
              <a:rPr lang="en-US" b="1" dirty="0"/>
              <a:t>sub-space</a:t>
            </a:r>
            <a:r>
              <a:rPr lang="en-US" dirty="0"/>
              <a:t> defined by </a:t>
            </a:r>
            <a:r>
              <a:rPr lang="en-US" b="1" dirty="0"/>
              <a:t>transformations</a:t>
            </a:r>
            <a:r>
              <a:rPr lang="en-US" dirty="0"/>
              <a:t> on a </a:t>
            </a:r>
            <a:r>
              <a:rPr lang="en-US" b="1" dirty="0"/>
              <a:t>pretrained network</a:t>
            </a:r>
          </a:p>
        </p:txBody>
      </p:sp>
      <p:pic>
        <p:nvPicPr>
          <p:cNvPr id="7" name="Picture 6">
            <a:extLst>
              <a:ext uri="{FF2B5EF4-FFF2-40B4-BE49-F238E27FC236}">
                <a16:creationId xmlns:a16="http://schemas.microsoft.com/office/drawing/2014/main" id="{E2F5E909-5F69-2740-B6C5-451AC2BD1AF7}"/>
              </a:ext>
            </a:extLst>
          </p:cNvPr>
          <p:cNvPicPr>
            <a:picLocks noChangeAspect="1"/>
          </p:cNvPicPr>
          <p:nvPr/>
        </p:nvPicPr>
        <p:blipFill>
          <a:blip r:embed="rId3"/>
          <a:stretch>
            <a:fillRect/>
          </a:stretch>
        </p:blipFill>
        <p:spPr>
          <a:xfrm>
            <a:off x="5416782" y="2873168"/>
            <a:ext cx="3496575" cy="1811262"/>
          </a:xfrm>
          <a:prstGeom prst="rect">
            <a:avLst/>
          </a:prstGeom>
        </p:spPr>
      </p:pic>
      <p:sp>
        <p:nvSpPr>
          <p:cNvPr id="130" name="TextBox 129">
            <a:extLst>
              <a:ext uri="{FF2B5EF4-FFF2-40B4-BE49-F238E27FC236}">
                <a16:creationId xmlns:a16="http://schemas.microsoft.com/office/drawing/2014/main" id="{BBBB57F6-8DB4-5A4E-B2B9-B0BE3A8022A5}"/>
              </a:ext>
            </a:extLst>
          </p:cNvPr>
          <p:cNvSpPr txBox="1"/>
          <p:nvPr/>
        </p:nvSpPr>
        <p:spPr>
          <a:xfrm>
            <a:off x="5499100" y="4578621"/>
            <a:ext cx="3314700" cy="184666"/>
          </a:xfrm>
          <a:prstGeom prst="rect">
            <a:avLst/>
          </a:prstGeom>
          <a:solidFill>
            <a:schemeClr val="bg1">
              <a:lumMod val="85000"/>
            </a:schemeClr>
          </a:solidFill>
        </p:spPr>
        <p:txBody>
          <a:bodyPr vert="horz" wrap="square" lIns="0" tIns="0" rIns="0" bIns="0" rtlCol="0">
            <a:spAutoFit/>
          </a:bodyPr>
          <a:lstStyle/>
          <a:p>
            <a:pPr algn="ctr"/>
            <a:r>
              <a:rPr lang="en-US" sz="1200" dirty="0">
                <a:solidFill>
                  <a:srgbClr val="003C71"/>
                </a:solidFill>
              </a:rPr>
              <a:t>Compute Complexity</a:t>
            </a:r>
          </a:p>
        </p:txBody>
      </p:sp>
      <p:sp>
        <p:nvSpPr>
          <p:cNvPr id="131" name="TextBox 130">
            <a:extLst>
              <a:ext uri="{FF2B5EF4-FFF2-40B4-BE49-F238E27FC236}">
                <a16:creationId xmlns:a16="http://schemas.microsoft.com/office/drawing/2014/main" id="{3E2C546A-8C6E-1243-B61C-973103002E84}"/>
              </a:ext>
            </a:extLst>
          </p:cNvPr>
          <p:cNvSpPr txBox="1"/>
          <p:nvPr/>
        </p:nvSpPr>
        <p:spPr>
          <a:xfrm rot="5400000">
            <a:off x="4635494" y="3663233"/>
            <a:ext cx="1631027" cy="184666"/>
          </a:xfrm>
          <a:prstGeom prst="rect">
            <a:avLst/>
          </a:prstGeom>
          <a:solidFill>
            <a:schemeClr val="bg1">
              <a:lumMod val="85000"/>
            </a:schemeClr>
          </a:solidFill>
        </p:spPr>
        <p:txBody>
          <a:bodyPr vert="horz" wrap="square" lIns="0" tIns="0" rIns="0" bIns="0" rtlCol="0">
            <a:spAutoFit/>
          </a:bodyPr>
          <a:lstStyle/>
          <a:p>
            <a:pPr algn="ctr"/>
            <a:r>
              <a:rPr lang="en-US" sz="1200" dirty="0">
                <a:solidFill>
                  <a:srgbClr val="003C71"/>
                </a:solidFill>
              </a:rPr>
              <a:t>Accuracy</a:t>
            </a:r>
            <a:endParaRPr lang="en-US" sz="1100" dirty="0">
              <a:solidFill>
                <a:srgbClr val="003C71"/>
              </a:solidFill>
            </a:endParaRPr>
          </a:p>
        </p:txBody>
      </p:sp>
      <p:grpSp>
        <p:nvGrpSpPr>
          <p:cNvPr id="12" name="Group 4">
            <a:extLst>
              <a:ext uri="{FF2B5EF4-FFF2-40B4-BE49-F238E27FC236}">
                <a16:creationId xmlns:a16="http://schemas.microsoft.com/office/drawing/2014/main" id="{12AB5C63-DF5B-DD49-86ED-ADE2163B7D15}"/>
              </a:ext>
            </a:extLst>
          </p:cNvPr>
          <p:cNvGrpSpPr>
            <a:grpSpLocks noChangeAspect="1"/>
          </p:cNvGrpSpPr>
          <p:nvPr/>
        </p:nvGrpSpPr>
        <p:grpSpPr bwMode="auto">
          <a:xfrm>
            <a:off x="6837888" y="561883"/>
            <a:ext cx="773915" cy="905718"/>
            <a:chOff x="1254" y="-530"/>
            <a:chExt cx="1879" cy="2199"/>
          </a:xfrm>
          <a:solidFill>
            <a:schemeClr val="tx2"/>
          </a:solidFill>
          <a:scene3d>
            <a:camera prst="orthographicFront">
              <a:rot lat="0" lon="0" rev="0"/>
            </a:camera>
            <a:lightRig rig="threePt" dir="t"/>
          </a:scene3d>
        </p:grpSpPr>
        <p:sp>
          <p:nvSpPr>
            <p:cNvPr id="13" name="Freeform 5">
              <a:extLst>
                <a:ext uri="{FF2B5EF4-FFF2-40B4-BE49-F238E27FC236}">
                  <a16:creationId xmlns:a16="http://schemas.microsoft.com/office/drawing/2014/main" id="{F083C4D3-3DAF-954C-8219-2748F448DDF1}"/>
                </a:ext>
              </a:extLst>
            </p:cNvPr>
            <p:cNvSpPr>
              <a:spLocks noEditPoints="1"/>
            </p:cNvSpPr>
            <p:nvPr/>
          </p:nvSpPr>
          <p:spPr bwMode="auto">
            <a:xfrm>
              <a:off x="2172" y="-530"/>
              <a:ext cx="961" cy="2199"/>
            </a:xfrm>
            <a:custGeom>
              <a:avLst/>
              <a:gdLst>
                <a:gd name="T0" fmla="*/ 276 w 816"/>
                <a:gd name="T1" fmla="*/ 1867 h 1867"/>
                <a:gd name="T2" fmla="*/ 71 w 816"/>
                <a:gd name="T3" fmla="*/ 1867 h 1867"/>
                <a:gd name="T4" fmla="*/ 6 w 816"/>
                <a:gd name="T5" fmla="*/ 1807 h 1867"/>
                <a:gd name="T6" fmla="*/ 1 w 816"/>
                <a:gd name="T7" fmla="*/ 1791 h 1867"/>
                <a:gd name="T8" fmla="*/ 0 w 816"/>
                <a:gd name="T9" fmla="*/ 1785 h 1867"/>
                <a:gd name="T10" fmla="*/ 0 w 816"/>
                <a:gd name="T11" fmla="*/ 80 h 1867"/>
                <a:gd name="T12" fmla="*/ 80 w 816"/>
                <a:gd name="T13" fmla="*/ 0 h 1867"/>
                <a:gd name="T14" fmla="*/ 216 w 816"/>
                <a:gd name="T15" fmla="*/ 0 h 1867"/>
                <a:gd name="T16" fmla="*/ 283 w 816"/>
                <a:gd name="T17" fmla="*/ 68 h 1867"/>
                <a:gd name="T18" fmla="*/ 372 w 816"/>
                <a:gd name="T19" fmla="*/ 68 h 1867"/>
                <a:gd name="T20" fmla="*/ 634 w 816"/>
                <a:gd name="T21" fmla="*/ 330 h 1867"/>
                <a:gd name="T22" fmla="*/ 634 w 816"/>
                <a:gd name="T23" fmla="*/ 444 h 1867"/>
                <a:gd name="T24" fmla="*/ 727 w 816"/>
                <a:gd name="T25" fmla="*/ 537 h 1867"/>
                <a:gd name="T26" fmla="*/ 727 w 816"/>
                <a:gd name="T27" fmla="*/ 652 h 1867"/>
                <a:gd name="T28" fmla="*/ 816 w 816"/>
                <a:gd name="T29" fmla="*/ 741 h 1867"/>
                <a:gd name="T30" fmla="*/ 816 w 816"/>
                <a:gd name="T31" fmla="*/ 1143 h 1867"/>
                <a:gd name="T32" fmla="*/ 760 w 816"/>
                <a:gd name="T33" fmla="*/ 1199 h 1867"/>
                <a:gd name="T34" fmla="*/ 760 w 816"/>
                <a:gd name="T35" fmla="*/ 1433 h 1867"/>
                <a:gd name="T36" fmla="*/ 686 w 816"/>
                <a:gd name="T37" fmla="*/ 1507 h 1867"/>
                <a:gd name="T38" fmla="*/ 686 w 816"/>
                <a:gd name="T39" fmla="*/ 1581 h 1867"/>
                <a:gd name="T40" fmla="*/ 514 w 816"/>
                <a:gd name="T41" fmla="*/ 1752 h 1867"/>
                <a:gd name="T42" fmla="*/ 392 w 816"/>
                <a:gd name="T43" fmla="*/ 1752 h 1867"/>
                <a:gd name="T44" fmla="*/ 276 w 816"/>
                <a:gd name="T45" fmla="*/ 1867 h 1867"/>
                <a:gd name="T46" fmla="*/ 85 w 816"/>
                <a:gd name="T47" fmla="*/ 1831 h 1867"/>
                <a:gd name="T48" fmla="*/ 261 w 816"/>
                <a:gd name="T49" fmla="*/ 1831 h 1867"/>
                <a:gd name="T50" fmla="*/ 377 w 816"/>
                <a:gd name="T51" fmla="*/ 1716 h 1867"/>
                <a:gd name="T52" fmla="*/ 499 w 816"/>
                <a:gd name="T53" fmla="*/ 1716 h 1867"/>
                <a:gd name="T54" fmla="*/ 650 w 816"/>
                <a:gd name="T55" fmla="*/ 1566 h 1867"/>
                <a:gd name="T56" fmla="*/ 650 w 816"/>
                <a:gd name="T57" fmla="*/ 1492 h 1867"/>
                <a:gd name="T58" fmla="*/ 724 w 816"/>
                <a:gd name="T59" fmla="*/ 1418 h 1867"/>
                <a:gd name="T60" fmla="*/ 724 w 816"/>
                <a:gd name="T61" fmla="*/ 1184 h 1867"/>
                <a:gd name="T62" fmla="*/ 780 w 816"/>
                <a:gd name="T63" fmla="*/ 1128 h 1867"/>
                <a:gd name="T64" fmla="*/ 780 w 816"/>
                <a:gd name="T65" fmla="*/ 756 h 1867"/>
                <a:gd name="T66" fmla="*/ 691 w 816"/>
                <a:gd name="T67" fmla="*/ 667 h 1867"/>
                <a:gd name="T68" fmla="*/ 691 w 816"/>
                <a:gd name="T69" fmla="*/ 552 h 1867"/>
                <a:gd name="T70" fmla="*/ 598 w 816"/>
                <a:gd name="T71" fmla="*/ 459 h 1867"/>
                <a:gd name="T72" fmla="*/ 598 w 816"/>
                <a:gd name="T73" fmla="*/ 345 h 1867"/>
                <a:gd name="T74" fmla="*/ 357 w 816"/>
                <a:gd name="T75" fmla="*/ 104 h 1867"/>
                <a:gd name="T76" fmla="*/ 268 w 816"/>
                <a:gd name="T77" fmla="*/ 104 h 1867"/>
                <a:gd name="T78" fmla="*/ 201 w 816"/>
                <a:gd name="T79" fmla="*/ 36 h 1867"/>
                <a:gd name="T80" fmla="*/ 95 w 816"/>
                <a:gd name="T81" fmla="*/ 36 h 1867"/>
                <a:gd name="T82" fmla="*/ 36 w 816"/>
                <a:gd name="T83" fmla="*/ 95 h 1867"/>
                <a:gd name="T84" fmla="*/ 36 w 816"/>
                <a:gd name="T85" fmla="*/ 1785 h 1867"/>
                <a:gd name="T86" fmla="*/ 36 w 816"/>
                <a:gd name="T87" fmla="*/ 1786 h 1867"/>
                <a:gd name="T88" fmla="*/ 85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276" y="1867"/>
                  </a:moveTo>
                  <a:cubicBezTo>
                    <a:pt x="71" y="1867"/>
                    <a:pt x="71" y="1867"/>
                    <a:pt x="71" y="1867"/>
                  </a:cubicBezTo>
                  <a:cubicBezTo>
                    <a:pt x="6" y="1807"/>
                    <a:pt x="6" y="1807"/>
                    <a:pt x="6" y="1807"/>
                  </a:cubicBezTo>
                  <a:cubicBezTo>
                    <a:pt x="1" y="1803"/>
                    <a:pt x="0" y="1797"/>
                    <a:pt x="1" y="1791"/>
                  </a:cubicBezTo>
                  <a:cubicBezTo>
                    <a:pt x="0" y="1789"/>
                    <a:pt x="0" y="1787"/>
                    <a:pt x="0" y="1785"/>
                  </a:cubicBezTo>
                  <a:cubicBezTo>
                    <a:pt x="0" y="80"/>
                    <a:pt x="0" y="80"/>
                    <a:pt x="0" y="80"/>
                  </a:cubicBezTo>
                  <a:cubicBezTo>
                    <a:pt x="80" y="0"/>
                    <a:pt x="80" y="0"/>
                    <a:pt x="80" y="0"/>
                  </a:cubicBezTo>
                  <a:cubicBezTo>
                    <a:pt x="216" y="0"/>
                    <a:pt x="216" y="0"/>
                    <a:pt x="216" y="0"/>
                  </a:cubicBezTo>
                  <a:cubicBezTo>
                    <a:pt x="283" y="68"/>
                    <a:pt x="283" y="68"/>
                    <a:pt x="283" y="68"/>
                  </a:cubicBezTo>
                  <a:cubicBezTo>
                    <a:pt x="372" y="68"/>
                    <a:pt x="372" y="68"/>
                    <a:pt x="372" y="68"/>
                  </a:cubicBezTo>
                  <a:cubicBezTo>
                    <a:pt x="634" y="330"/>
                    <a:pt x="634" y="330"/>
                    <a:pt x="634" y="330"/>
                  </a:cubicBezTo>
                  <a:cubicBezTo>
                    <a:pt x="634" y="444"/>
                    <a:pt x="634" y="444"/>
                    <a:pt x="634" y="444"/>
                  </a:cubicBezTo>
                  <a:cubicBezTo>
                    <a:pt x="727" y="537"/>
                    <a:pt x="727" y="537"/>
                    <a:pt x="727" y="537"/>
                  </a:cubicBezTo>
                  <a:cubicBezTo>
                    <a:pt x="727" y="652"/>
                    <a:pt x="727" y="652"/>
                    <a:pt x="727" y="652"/>
                  </a:cubicBezTo>
                  <a:cubicBezTo>
                    <a:pt x="816" y="741"/>
                    <a:pt x="816" y="741"/>
                    <a:pt x="816" y="741"/>
                  </a:cubicBezTo>
                  <a:cubicBezTo>
                    <a:pt x="816" y="1143"/>
                    <a:pt x="816" y="1143"/>
                    <a:pt x="816" y="1143"/>
                  </a:cubicBezTo>
                  <a:cubicBezTo>
                    <a:pt x="760" y="1199"/>
                    <a:pt x="760" y="1199"/>
                    <a:pt x="760" y="1199"/>
                  </a:cubicBezTo>
                  <a:cubicBezTo>
                    <a:pt x="760" y="1433"/>
                    <a:pt x="760" y="1433"/>
                    <a:pt x="760" y="1433"/>
                  </a:cubicBezTo>
                  <a:cubicBezTo>
                    <a:pt x="686" y="1507"/>
                    <a:pt x="686" y="1507"/>
                    <a:pt x="686" y="1507"/>
                  </a:cubicBezTo>
                  <a:cubicBezTo>
                    <a:pt x="686" y="1581"/>
                    <a:pt x="686" y="1581"/>
                    <a:pt x="686" y="1581"/>
                  </a:cubicBezTo>
                  <a:cubicBezTo>
                    <a:pt x="514" y="1752"/>
                    <a:pt x="514" y="1752"/>
                    <a:pt x="514" y="1752"/>
                  </a:cubicBezTo>
                  <a:cubicBezTo>
                    <a:pt x="392" y="1752"/>
                    <a:pt x="392" y="1752"/>
                    <a:pt x="392" y="1752"/>
                  </a:cubicBezTo>
                  <a:lnTo>
                    <a:pt x="276" y="1867"/>
                  </a:lnTo>
                  <a:close/>
                  <a:moveTo>
                    <a:pt x="85" y="1831"/>
                  </a:moveTo>
                  <a:cubicBezTo>
                    <a:pt x="261" y="1831"/>
                    <a:pt x="261" y="1831"/>
                    <a:pt x="261" y="1831"/>
                  </a:cubicBezTo>
                  <a:cubicBezTo>
                    <a:pt x="377" y="1716"/>
                    <a:pt x="377" y="1716"/>
                    <a:pt x="377" y="1716"/>
                  </a:cubicBezTo>
                  <a:cubicBezTo>
                    <a:pt x="499" y="1716"/>
                    <a:pt x="499" y="1716"/>
                    <a:pt x="499" y="1716"/>
                  </a:cubicBezTo>
                  <a:cubicBezTo>
                    <a:pt x="650" y="1566"/>
                    <a:pt x="650" y="1566"/>
                    <a:pt x="650" y="1566"/>
                  </a:cubicBezTo>
                  <a:cubicBezTo>
                    <a:pt x="650" y="1492"/>
                    <a:pt x="650" y="1492"/>
                    <a:pt x="650" y="1492"/>
                  </a:cubicBezTo>
                  <a:cubicBezTo>
                    <a:pt x="724" y="1418"/>
                    <a:pt x="724" y="1418"/>
                    <a:pt x="724" y="1418"/>
                  </a:cubicBezTo>
                  <a:cubicBezTo>
                    <a:pt x="724" y="1184"/>
                    <a:pt x="724" y="1184"/>
                    <a:pt x="724" y="1184"/>
                  </a:cubicBezTo>
                  <a:cubicBezTo>
                    <a:pt x="780" y="1128"/>
                    <a:pt x="780" y="1128"/>
                    <a:pt x="780" y="1128"/>
                  </a:cubicBezTo>
                  <a:cubicBezTo>
                    <a:pt x="780" y="756"/>
                    <a:pt x="780" y="756"/>
                    <a:pt x="780" y="756"/>
                  </a:cubicBezTo>
                  <a:cubicBezTo>
                    <a:pt x="691" y="667"/>
                    <a:pt x="691" y="667"/>
                    <a:pt x="691" y="667"/>
                  </a:cubicBezTo>
                  <a:cubicBezTo>
                    <a:pt x="691" y="552"/>
                    <a:pt x="691" y="552"/>
                    <a:pt x="691" y="552"/>
                  </a:cubicBezTo>
                  <a:cubicBezTo>
                    <a:pt x="598" y="459"/>
                    <a:pt x="598" y="459"/>
                    <a:pt x="598" y="459"/>
                  </a:cubicBezTo>
                  <a:cubicBezTo>
                    <a:pt x="598" y="345"/>
                    <a:pt x="598" y="345"/>
                    <a:pt x="598" y="345"/>
                  </a:cubicBezTo>
                  <a:cubicBezTo>
                    <a:pt x="357" y="104"/>
                    <a:pt x="357" y="104"/>
                    <a:pt x="357" y="104"/>
                  </a:cubicBezTo>
                  <a:cubicBezTo>
                    <a:pt x="268" y="104"/>
                    <a:pt x="268" y="104"/>
                    <a:pt x="268" y="104"/>
                  </a:cubicBezTo>
                  <a:cubicBezTo>
                    <a:pt x="201" y="36"/>
                    <a:pt x="201" y="36"/>
                    <a:pt x="201" y="36"/>
                  </a:cubicBezTo>
                  <a:cubicBezTo>
                    <a:pt x="95" y="36"/>
                    <a:pt x="95" y="36"/>
                    <a:pt x="95" y="36"/>
                  </a:cubicBezTo>
                  <a:cubicBezTo>
                    <a:pt x="36" y="95"/>
                    <a:pt x="36" y="95"/>
                    <a:pt x="36" y="95"/>
                  </a:cubicBezTo>
                  <a:cubicBezTo>
                    <a:pt x="36" y="1785"/>
                    <a:pt x="36" y="1785"/>
                    <a:pt x="36" y="1785"/>
                  </a:cubicBezTo>
                  <a:cubicBezTo>
                    <a:pt x="36" y="1785"/>
                    <a:pt x="36" y="1785"/>
                    <a:pt x="36" y="1786"/>
                  </a:cubicBezTo>
                  <a:lnTo>
                    <a:pt x="85" y="1831"/>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4" name="Freeform 6">
              <a:extLst>
                <a:ext uri="{FF2B5EF4-FFF2-40B4-BE49-F238E27FC236}">
                  <a16:creationId xmlns:a16="http://schemas.microsoft.com/office/drawing/2014/main" id="{18AEA590-DB08-1E41-9FD7-FD1C6A1BD20B}"/>
                </a:ext>
              </a:extLst>
            </p:cNvPr>
            <p:cNvSpPr>
              <a:spLocks noEditPoints="1"/>
            </p:cNvSpPr>
            <p:nvPr/>
          </p:nvSpPr>
          <p:spPr bwMode="auto">
            <a:xfrm>
              <a:off x="1254" y="-530"/>
              <a:ext cx="960" cy="2199"/>
            </a:xfrm>
            <a:custGeom>
              <a:avLst/>
              <a:gdLst>
                <a:gd name="T0" fmla="*/ 744 w 816"/>
                <a:gd name="T1" fmla="*/ 1867 h 1867"/>
                <a:gd name="T2" fmla="*/ 539 w 816"/>
                <a:gd name="T3" fmla="*/ 1867 h 1867"/>
                <a:gd name="T4" fmla="*/ 424 w 816"/>
                <a:gd name="T5" fmla="*/ 1752 h 1867"/>
                <a:gd name="T6" fmla="*/ 301 w 816"/>
                <a:gd name="T7" fmla="*/ 1752 h 1867"/>
                <a:gd name="T8" fmla="*/ 130 w 816"/>
                <a:gd name="T9" fmla="*/ 1581 h 1867"/>
                <a:gd name="T10" fmla="*/ 130 w 816"/>
                <a:gd name="T11" fmla="*/ 1507 h 1867"/>
                <a:gd name="T12" fmla="*/ 56 w 816"/>
                <a:gd name="T13" fmla="*/ 1433 h 1867"/>
                <a:gd name="T14" fmla="*/ 56 w 816"/>
                <a:gd name="T15" fmla="*/ 1199 h 1867"/>
                <a:gd name="T16" fmla="*/ 0 w 816"/>
                <a:gd name="T17" fmla="*/ 1143 h 1867"/>
                <a:gd name="T18" fmla="*/ 0 w 816"/>
                <a:gd name="T19" fmla="*/ 741 h 1867"/>
                <a:gd name="T20" fmla="*/ 89 w 816"/>
                <a:gd name="T21" fmla="*/ 652 h 1867"/>
                <a:gd name="T22" fmla="*/ 89 w 816"/>
                <a:gd name="T23" fmla="*/ 537 h 1867"/>
                <a:gd name="T24" fmla="*/ 181 w 816"/>
                <a:gd name="T25" fmla="*/ 444 h 1867"/>
                <a:gd name="T26" fmla="*/ 181 w 816"/>
                <a:gd name="T27" fmla="*/ 330 h 1867"/>
                <a:gd name="T28" fmla="*/ 444 w 816"/>
                <a:gd name="T29" fmla="*/ 68 h 1867"/>
                <a:gd name="T30" fmla="*/ 533 w 816"/>
                <a:gd name="T31" fmla="*/ 68 h 1867"/>
                <a:gd name="T32" fmla="*/ 600 w 816"/>
                <a:gd name="T33" fmla="*/ 0 h 1867"/>
                <a:gd name="T34" fmla="*/ 736 w 816"/>
                <a:gd name="T35" fmla="*/ 0 h 1867"/>
                <a:gd name="T36" fmla="*/ 816 w 816"/>
                <a:gd name="T37" fmla="*/ 80 h 1867"/>
                <a:gd name="T38" fmla="*/ 816 w 816"/>
                <a:gd name="T39" fmla="*/ 1785 h 1867"/>
                <a:gd name="T40" fmla="*/ 815 w 816"/>
                <a:gd name="T41" fmla="*/ 1791 h 1867"/>
                <a:gd name="T42" fmla="*/ 809 w 816"/>
                <a:gd name="T43" fmla="*/ 1807 h 1867"/>
                <a:gd name="T44" fmla="*/ 744 w 816"/>
                <a:gd name="T45" fmla="*/ 1867 h 1867"/>
                <a:gd name="T46" fmla="*/ 554 w 816"/>
                <a:gd name="T47" fmla="*/ 1831 h 1867"/>
                <a:gd name="T48" fmla="*/ 730 w 816"/>
                <a:gd name="T49" fmla="*/ 1831 h 1867"/>
                <a:gd name="T50" fmla="*/ 780 w 816"/>
                <a:gd name="T51" fmla="*/ 1786 h 1867"/>
                <a:gd name="T52" fmla="*/ 780 w 816"/>
                <a:gd name="T53" fmla="*/ 1785 h 1867"/>
                <a:gd name="T54" fmla="*/ 780 w 816"/>
                <a:gd name="T55" fmla="*/ 95 h 1867"/>
                <a:gd name="T56" fmla="*/ 721 w 816"/>
                <a:gd name="T57" fmla="*/ 36 h 1867"/>
                <a:gd name="T58" fmla="*/ 615 w 816"/>
                <a:gd name="T59" fmla="*/ 36 h 1867"/>
                <a:gd name="T60" fmla="*/ 548 w 816"/>
                <a:gd name="T61" fmla="*/ 104 h 1867"/>
                <a:gd name="T62" fmla="*/ 459 w 816"/>
                <a:gd name="T63" fmla="*/ 104 h 1867"/>
                <a:gd name="T64" fmla="*/ 217 w 816"/>
                <a:gd name="T65" fmla="*/ 345 h 1867"/>
                <a:gd name="T66" fmla="*/ 217 w 816"/>
                <a:gd name="T67" fmla="*/ 459 h 1867"/>
                <a:gd name="T68" fmla="*/ 125 w 816"/>
                <a:gd name="T69" fmla="*/ 552 h 1867"/>
                <a:gd name="T70" fmla="*/ 125 w 816"/>
                <a:gd name="T71" fmla="*/ 667 h 1867"/>
                <a:gd name="T72" fmla="*/ 36 w 816"/>
                <a:gd name="T73" fmla="*/ 756 h 1867"/>
                <a:gd name="T74" fmla="*/ 36 w 816"/>
                <a:gd name="T75" fmla="*/ 1128 h 1867"/>
                <a:gd name="T76" fmla="*/ 92 w 816"/>
                <a:gd name="T77" fmla="*/ 1184 h 1867"/>
                <a:gd name="T78" fmla="*/ 92 w 816"/>
                <a:gd name="T79" fmla="*/ 1418 h 1867"/>
                <a:gd name="T80" fmla="*/ 166 w 816"/>
                <a:gd name="T81" fmla="*/ 1492 h 1867"/>
                <a:gd name="T82" fmla="*/ 166 w 816"/>
                <a:gd name="T83" fmla="*/ 1566 h 1867"/>
                <a:gd name="T84" fmla="*/ 316 w 816"/>
                <a:gd name="T85" fmla="*/ 1716 h 1867"/>
                <a:gd name="T86" fmla="*/ 439 w 816"/>
                <a:gd name="T87" fmla="*/ 1716 h 1867"/>
                <a:gd name="T88" fmla="*/ 554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744" y="1867"/>
                  </a:moveTo>
                  <a:cubicBezTo>
                    <a:pt x="539" y="1867"/>
                    <a:pt x="539" y="1867"/>
                    <a:pt x="539" y="1867"/>
                  </a:cubicBezTo>
                  <a:cubicBezTo>
                    <a:pt x="424" y="1752"/>
                    <a:pt x="424" y="1752"/>
                    <a:pt x="424" y="1752"/>
                  </a:cubicBezTo>
                  <a:cubicBezTo>
                    <a:pt x="301" y="1752"/>
                    <a:pt x="301" y="1752"/>
                    <a:pt x="301" y="1752"/>
                  </a:cubicBezTo>
                  <a:cubicBezTo>
                    <a:pt x="130" y="1581"/>
                    <a:pt x="130" y="1581"/>
                    <a:pt x="130" y="1581"/>
                  </a:cubicBezTo>
                  <a:cubicBezTo>
                    <a:pt x="130" y="1507"/>
                    <a:pt x="130" y="1507"/>
                    <a:pt x="130" y="1507"/>
                  </a:cubicBezTo>
                  <a:cubicBezTo>
                    <a:pt x="56" y="1433"/>
                    <a:pt x="56" y="1433"/>
                    <a:pt x="56" y="1433"/>
                  </a:cubicBezTo>
                  <a:cubicBezTo>
                    <a:pt x="56" y="1199"/>
                    <a:pt x="56" y="1199"/>
                    <a:pt x="56" y="1199"/>
                  </a:cubicBezTo>
                  <a:cubicBezTo>
                    <a:pt x="0" y="1143"/>
                    <a:pt x="0" y="1143"/>
                    <a:pt x="0" y="1143"/>
                  </a:cubicBezTo>
                  <a:cubicBezTo>
                    <a:pt x="0" y="741"/>
                    <a:pt x="0" y="741"/>
                    <a:pt x="0" y="741"/>
                  </a:cubicBezTo>
                  <a:cubicBezTo>
                    <a:pt x="89" y="652"/>
                    <a:pt x="89" y="652"/>
                    <a:pt x="89" y="652"/>
                  </a:cubicBezTo>
                  <a:cubicBezTo>
                    <a:pt x="89" y="537"/>
                    <a:pt x="89" y="537"/>
                    <a:pt x="89" y="537"/>
                  </a:cubicBezTo>
                  <a:cubicBezTo>
                    <a:pt x="181" y="444"/>
                    <a:pt x="181" y="444"/>
                    <a:pt x="181" y="444"/>
                  </a:cubicBezTo>
                  <a:cubicBezTo>
                    <a:pt x="181" y="330"/>
                    <a:pt x="181" y="330"/>
                    <a:pt x="181" y="330"/>
                  </a:cubicBezTo>
                  <a:cubicBezTo>
                    <a:pt x="444" y="68"/>
                    <a:pt x="444" y="68"/>
                    <a:pt x="444" y="68"/>
                  </a:cubicBezTo>
                  <a:cubicBezTo>
                    <a:pt x="533" y="68"/>
                    <a:pt x="533" y="68"/>
                    <a:pt x="533" y="68"/>
                  </a:cubicBezTo>
                  <a:cubicBezTo>
                    <a:pt x="600" y="0"/>
                    <a:pt x="600" y="0"/>
                    <a:pt x="600" y="0"/>
                  </a:cubicBezTo>
                  <a:cubicBezTo>
                    <a:pt x="736" y="0"/>
                    <a:pt x="736" y="0"/>
                    <a:pt x="736" y="0"/>
                  </a:cubicBezTo>
                  <a:cubicBezTo>
                    <a:pt x="816" y="80"/>
                    <a:pt x="816" y="80"/>
                    <a:pt x="816" y="80"/>
                  </a:cubicBezTo>
                  <a:cubicBezTo>
                    <a:pt x="816" y="1785"/>
                    <a:pt x="816" y="1785"/>
                    <a:pt x="816" y="1785"/>
                  </a:cubicBezTo>
                  <a:cubicBezTo>
                    <a:pt x="816" y="1787"/>
                    <a:pt x="815" y="1789"/>
                    <a:pt x="815" y="1791"/>
                  </a:cubicBezTo>
                  <a:cubicBezTo>
                    <a:pt x="816" y="1797"/>
                    <a:pt x="814" y="1803"/>
                    <a:pt x="809" y="1807"/>
                  </a:cubicBezTo>
                  <a:lnTo>
                    <a:pt x="744" y="1867"/>
                  </a:lnTo>
                  <a:close/>
                  <a:moveTo>
                    <a:pt x="554" y="1831"/>
                  </a:moveTo>
                  <a:cubicBezTo>
                    <a:pt x="730" y="1831"/>
                    <a:pt x="730" y="1831"/>
                    <a:pt x="730" y="1831"/>
                  </a:cubicBezTo>
                  <a:cubicBezTo>
                    <a:pt x="780" y="1786"/>
                    <a:pt x="780" y="1786"/>
                    <a:pt x="780" y="1786"/>
                  </a:cubicBezTo>
                  <a:cubicBezTo>
                    <a:pt x="780" y="1785"/>
                    <a:pt x="780" y="1785"/>
                    <a:pt x="780" y="1785"/>
                  </a:cubicBezTo>
                  <a:cubicBezTo>
                    <a:pt x="780" y="95"/>
                    <a:pt x="780" y="95"/>
                    <a:pt x="780" y="95"/>
                  </a:cubicBezTo>
                  <a:cubicBezTo>
                    <a:pt x="721" y="36"/>
                    <a:pt x="721" y="36"/>
                    <a:pt x="721" y="36"/>
                  </a:cubicBezTo>
                  <a:cubicBezTo>
                    <a:pt x="615" y="36"/>
                    <a:pt x="615" y="36"/>
                    <a:pt x="615" y="36"/>
                  </a:cubicBezTo>
                  <a:cubicBezTo>
                    <a:pt x="548" y="104"/>
                    <a:pt x="548" y="104"/>
                    <a:pt x="548" y="104"/>
                  </a:cubicBezTo>
                  <a:cubicBezTo>
                    <a:pt x="459" y="104"/>
                    <a:pt x="459" y="104"/>
                    <a:pt x="459" y="104"/>
                  </a:cubicBezTo>
                  <a:cubicBezTo>
                    <a:pt x="217" y="345"/>
                    <a:pt x="217" y="345"/>
                    <a:pt x="217" y="345"/>
                  </a:cubicBezTo>
                  <a:cubicBezTo>
                    <a:pt x="217" y="459"/>
                    <a:pt x="217" y="459"/>
                    <a:pt x="217" y="459"/>
                  </a:cubicBezTo>
                  <a:cubicBezTo>
                    <a:pt x="125" y="552"/>
                    <a:pt x="125" y="552"/>
                    <a:pt x="125" y="552"/>
                  </a:cubicBezTo>
                  <a:cubicBezTo>
                    <a:pt x="125" y="667"/>
                    <a:pt x="125" y="667"/>
                    <a:pt x="125" y="667"/>
                  </a:cubicBezTo>
                  <a:cubicBezTo>
                    <a:pt x="36" y="756"/>
                    <a:pt x="36" y="756"/>
                    <a:pt x="36" y="756"/>
                  </a:cubicBezTo>
                  <a:cubicBezTo>
                    <a:pt x="36" y="1128"/>
                    <a:pt x="36" y="1128"/>
                    <a:pt x="36" y="1128"/>
                  </a:cubicBezTo>
                  <a:cubicBezTo>
                    <a:pt x="92" y="1184"/>
                    <a:pt x="92" y="1184"/>
                    <a:pt x="92" y="1184"/>
                  </a:cubicBezTo>
                  <a:cubicBezTo>
                    <a:pt x="92" y="1418"/>
                    <a:pt x="92" y="1418"/>
                    <a:pt x="92" y="1418"/>
                  </a:cubicBezTo>
                  <a:cubicBezTo>
                    <a:pt x="166" y="1492"/>
                    <a:pt x="166" y="1492"/>
                    <a:pt x="166" y="1492"/>
                  </a:cubicBezTo>
                  <a:cubicBezTo>
                    <a:pt x="166" y="1566"/>
                    <a:pt x="166" y="1566"/>
                    <a:pt x="166" y="1566"/>
                  </a:cubicBezTo>
                  <a:cubicBezTo>
                    <a:pt x="316" y="1716"/>
                    <a:pt x="316" y="1716"/>
                    <a:pt x="316" y="1716"/>
                  </a:cubicBezTo>
                  <a:cubicBezTo>
                    <a:pt x="439" y="1716"/>
                    <a:pt x="439" y="1716"/>
                    <a:pt x="439" y="1716"/>
                  </a:cubicBezTo>
                  <a:lnTo>
                    <a:pt x="554" y="1831"/>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5" name="Freeform 7">
              <a:extLst>
                <a:ext uri="{FF2B5EF4-FFF2-40B4-BE49-F238E27FC236}">
                  <a16:creationId xmlns:a16="http://schemas.microsoft.com/office/drawing/2014/main" id="{40F951D6-F3AE-BA48-B4A5-63B794A0DD45}"/>
                </a:ext>
              </a:extLst>
            </p:cNvPr>
            <p:cNvSpPr>
              <a:spLocks/>
            </p:cNvSpPr>
            <p:nvPr/>
          </p:nvSpPr>
          <p:spPr bwMode="auto">
            <a:xfrm>
              <a:off x="1885" y="152"/>
              <a:ext cx="905" cy="470"/>
            </a:xfrm>
            <a:custGeom>
              <a:avLst/>
              <a:gdLst>
                <a:gd name="T0" fmla="*/ 268 w 769"/>
                <a:gd name="T1" fmla="*/ 399 h 399"/>
                <a:gd name="T2" fmla="*/ 256 w 769"/>
                <a:gd name="T3" fmla="*/ 381 h 399"/>
                <a:gd name="T4" fmla="*/ 89 w 769"/>
                <a:gd name="T5" fmla="*/ 381 h 399"/>
                <a:gd name="T6" fmla="*/ 4 w 769"/>
                <a:gd name="T7" fmla="*/ 295 h 399"/>
                <a:gd name="T8" fmla="*/ 4 w 769"/>
                <a:gd name="T9" fmla="*/ 284 h 399"/>
                <a:gd name="T10" fmla="*/ 15 w 769"/>
                <a:gd name="T11" fmla="*/ 284 h 399"/>
                <a:gd name="T12" fmla="*/ 96 w 769"/>
                <a:gd name="T13" fmla="*/ 365 h 399"/>
                <a:gd name="T14" fmla="*/ 264 w 769"/>
                <a:gd name="T15" fmla="*/ 365 h 399"/>
                <a:gd name="T16" fmla="*/ 270 w 769"/>
                <a:gd name="T17" fmla="*/ 374 h 399"/>
                <a:gd name="T18" fmla="*/ 552 w 769"/>
                <a:gd name="T19" fmla="*/ 92 h 399"/>
                <a:gd name="T20" fmla="*/ 717 w 769"/>
                <a:gd name="T21" fmla="*/ 92 h 399"/>
                <a:gd name="T22" fmla="*/ 717 w 769"/>
                <a:gd name="T23" fmla="*/ 40 h 399"/>
                <a:gd name="T24" fmla="*/ 754 w 769"/>
                <a:gd name="T25" fmla="*/ 3 h 399"/>
                <a:gd name="T26" fmla="*/ 766 w 769"/>
                <a:gd name="T27" fmla="*/ 3 h 399"/>
                <a:gd name="T28" fmla="*/ 766 w 769"/>
                <a:gd name="T29" fmla="*/ 14 h 399"/>
                <a:gd name="T30" fmla="*/ 733 w 769"/>
                <a:gd name="T31" fmla="*/ 47 h 399"/>
                <a:gd name="T32" fmla="*/ 733 w 769"/>
                <a:gd name="T33" fmla="*/ 108 h 399"/>
                <a:gd name="T34" fmla="*/ 559 w 769"/>
                <a:gd name="T35" fmla="*/ 108 h 399"/>
                <a:gd name="T36" fmla="*/ 268 w 769"/>
                <a:gd name="T3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399">
                  <a:moveTo>
                    <a:pt x="268" y="399"/>
                  </a:moveTo>
                  <a:cubicBezTo>
                    <a:pt x="256" y="381"/>
                    <a:pt x="256" y="381"/>
                    <a:pt x="256" y="381"/>
                  </a:cubicBezTo>
                  <a:cubicBezTo>
                    <a:pt x="89" y="381"/>
                    <a:pt x="89" y="381"/>
                    <a:pt x="89" y="381"/>
                  </a:cubicBezTo>
                  <a:cubicBezTo>
                    <a:pt x="4" y="295"/>
                    <a:pt x="4" y="295"/>
                    <a:pt x="4" y="295"/>
                  </a:cubicBezTo>
                  <a:cubicBezTo>
                    <a:pt x="0" y="292"/>
                    <a:pt x="0" y="287"/>
                    <a:pt x="4" y="284"/>
                  </a:cubicBezTo>
                  <a:cubicBezTo>
                    <a:pt x="7" y="281"/>
                    <a:pt x="12" y="281"/>
                    <a:pt x="15" y="284"/>
                  </a:cubicBezTo>
                  <a:cubicBezTo>
                    <a:pt x="96" y="365"/>
                    <a:pt x="96" y="365"/>
                    <a:pt x="96" y="365"/>
                  </a:cubicBezTo>
                  <a:cubicBezTo>
                    <a:pt x="264" y="365"/>
                    <a:pt x="264" y="365"/>
                    <a:pt x="264" y="365"/>
                  </a:cubicBezTo>
                  <a:cubicBezTo>
                    <a:pt x="270" y="374"/>
                    <a:pt x="270" y="374"/>
                    <a:pt x="270" y="374"/>
                  </a:cubicBezTo>
                  <a:cubicBezTo>
                    <a:pt x="552" y="92"/>
                    <a:pt x="552" y="92"/>
                    <a:pt x="552" y="92"/>
                  </a:cubicBezTo>
                  <a:cubicBezTo>
                    <a:pt x="717" y="92"/>
                    <a:pt x="717" y="92"/>
                    <a:pt x="717" y="92"/>
                  </a:cubicBezTo>
                  <a:cubicBezTo>
                    <a:pt x="717" y="40"/>
                    <a:pt x="717" y="40"/>
                    <a:pt x="717" y="40"/>
                  </a:cubicBezTo>
                  <a:cubicBezTo>
                    <a:pt x="754" y="3"/>
                    <a:pt x="754" y="3"/>
                    <a:pt x="754" y="3"/>
                  </a:cubicBezTo>
                  <a:cubicBezTo>
                    <a:pt x="757" y="0"/>
                    <a:pt x="763" y="0"/>
                    <a:pt x="766" y="3"/>
                  </a:cubicBezTo>
                  <a:cubicBezTo>
                    <a:pt x="769" y="6"/>
                    <a:pt x="769" y="11"/>
                    <a:pt x="766" y="14"/>
                  </a:cubicBezTo>
                  <a:cubicBezTo>
                    <a:pt x="733" y="47"/>
                    <a:pt x="733" y="47"/>
                    <a:pt x="733" y="47"/>
                  </a:cubicBezTo>
                  <a:cubicBezTo>
                    <a:pt x="733" y="108"/>
                    <a:pt x="733" y="108"/>
                    <a:pt x="733" y="108"/>
                  </a:cubicBezTo>
                  <a:cubicBezTo>
                    <a:pt x="559" y="108"/>
                    <a:pt x="559" y="108"/>
                    <a:pt x="559" y="108"/>
                  </a:cubicBezTo>
                  <a:lnTo>
                    <a:pt x="268" y="399"/>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6" name="Freeform 8">
              <a:extLst>
                <a:ext uri="{FF2B5EF4-FFF2-40B4-BE49-F238E27FC236}">
                  <a16:creationId xmlns:a16="http://schemas.microsoft.com/office/drawing/2014/main" id="{D9584D70-3F55-6140-93BB-299C9CD84A93}"/>
                </a:ext>
              </a:extLst>
            </p:cNvPr>
            <p:cNvSpPr>
              <a:spLocks/>
            </p:cNvSpPr>
            <p:nvPr/>
          </p:nvSpPr>
          <p:spPr bwMode="auto">
            <a:xfrm>
              <a:off x="2725" y="251"/>
              <a:ext cx="195" cy="525"/>
            </a:xfrm>
            <a:custGeom>
              <a:avLst/>
              <a:gdLst>
                <a:gd name="T0" fmla="*/ 102 w 165"/>
                <a:gd name="T1" fmla="*/ 446 h 446"/>
                <a:gd name="T2" fmla="*/ 96 w 165"/>
                <a:gd name="T3" fmla="*/ 444 h 446"/>
                <a:gd name="T4" fmla="*/ 96 w 165"/>
                <a:gd name="T5" fmla="*/ 432 h 446"/>
                <a:gd name="T6" fmla="*/ 149 w 165"/>
                <a:gd name="T7" fmla="*/ 379 h 446"/>
                <a:gd name="T8" fmla="*/ 149 w 165"/>
                <a:gd name="T9" fmla="*/ 161 h 446"/>
                <a:gd name="T10" fmla="*/ 3 w 165"/>
                <a:gd name="T11" fmla="*/ 15 h 446"/>
                <a:gd name="T12" fmla="*/ 3 w 165"/>
                <a:gd name="T13" fmla="*/ 3 h 446"/>
                <a:gd name="T14" fmla="*/ 15 w 165"/>
                <a:gd name="T15" fmla="*/ 3 h 446"/>
                <a:gd name="T16" fmla="*/ 165 w 165"/>
                <a:gd name="T17" fmla="*/ 154 h 446"/>
                <a:gd name="T18" fmla="*/ 165 w 165"/>
                <a:gd name="T19" fmla="*/ 386 h 446"/>
                <a:gd name="T20" fmla="*/ 107 w 165"/>
                <a:gd name="T21" fmla="*/ 444 h 446"/>
                <a:gd name="T22" fmla="*/ 102 w 165"/>
                <a:gd name="T2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446">
                  <a:moveTo>
                    <a:pt x="102" y="446"/>
                  </a:moveTo>
                  <a:cubicBezTo>
                    <a:pt x="100" y="446"/>
                    <a:pt x="98" y="445"/>
                    <a:pt x="96" y="444"/>
                  </a:cubicBezTo>
                  <a:cubicBezTo>
                    <a:pt x="93" y="441"/>
                    <a:pt x="93" y="436"/>
                    <a:pt x="96" y="432"/>
                  </a:cubicBezTo>
                  <a:cubicBezTo>
                    <a:pt x="149" y="379"/>
                    <a:pt x="149" y="379"/>
                    <a:pt x="149" y="379"/>
                  </a:cubicBezTo>
                  <a:cubicBezTo>
                    <a:pt x="149" y="161"/>
                    <a:pt x="149" y="161"/>
                    <a:pt x="149" y="161"/>
                  </a:cubicBezTo>
                  <a:cubicBezTo>
                    <a:pt x="3" y="15"/>
                    <a:pt x="3" y="15"/>
                    <a:pt x="3" y="15"/>
                  </a:cubicBezTo>
                  <a:cubicBezTo>
                    <a:pt x="0" y="12"/>
                    <a:pt x="0" y="7"/>
                    <a:pt x="3" y="3"/>
                  </a:cubicBezTo>
                  <a:cubicBezTo>
                    <a:pt x="7" y="0"/>
                    <a:pt x="12" y="0"/>
                    <a:pt x="15" y="3"/>
                  </a:cubicBezTo>
                  <a:cubicBezTo>
                    <a:pt x="165" y="154"/>
                    <a:pt x="165" y="154"/>
                    <a:pt x="165" y="154"/>
                  </a:cubicBezTo>
                  <a:cubicBezTo>
                    <a:pt x="165" y="386"/>
                    <a:pt x="165" y="386"/>
                    <a:pt x="165" y="386"/>
                  </a:cubicBezTo>
                  <a:cubicBezTo>
                    <a:pt x="107" y="444"/>
                    <a:pt x="107" y="444"/>
                    <a:pt x="107" y="444"/>
                  </a:cubicBezTo>
                  <a:cubicBezTo>
                    <a:pt x="106" y="445"/>
                    <a:pt x="104" y="446"/>
                    <a:pt x="102" y="44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7" name="Freeform 9">
              <a:extLst>
                <a:ext uri="{FF2B5EF4-FFF2-40B4-BE49-F238E27FC236}">
                  <a16:creationId xmlns:a16="http://schemas.microsoft.com/office/drawing/2014/main" id="{4253E44B-A821-ED4F-89DA-35DD761205F5}"/>
                </a:ext>
              </a:extLst>
            </p:cNvPr>
            <p:cNvSpPr>
              <a:spLocks/>
            </p:cNvSpPr>
            <p:nvPr/>
          </p:nvSpPr>
          <p:spPr bwMode="auto">
            <a:xfrm>
              <a:off x="2416" y="736"/>
              <a:ext cx="338" cy="431"/>
            </a:xfrm>
            <a:custGeom>
              <a:avLst/>
              <a:gdLst>
                <a:gd name="T0" fmla="*/ 213 w 287"/>
                <a:gd name="T1" fmla="*/ 366 h 366"/>
                <a:gd name="T2" fmla="*/ 8 w 287"/>
                <a:gd name="T3" fmla="*/ 366 h 366"/>
                <a:gd name="T4" fmla="*/ 0 w 287"/>
                <a:gd name="T5" fmla="*/ 358 h 366"/>
                <a:gd name="T6" fmla="*/ 8 w 287"/>
                <a:gd name="T7" fmla="*/ 350 h 366"/>
                <a:gd name="T8" fmla="*/ 206 w 287"/>
                <a:gd name="T9" fmla="*/ 350 h 366"/>
                <a:gd name="T10" fmla="*/ 271 w 287"/>
                <a:gd name="T11" fmla="*/ 286 h 366"/>
                <a:gd name="T12" fmla="*/ 271 w 287"/>
                <a:gd name="T13" fmla="*/ 120 h 366"/>
                <a:gd name="T14" fmla="*/ 167 w 287"/>
                <a:gd name="T15" fmla="*/ 16 h 366"/>
                <a:gd name="T16" fmla="*/ 12 w 287"/>
                <a:gd name="T17" fmla="*/ 16 h 366"/>
                <a:gd name="T18" fmla="*/ 4 w 287"/>
                <a:gd name="T19" fmla="*/ 8 h 366"/>
                <a:gd name="T20" fmla="*/ 12 w 287"/>
                <a:gd name="T21" fmla="*/ 0 h 366"/>
                <a:gd name="T22" fmla="*/ 174 w 287"/>
                <a:gd name="T23" fmla="*/ 0 h 366"/>
                <a:gd name="T24" fmla="*/ 287 w 287"/>
                <a:gd name="T25" fmla="*/ 114 h 366"/>
                <a:gd name="T26" fmla="*/ 287 w 287"/>
                <a:gd name="T27" fmla="*/ 292 h 366"/>
                <a:gd name="T28" fmla="*/ 213 w 287"/>
                <a:gd name="T2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366">
                  <a:moveTo>
                    <a:pt x="213" y="366"/>
                  </a:moveTo>
                  <a:cubicBezTo>
                    <a:pt x="8" y="366"/>
                    <a:pt x="8" y="366"/>
                    <a:pt x="8" y="366"/>
                  </a:cubicBezTo>
                  <a:cubicBezTo>
                    <a:pt x="3" y="366"/>
                    <a:pt x="0" y="363"/>
                    <a:pt x="0" y="358"/>
                  </a:cubicBezTo>
                  <a:cubicBezTo>
                    <a:pt x="0" y="354"/>
                    <a:pt x="3" y="350"/>
                    <a:pt x="8" y="350"/>
                  </a:cubicBezTo>
                  <a:cubicBezTo>
                    <a:pt x="206" y="350"/>
                    <a:pt x="206" y="350"/>
                    <a:pt x="206" y="350"/>
                  </a:cubicBezTo>
                  <a:cubicBezTo>
                    <a:pt x="271" y="286"/>
                    <a:pt x="271" y="286"/>
                    <a:pt x="271" y="286"/>
                  </a:cubicBezTo>
                  <a:cubicBezTo>
                    <a:pt x="271" y="120"/>
                    <a:pt x="271" y="120"/>
                    <a:pt x="271" y="120"/>
                  </a:cubicBezTo>
                  <a:cubicBezTo>
                    <a:pt x="167" y="16"/>
                    <a:pt x="167" y="16"/>
                    <a:pt x="167" y="16"/>
                  </a:cubicBezTo>
                  <a:cubicBezTo>
                    <a:pt x="12" y="16"/>
                    <a:pt x="12" y="16"/>
                    <a:pt x="12" y="16"/>
                  </a:cubicBezTo>
                  <a:cubicBezTo>
                    <a:pt x="8" y="16"/>
                    <a:pt x="4" y="13"/>
                    <a:pt x="4" y="8"/>
                  </a:cubicBezTo>
                  <a:cubicBezTo>
                    <a:pt x="4" y="4"/>
                    <a:pt x="8" y="0"/>
                    <a:pt x="12" y="0"/>
                  </a:cubicBezTo>
                  <a:cubicBezTo>
                    <a:pt x="174" y="0"/>
                    <a:pt x="174" y="0"/>
                    <a:pt x="174" y="0"/>
                  </a:cubicBezTo>
                  <a:cubicBezTo>
                    <a:pt x="287" y="114"/>
                    <a:pt x="287" y="114"/>
                    <a:pt x="287" y="114"/>
                  </a:cubicBezTo>
                  <a:cubicBezTo>
                    <a:pt x="287" y="292"/>
                    <a:pt x="287" y="292"/>
                    <a:pt x="287" y="292"/>
                  </a:cubicBezTo>
                  <a:lnTo>
                    <a:pt x="213" y="366"/>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8" name="Freeform 10">
              <a:extLst>
                <a:ext uri="{FF2B5EF4-FFF2-40B4-BE49-F238E27FC236}">
                  <a16:creationId xmlns:a16="http://schemas.microsoft.com/office/drawing/2014/main" id="{196EE765-F3F9-2145-A9E2-69C608711795}"/>
                </a:ext>
              </a:extLst>
            </p:cNvPr>
            <p:cNvSpPr>
              <a:spLocks/>
            </p:cNvSpPr>
            <p:nvPr/>
          </p:nvSpPr>
          <p:spPr bwMode="auto">
            <a:xfrm>
              <a:off x="2525" y="458"/>
              <a:ext cx="187" cy="295"/>
            </a:xfrm>
            <a:custGeom>
              <a:avLst/>
              <a:gdLst>
                <a:gd name="T0" fmla="*/ 9 w 159"/>
                <a:gd name="T1" fmla="*/ 250 h 250"/>
                <a:gd name="T2" fmla="*/ 3 w 159"/>
                <a:gd name="T3" fmla="*/ 247 h 250"/>
                <a:gd name="T4" fmla="*/ 3 w 159"/>
                <a:gd name="T5" fmla="*/ 236 h 250"/>
                <a:gd name="T6" fmla="*/ 136 w 159"/>
                <a:gd name="T7" fmla="*/ 103 h 250"/>
                <a:gd name="T8" fmla="*/ 101 w 159"/>
                <a:gd name="T9" fmla="*/ 68 h 250"/>
                <a:gd name="T10" fmla="*/ 101 w 159"/>
                <a:gd name="T11" fmla="*/ 8 h 250"/>
                <a:gd name="T12" fmla="*/ 109 w 159"/>
                <a:gd name="T13" fmla="*/ 0 h 250"/>
                <a:gd name="T14" fmla="*/ 117 w 159"/>
                <a:gd name="T15" fmla="*/ 8 h 250"/>
                <a:gd name="T16" fmla="*/ 117 w 159"/>
                <a:gd name="T17" fmla="*/ 61 h 250"/>
                <a:gd name="T18" fmla="*/ 159 w 159"/>
                <a:gd name="T19" fmla="*/ 103 h 250"/>
                <a:gd name="T20" fmla="*/ 14 w 159"/>
                <a:gd name="T21" fmla="*/ 247 h 250"/>
                <a:gd name="T22" fmla="*/ 9 w 159"/>
                <a:gd name="T2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50">
                  <a:moveTo>
                    <a:pt x="9" y="250"/>
                  </a:moveTo>
                  <a:cubicBezTo>
                    <a:pt x="7" y="250"/>
                    <a:pt x="4" y="249"/>
                    <a:pt x="3" y="247"/>
                  </a:cubicBezTo>
                  <a:cubicBezTo>
                    <a:pt x="0" y="244"/>
                    <a:pt x="0" y="239"/>
                    <a:pt x="3" y="236"/>
                  </a:cubicBezTo>
                  <a:cubicBezTo>
                    <a:pt x="136" y="103"/>
                    <a:pt x="136" y="103"/>
                    <a:pt x="136" y="103"/>
                  </a:cubicBezTo>
                  <a:cubicBezTo>
                    <a:pt x="101" y="68"/>
                    <a:pt x="101" y="68"/>
                    <a:pt x="101" y="68"/>
                  </a:cubicBezTo>
                  <a:cubicBezTo>
                    <a:pt x="101" y="8"/>
                    <a:pt x="101" y="8"/>
                    <a:pt x="101" y="8"/>
                  </a:cubicBezTo>
                  <a:cubicBezTo>
                    <a:pt x="101" y="4"/>
                    <a:pt x="105" y="0"/>
                    <a:pt x="109" y="0"/>
                  </a:cubicBezTo>
                  <a:cubicBezTo>
                    <a:pt x="114" y="0"/>
                    <a:pt x="117" y="4"/>
                    <a:pt x="117" y="8"/>
                  </a:cubicBezTo>
                  <a:cubicBezTo>
                    <a:pt x="117" y="61"/>
                    <a:pt x="117" y="61"/>
                    <a:pt x="117" y="61"/>
                  </a:cubicBezTo>
                  <a:cubicBezTo>
                    <a:pt x="159" y="103"/>
                    <a:pt x="159" y="103"/>
                    <a:pt x="159" y="103"/>
                  </a:cubicBezTo>
                  <a:cubicBezTo>
                    <a:pt x="14" y="247"/>
                    <a:pt x="14" y="247"/>
                    <a:pt x="14" y="247"/>
                  </a:cubicBezTo>
                  <a:cubicBezTo>
                    <a:pt x="13" y="249"/>
                    <a:pt x="11" y="250"/>
                    <a:pt x="9" y="250"/>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19" name="Freeform 11">
              <a:extLst>
                <a:ext uri="{FF2B5EF4-FFF2-40B4-BE49-F238E27FC236}">
                  <a16:creationId xmlns:a16="http://schemas.microsoft.com/office/drawing/2014/main" id="{FE4DECD0-8A09-8F44-86F8-58D11F4ACAC5}"/>
                </a:ext>
              </a:extLst>
            </p:cNvPr>
            <p:cNvSpPr>
              <a:spLocks/>
            </p:cNvSpPr>
            <p:nvPr/>
          </p:nvSpPr>
          <p:spPr bwMode="auto">
            <a:xfrm>
              <a:off x="2689" y="569"/>
              <a:ext cx="129" cy="52"/>
            </a:xfrm>
            <a:custGeom>
              <a:avLst/>
              <a:gdLst>
                <a:gd name="T0" fmla="*/ 102 w 110"/>
                <a:gd name="T1" fmla="*/ 44 h 44"/>
                <a:gd name="T2" fmla="*/ 32 w 110"/>
                <a:gd name="T3" fmla="*/ 44 h 44"/>
                <a:gd name="T4" fmla="*/ 3 w 110"/>
                <a:gd name="T5" fmla="*/ 15 h 44"/>
                <a:gd name="T6" fmla="*/ 3 w 110"/>
                <a:gd name="T7" fmla="*/ 3 h 44"/>
                <a:gd name="T8" fmla="*/ 14 w 110"/>
                <a:gd name="T9" fmla="*/ 3 h 44"/>
                <a:gd name="T10" fmla="*/ 39 w 110"/>
                <a:gd name="T11" fmla="*/ 28 h 44"/>
                <a:gd name="T12" fmla="*/ 102 w 110"/>
                <a:gd name="T13" fmla="*/ 28 h 44"/>
                <a:gd name="T14" fmla="*/ 110 w 110"/>
                <a:gd name="T15" fmla="*/ 36 h 44"/>
                <a:gd name="T16" fmla="*/ 102 w 1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44">
                  <a:moveTo>
                    <a:pt x="102" y="44"/>
                  </a:moveTo>
                  <a:cubicBezTo>
                    <a:pt x="32" y="44"/>
                    <a:pt x="32" y="44"/>
                    <a:pt x="32" y="44"/>
                  </a:cubicBezTo>
                  <a:cubicBezTo>
                    <a:pt x="3" y="15"/>
                    <a:pt x="3" y="15"/>
                    <a:pt x="3" y="15"/>
                  </a:cubicBezTo>
                  <a:cubicBezTo>
                    <a:pt x="0" y="11"/>
                    <a:pt x="0" y="6"/>
                    <a:pt x="3" y="3"/>
                  </a:cubicBezTo>
                  <a:cubicBezTo>
                    <a:pt x="6" y="0"/>
                    <a:pt x="11" y="0"/>
                    <a:pt x="14" y="3"/>
                  </a:cubicBezTo>
                  <a:cubicBezTo>
                    <a:pt x="39" y="28"/>
                    <a:pt x="39" y="28"/>
                    <a:pt x="39" y="28"/>
                  </a:cubicBezTo>
                  <a:cubicBezTo>
                    <a:pt x="102" y="28"/>
                    <a:pt x="102" y="28"/>
                    <a:pt x="102" y="28"/>
                  </a:cubicBezTo>
                  <a:cubicBezTo>
                    <a:pt x="106" y="28"/>
                    <a:pt x="110" y="32"/>
                    <a:pt x="110" y="36"/>
                  </a:cubicBezTo>
                  <a:cubicBezTo>
                    <a:pt x="110" y="40"/>
                    <a:pt x="106" y="44"/>
                    <a:pt x="102" y="44"/>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0" name="Freeform 12">
              <a:extLst>
                <a:ext uri="{FF2B5EF4-FFF2-40B4-BE49-F238E27FC236}">
                  <a16:creationId xmlns:a16="http://schemas.microsoft.com/office/drawing/2014/main" id="{A530E2BA-2822-6F4D-AE58-55E01C2D4C75}"/>
                </a:ext>
              </a:extLst>
            </p:cNvPr>
            <p:cNvSpPr>
              <a:spLocks/>
            </p:cNvSpPr>
            <p:nvPr/>
          </p:nvSpPr>
          <p:spPr bwMode="auto">
            <a:xfrm>
              <a:off x="2353" y="935"/>
              <a:ext cx="223" cy="19"/>
            </a:xfrm>
            <a:custGeom>
              <a:avLst/>
              <a:gdLst>
                <a:gd name="T0" fmla="*/ 181 w 189"/>
                <a:gd name="T1" fmla="*/ 16 h 16"/>
                <a:gd name="T2" fmla="*/ 8 w 189"/>
                <a:gd name="T3" fmla="*/ 16 h 16"/>
                <a:gd name="T4" fmla="*/ 0 w 189"/>
                <a:gd name="T5" fmla="*/ 8 h 16"/>
                <a:gd name="T6" fmla="*/ 8 w 189"/>
                <a:gd name="T7" fmla="*/ 0 h 16"/>
                <a:gd name="T8" fmla="*/ 181 w 189"/>
                <a:gd name="T9" fmla="*/ 0 h 16"/>
                <a:gd name="T10" fmla="*/ 189 w 189"/>
                <a:gd name="T11" fmla="*/ 8 h 16"/>
                <a:gd name="T12" fmla="*/ 181 w 18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9" h="16">
                  <a:moveTo>
                    <a:pt x="181" y="16"/>
                  </a:moveTo>
                  <a:cubicBezTo>
                    <a:pt x="8" y="16"/>
                    <a:pt x="8" y="16"/>
                    <a:pt x="8" y="16"/>
                  </a:cubicBezTo>
                  <a:cubicBezTo>
                    <a:pt x="4" y="16"/>
                    <a:pt x="0" y="13"/>
                    <a:pt x="0" y="8"/>
                  </a:cubicBezTo>
                  <a:cubicBezTo>
                    <a:pt x="0" y="4"/>
                    <a:pt x="4" y="0"/>
                    <a:pt x="8" y="0"/>
                  </a:cubicBezTo>
                  <a:cubicBezTo>
                    <a:pt x="181" y="0"/>
                    <a:pt x="181" y="0"/>
                    <a:pt x="181" y="0"/>
                  </a:cubicBezTo>
                  <a:cubicBezTo>
                    <a:pt x="186" y="0"/>
                    <a:pt x="189" y="4"/>
                    <a:pt x="189" y="8"/>
                  </a:cubicBezTo>
                  <a:cubicBezTo>
                    <a:pt x="189" y="13"/>
                    <a:pt x="186" y="16"/>
                    <a:pt x="181" y="1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1" name="Freeform 13">
              <a:extLst>
                <a:ext uri="{FF2B5EF4-FFF2-40B4-BE49-F238E27FC236}">
                  <a16:creationId xmlns:a16="http://schemas.microsoft.com/office/drawing/2014/main" id="{EAF2B389-CC31-C240-BC14-C55ADBE82DEA}"/>
                </a:ext>
              </a:extLst>
            </p:cNvPr>
            <p:cNvSpPr>
              <a:spLocks/>
            </p:cNvSpPr>
            <p:nvPr/>
          </p:nvSpPr>
          <p:spPr bwMode="auto">
            <a:xfrm>
              <a:off x="2735" y="516"/>
              <a:ext cx="295" cy="570"/>
            </a:xfrm>
            <a:custGeom>
              <a:avLst/>
              <a:gdLst>
                <a:gd name="T0" fmla="*/ 119 w 251"/>
                <a:gd name="T1" fmla="*/ 484 h 484"/>
                <a:gd name="T2" fmla="*/ 8 w 251"/>
                <a:gd name="T3" fmla="*/ 484 h 484"/>
                <a:gd name="T4" fmla="*/ 0 w 251"/>
                <a:gd name="T5" fmla="*/ 476 h 484"/>
                <a:gd name="T6" fmla="*/ 8 w 251"/>
                <a:gd name="T7" fmla="*/ 468 h 484"/>
                <a:gd name="T8" fmla="*/ 112 w 251"/>
                <a:gd name="T9" fmla="*/ 468 h 484"/>
                <a:gd name="T10" fmla="*/ 187 w 251"/>
                <a:gd name="T11" fmla="*/ 393 h 484"/>
                <a:gd name="T12" fmla="*/ 187 w 251"/>
                <a:gd name="T13" fmla="*/ 268 h 484"/>
                <a:gd name="T14" fmla="*/ 235 w 251"/>
                <a:gd name="T15" fmla="*/ 221 h 484"/>
                <a:gd name="T16" fmla="*/ 235 w 251"/>
                <a:gd name="T17" fmla="*/ 8 h 484"/>
                <a:gd name="T18" fmla="*/ 243 w 251"/>
                <a:gd name="T19" fmla="*/ 0 h 484"/>
                <a:gd name="T20" fmla="*/ 251 w 251"/>
                <a:gd name="T21" fmla="*/ 8 h 484"/>
                <a:gd name="T22" fmla="*/ 251 w 251"/>
                <a:gd name="T23" fmla="*/ 227 h 484"/>
                <a:gd name="T24" fmla="*/ 203 w 251"/>
                <a:gd name="T25" fmla="*/ 275 h 484"/>
                <a:gd name="T26" fmla="*/ 203 w 251"/>
                <a:gd name="T27" fmla="*/ 399 h 484"/>
                <a:gd name="T28" fmla="*/ 119 w 251"/>
                <a:gd name="T2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84">
                  <a:moveTo>
                    <a:pt x="119" y="484"/>
                  </a:moveTo>
                  <a:cubicBezTo>
                    <a:pt x="8" y="484"/>
                    <a:pt x="8" y="484"/>
                    <a:pt x="8" y="484"/>
                  </a:cubicBezTo>
                  <a:cubicBezTo>
                    <a:pt x="3" y="484"/>
                    <a:pt x="0" y="480"/>
                    <a:pt x="0" y="476"/>
                  </a:cubicBezTo>
                  <a:cubicBezTo>
                    <a:pt x="0" y="472"/>
                    <a:pt x="3" y="468"/>
                    <a:pt x="8" y="468"/>
                  </a:cubicBezTo>
                  <a:cubicBezTo>
                    <a:pt x="112" y="468"/>
                    <a:pt x="112" y="468"/>
                    <a:pt x="112" y="468"/>
                  </a:cubicBezTo>
                  <a:cubicBezTo>
                    <a:pt x="187" y="393"/>
                    <a:pt x="187" y="393"/>
                    <a:pt x="187" y="393"/>
                  </a:cubicBezTo>
                  <a:cubicBezTo>
                    <a:pt x="187" y="268"/>
                    <a:pt x="187" y="268"/>
                    <a:pt x="187" y="268"/>
                  </a:cubicBezTo>
                  <a:cubicBezTo>
                    <a:pt x="235" y="221"/>
                    <a:pt x="235" y="221"/>
                    <a:pt x="235" y="221"/>
                  </a:cubicBezTo>
                  <a:cubicBezTo>
                    <a:pt x="235" y="8"/>
                    <a:pt x="235" y="8"/>
                    <a:pt x="235" y="8"/>
                  </a:cubicBezTo>
                  <a:cubicBezTo>
                    <a:pt x="235" y="4"/>
                    <a:pt x="239" y="0"/>
                    <a:pt x="243" y="0"/>
                  </a:cubicBezTo>
                  <a:cubicBezTo>
                    <a:pt x="247" y="0"/>
                    <a:pt x="251" y="4"/>
                    <a:pt x="251" y="8"/>
                  </a:cubicBezTo>
                  <a:cubicBezTo>
                    <a:pt x="251" y="227"/>
                    <a:pt x="251" y="227"/>
                    <a:pt x="251" y="227"/>
                  </a:cubicBezTo>
                  <a:cubicBezTo>
                    <a:pt x="203" y="275"/>
                    <a:pt x="203" y="275"/>
                    <a:pt x="203" y="275"/>
                  </a:cubicBezTo>
                  <a:cubicBezTo>
                    <a:pt x="203" y="399"/>
                    <a:pt x="203" y="399"/>
                    <a:pt x="203" y="399"/>
                  </a:cubicBezTo>
                  <a:lnTo>
                    <a:pt x="119" y="484"/>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2" name="Freeform 14">
              <a:extLst>
                <a:ext uri="{FF2B5EF4-FFF2-40B4-BE49-F238E27FC236}">
                  <a16:creationId xmlns:a16="http://schemas.microsoft.com/office/drawing/2014/main" id="{F9E05F76-209C-B84E-87D4-0C7E48AA09EA}"/>
                </a:ext>
              </a:extLst>
            </p:cNvPr>
            <p:cNvSpPr>
              <a:spLocks/>
            </p:cNvSpPr>
            <p:nvPr/>
          </p:nvSpPr>
          <p:spPr bwMode="auto">
            <a:xfrm>
              <a:off x="2861" y="1066"/>
              <a:ext cx="95" cy="198"/>
            </a:xfrm>
            <a:custGeom>
              <a:avLst/>
              <a:gdLst>
                <a:gd name="T0" fmla="*/ 73 w 81"/>
                <a:gd name="T1" fmla="*/ 168 h 168"/>
                <a:gd name="T2" fmla="*/ 65 w 81"/>
                <a:gd name="T3" fmla="*/ 160 h 168"/>
                <a:gd name="T4" fmla="*/ 65 w 81"/>
                <a:gd name="T5" fmla="*/ 76 h 168"/>
                <a:gd name="T6" fmla="*/ 3 w 81"/>
                <a:gd name="T7" fmla="*/ 15 h 168"/>
                <a:gd name="T8" fmla="*/ 3 w 81"/>
                <a:gd name="T9" fmla="*/ 3 h 168"/>
                <a:gd name="T10" fmla="*/ 14 w 81"/>
                <a:gd name="T11" fmla="*/ 3 h 168"/>
                <a:gd name="T12" fmla="*/ 81 w 81"/>
                <a:gd name="T13" fmla="*/ 70 h 168"/>
                <a:gd name="T14" fmla="*/ 81 w 81"/>
                <a:gd name="T15" fmla="*/ 160 h 168"/>
                <a:gd name="T16" fmla="*/ 73 w 81"/>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8">
                  <a:moveTo>
                    <a:pt x="73" y="168"/>
                  </a:moveTo>
                  <a:cubicBezTo>
                    <a:pt x="68" y="168"/>
                    <a:pt x="65" y="165"/>
                    <a:pt x="65" y="160"/>
                  </a:cubicBezTo>
                  <a:cubicBezTo>
                    <a:pt x="65" y="76"/>
                    <a:pt x="65" y="76"/>
                    <a:pt x="65" y="76"/>
                  </a:cubicBezTo>
                  <a:cubicBezTo>
                    <a:pt x="3" y="15"/>
                    <a:pt x="3" y="15"/>
                    <a:pt x="3" y="15"/>
                  </a:cubicBezTo>
                  <a:cubicBezTo>
                    <a:pt x="0" y="12"/>
                    <a:pt x="0" y="6"/>
                    <a:pt x="3" y="3"/>
                  </a:cubicBezTo>
                  <a:cubicBezTo>
                    <a:pt x="6" y="0"/>
                    <a:pt x="11" y="0"/>
                    <a:pt x="14" y="3"/>
                  </a:cubicBezTo>
                  <a:cubicBezTo>
                    <a:pt x="81" y="70"/>
                    <a:pt x="81" y="70"/>
                    <a:pt x="81" y="70"/>
                  </a:cubicBezTo>
                  <a:cubicBezTo>
                    <a:pt x="81" y="160"/>
                    <a:pt x="81" y="160"/>
                    <a:pt x="81" y="160"/>
                  </a:cubicBezTo>
                  <a:cubicBezTo>
                    <a:pt x="81" y="165"/>
                    <a:pt x="77" y="168"/>
                    <a:pt x="73" y="168"/>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3" name="Freeform 15">
              <a:extLst>
                <a:ext uri="{FF2B5EF4-FFF2-40B4-BE49-F238E27FC236}">
                  <a16:creationId xmlns:a16="http://schemas.microsoft.com/office/drawing/2014/main" id="{84E64AA0-7A02-DE40-8E6E-EA83241765DB}"/>
                </a:ext>
              </a:extLst>
            </p:cNvPr>
            <p:cNvSpPr>
              <a:spLocks/>
            </p:cNvSpPr>
            <p:nvPr/>
          </p:nvSpPr>
          <p:spPr bwMode="auto">
            <a:xfrm>
              <a:off x="1572" y="1270"/>
              <a:ext cx="1269" cy="219"/>
            </a:xfrm>
            <a:custGeom>
              <a:avLst/>
              <a:gdLst>
                <a:gd name="T0" fmla="*/ 778 w 1078"/>
                <a:gd name="T1" fmla="*/ 186 h 186"/>
                <a:gd name="T2" fmla="*/ 670 w 1078"/>
                <a:gd name="T3" fmla="*/ 186 h 186"/>
                <a:gd name="T4" fmla="*/ 528 w 1078"/>
                <a:gd name="T5" fmla="*/ 45 h 186"/>
                <a:gd name="T6" fmla="*/ 394 w 1078"/>
                <a:gd name="T7" fmla="*/ 179 h 186"/>
                <a:gd name="T8" fmla="*/ 252 w 1078"/>
                <a:gd name="T9" fmla="*/ 179 h 186"/>
                <a:gd name="T10" fmla="*/ 171 w 1078"/>
                <a:gd name="T11" fmla="*/ 98 h 186"/>
                <a:gd name="T12" fmla="*/ 86 w 1078"/>
                <a:gd name="T13" fmla="*/ 98 h 186"/>
                <a:gd name="T14" fmla="*/ 3 w 1078"/>
                <a:gd name="T15" fmla="*/ 15 h 186"/>
                <a:gd name="T16" fmla="*/ 3 w 1078"/>
                <a:gd name="T17" fmla="*/ 4 h 186"/>
                <a:gd name="T18" fmla="*/ 14 w 1078"/>
                <a:gd name="T19" fmla="*/ 4 h 186"/>
                <a:gd name="T20" fmla="*/ 92 w 1078"/>
                <a:gd name="T21" fmla="*/ 82 h 186"/>
                <a:gd name="T22" fmla="*/ 177 w 1078"/>
                <a:gd name="T23" fmla="*/ 82 h 186"/>
                <a:gd name="T24" fmla="*/ 259 w 1078"/>
                <a:gd name="T25" fmla="*/ 163 h 186"/>
                <a:gd name="T26" fmla="*/ 387 w 1078"/>
                <a:gd name="T27" fmla="*/ 163 h 186"/>
                <a:gd name="T28" fmla="*/ 528 w 1078"/>
                <a:gd name="T29" fmla="*/ 22 h 186"/>
                <a:gd name="T30" fmla="*/ 676 w 1078"/>
                <a:gd name="T31" fmla="*/ 170 h 186"/>
                <a:gd name="T32" fmla="*/ 771 w 1078"/>
                <a:gd name="T33" fmla="*/ 170 h 186"/>
                <a:gd name="T34" fmla="*/ 839 w 1078"/>
                <a:gd name="T35" fmla="*/ 103 h 186"/>
                <a:gd name="T36" fmla="*/ 966 w 1078"/>
                <a:gd name="T37" fmla="*/ 103 h 186"/>
                <a:gd name="T38" fmla="*/ 1063 w 1078"/>
                <a:gd name="T39" fmla="*/ 5 h 186"/>
                <a:gd name="T40" fmla="*/ 1074 w 1078"/>
                <a:gd name="T41" fmla="*/ 5 h 186"/>
                <a:gd name="T42" fmla="*/ 1074 w 1078"/>
                <a:gd name="T43" fmla="*/ 17 h 186"/>
                <a:gd name="T44" fmla="*/ 973 w 1078"/>
                <a:gd name="T45" fmla="*/ 119 h 186"/>
                <a:gd name="T46" fmla="*/ 845 w 1078"/>
                <a:gd name="T47" fmla="*/ 119 h 186"/>
                <a:gd name="T48" fmla="*/ 778 w 1078"/>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186">
                  <a:moveTo>
                    <a:pt x="778" y="186"/>
                  </a:moveTo>
                  <a:cubicBezTo>
                    <a:pt x="670" y="186"/>
                    <a:pt x="670" y="186"/>
                    <a:pt x="670" y="186"/>
                  </a:cubicBezTo>
                  <a:cubicBezTo>
                    <a:pt x="528" y="45"/>
                    <a:pt x="528" y="45"/>
                    <a:pt x="528" y="45"/>
                  </a:cubicBezTo>
                  <a:cubicBezTo>
                    <a:pt x="394" y="179"/>
                    <a:pt x="394" y="179"/>
                    <a:pt x="394" y="179"/>
                  </a:cubicBezTo>
                  <a:cubicBezTo>
                    <a:pt x="252" y="179"/>
                    <a:pt x="252" y="179"/>
                    <a:pt x="252" y="179"/>
                  </a:cubicBezTo>
                  <a:cubicBezTo>
                    <a:pt x="171" y="98"/>
                    <a:pt x="171" y="98"/>
                    <a:pt x="171" y="98"/>
                  </a:cubicBezTo>
                  <a:cubicBezTo>
                    <a:pt x="86" y="98"/>
                    <a:pt x="86" y="98"/>
                    <a:pt x="86" y="98"/>
                  </a:cubicBezTo>
                  <a:cubicBezTo>
                    <a:pt x="3" y="15"/>
                    <a:pt x="3" y="15"/>
                    <a:pt x="3" y="15"/>
                  </a:cubicBezTo>
                  <a:cubicBezTo>
                    <a:pt x="0" y="12"/>
                    <a:pt x="0" y="7"/>
                    <a:pt x="3" y="4"/>
                  </a:cubicBezTo>
                  <a:cubicBezTo>
                    <a:pt x="6" y="0"/>
                    <a:pt x="11" y="0"/>
                    <a:pt x="14" y="4"/>
                  </a:cubicBezTo>
                  <a:cubicBezTo>
                    <a:pt x="92" y="82"/>
                    <a:pt x="92" y="82"/>
                    <a:pt x="92" y="82"/>
                  </a:cubicBezTo>
                  <a:cubicBezTo>
                    <a:pt x="177" y="82"/>
                    <a:pt x="177" y="82"/>
                    <a:pt x="177" y="82"/>
                  </a:cubicBezTo>
                  <a:cubicBezTo>
                    <a:pt x="259" y="163"/>
                    <a:pt x="259" y="163"/>
                    <a:pt x="259" y="163"/>
                  </a:cubicBezTo>
                  <a:cubicBezTo>
                    <a:pt x="387" y="163"/>
                    <a:pt x="387" y="163"/>
                    <a:pt x="387" y="163"/>
                  </a:cubicBezTo>
                  <a:cubicBezTo>
                    <a:pt x="528" y="22"/>
                    <a:pt x="528" y="22"/>
                    <a:pt x="528" y="22"/>
                  </a:cubicBezTo>
                  <a:cubicBezTo>
                    <a:pt x="676" y="170"/>
                    <a:pt x="676" y="170"/>
                    <a:pt x="676" y="170"/>
                  </a:cubicBezTo>
                  <a:cubicBezTo>
                    <a:pt x="771" y="170"/>
                    <a:pt x="771" y="170"/>
                    <a:pt x="771" y="170"/>
                  </a:cubicBezTo>
                  <a:cubicBezTo>
                    <a:pt x="839" y="103"/>
                    <a:pt x="839" y="103"/>
                    <a:pt x="839" y="103"/>
                  </a:cubicBezTo>
                  <a:cubicBezTo>
                    <a:pt x="966" y="103"/>
                    <a:pt x="966" y="103"/>
                    <a:pt x="966" y="103"/>
                  </a:cubicBezTo>
                  <a:cubicBezTo>
                    <a:pt x="1063" y="5"/>
                    <a:pt x="1063" y="5"/>
                    <a:pt x="1063" y="5"/>
                  </a:cubicBezTo>
                  <a:cubicBezTo>
                    <a:pt x="1066" y="2"/>
                    <a:pt x="1071" y="2"/>
                    <a:pt x="1074" y="5"/>
                  </a:cubicBezTo>
                  <a:cubicBezTo>
                    <a:pt x="1078" y="9"/>
                    <a:pt x="1078" y="14"/>
                    <a:pt x="1074" y="17"/>
                  </a:cubicBezTo>
                  <a:cubicBezTo>
                    <a:pt x="973" y="119"/>
                    <a:pt x="973" y="119"/>
                    <a:pt x="973" y="119"/>
                  </a:cubicBezTo>
                  <a:cubicBezTo>
                    <a:pt x="845" y="119"/>
                    <a:pt x="845" y="119"/>
                    <a:pt x="845" y="119"/>
                  </a:cubicBezTo>
                  <a:lnTo>
                    <a:pt x="778" y="186"/>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4" name="Freeform 16">
              <a:extLst>
                <a:ext uri="{FF2B5EF4-FFF2-40B4-BE49-F238E27FC236}">
                  <a16:creationId xmlns:a16="http://schemas.microsoft.com/office/drawing/2014/main" id="{AE85652C-1C40-394E-ABA7-ABEBBF8E7D29}"/>
                </a:ext>
              </a:extLst>
            </p:cNvPr>
            <p:cNvSpPr>
              <a:spLocks/>
            </p:cNvSpPr>
            <p:nvPr/>
          </p:nvSpPr>
          <p:spPr bwMode="auto">
            <a:xfrm>
              <a:off x="3027" y="382"/>
              <a:ext cx="96" cy="95"/>
            </a:xfrm>
            <a:custGeom>
              <a:avLst/>
              <a:gdLst>
                <a:gd name="T0" fmla="*/ 73 w 82"/>
                <a:gd name="T1" fmla="*/ 81 h 81"/>
                <a:gd name="T2" fmla="*/ 67 w 82"/>
                <a:gd name="T3" fmla="*/ 79 h 81"/>
                <a:gd name="T4" fmla="*/ 3 w 82"/>
                <a:gd name="T5" fmla="*/ 15 h 81"/>
                <a:gd name="T6" fmla="*/ 3 w 82"/>
                <a:gd name="T7" fmla="*/ 4 h 81"/>
                <a:gd name="T8" fmla="*/ 15 w 82"/>
                <a:gd name="T9" fmla="*/ 4 h 81"/>
                <a:gd name="T10" fmla="*/ 79 w 82"/>
                <a:gd name="T11" fmla="*/ 68 h 81"/>
                <a:gd name="T12" fmla="*/ 79 w 82"/>
                <a:gd name="T13" fmla="*/ 79 h 81"/>
                <a:gd name="T14" fmla="*/ 73 w 82"/>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3" y="81"/>
                  </a:moveTo>
                  <a:cubicBezTo>
                    <a:pt x="71" y="81"/>
                    <a:pt x="69" y="81"/>
                    <a:pt x="67" y="79"/>
                  </a:cubicBezTo>
                  <a:cubicBezTo>
                    <a:pt x="3" y="15"/>
                    <a:pt x="3" y="15"/>
                    <a:pt x="3" y="15"/>
                  </a:cubicBezTo>
                  <a:cubicBezTo>
                    <a:pt x="0" y="12"/>
                    <a:pt x="0" y="7"/>
                    <a:pt x="3" y="4"/>
                  </a:cubicBezTo>
                  <a:cubicBezTo>
                    <a:pt x="6" y="0"/>
                    <a:pt x="11" y="0"/>
                    <a:pt x="15" y="4"/>
                  </a:cubicBezTo>
                  <a:cubicBezTo>
                    <a:pt x="79" y="68"/>
                    <a:pt x="79" y="68"/>
                    <a:pt x="79" y="68"/>
                  </a:cubicBezTo>
                  <a:cubicBezTo>
                    <a:pt x="82" y="71"/>
                    <a:pt x="82" y="76"/>
                    <a:pt x="79" y="79"/>
                  </a:cubicBezTo>
                  <a:cubicBezTo>
                    <a:pt x="77" y="81"/>
                    <a:pt x="75" y="81"/>
                    <a:pt x="73" y="81"/>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5" name="Freeform 17">
              <a:extLst>
                <a:ext uri="{FF2B5EF4-FFF2-40B4-BE49-F238E27FC236}">
                  <a16:creationId xmlns:a16="http://schemas.microsoft.com/office/drawing/2014/main" id="{7CEFF48B-B23B-7E4B-843F-77178F6F63EE}"/>
                </a:ext>
              </a:extLst>
            </p:cNvPr>
            <p:cNvSpPr>
              <a:spLocks/>
            </p:cNvSpPr>
            <p:nvPr/>
          </p:nvSpPr>
          <p:spPr bwMode="auto">
            <a:xfrm>
              <a:off x="2647" y="-19"/>
              <a:ext cx="369" cy="275"/>
            </a:xfrm>
            <a:custGeom>
              <a:avLst/>
              <a:gdLst>
                <a:gd name="T0" fmla="*/ 306 w 314"/>
                <a:gd name="T1" fmla="*/ 233 h 233"/>
                <a:gd name="T2" fmla="*/ 216 w 314"/>
                <a:gd name="T3" fmla="*/ 233 h 233"/>
                <a:gd name="T4" fmla="*/ 216 w 314"/>
                <a:gd name="T5" fmla="*/ 135 h 233"/>
                <a:gd name="T6" fmla="*/ 103 w 314"/>
                <a:gd name="T7" fmla="*/ 22 h 233"/>
                <a:gd name="T8" fmla="*/ 14 w 314"/>
                <a:gd name="T9" fmla="*/ 111 h 233"/>
                <a:gd name="T10" fmla="*/ 3 w 314"/>
                <a:gd name="T11" fmla="*/ 111 h 233"/>
                <a:gd name="T12" fmla="*/ 3 w 314"/>
                <a:gd name="T13" fmla="*/ 99 h 233"/>
                <a:gd name="T14" fmla="*/ 103 w 314"/>
                <a:gd name="T15" fmla="*/ 0 h 233"/>
                <a:gd name="T16" fmla="*/ 232 w 314"/>
                <a:gd name="T17" fmla="*/ 129 h 233"/>
                <a:gd name="T18" fmla="*/ 232 w 314"/>
                <a:gd name="T19" fmla="*/ 217 h 233"/>
                <a:gd name="T20" fmla="*/ 306 w 314"/>
                <a:gd name="T21" fmla="*/ 217 h 233"/>
                <a:gd name="T22" fmla="*/ 314 w 314"/>
                <a:gd name="T23" fmla="*/ 225 h 233"/>
                <a:gd name="T24" fmla="*/ 306 w 314"/>
                <a:gd name="T2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233">
                  <a:moveTo>
                    <a:pt x="306" y="233"/>
                  </a:moveTo>
                  <a:cubicBezTo>
                    <a:pt x="216" y="233"/>
                    <a:pt x="216" y="233"/>
                    <a:pt x="216" y="233"/>
                  </a:cubicBezTo>
                  <a:cubicBezTo>
                    <a:pt x="216" y="135"/>
                    <a:pt x="216" y="135"/>
                    <a:pt x="216" y="135"/>
                  </a:cubicBezTo>
                  <a:cubicBezTo>
                    <a:pt x="103" y="22"/>
                    <a:pt x="103" y="22"/>
                    <a:pt x="103" y="22"/>
                  </a:cubicBezTo>
                  <a:cubicBezTo>
                    <a:pt x="14" y="111"/>
                    <a:pt x="14" y="111"/>
                    <a:pt x="14" y="111"/>
                  </a:cubicBezTo>
                  <a:cubicBezTo>
                    <a:pt x="11" y="114"/>
                    <a:pt x="6" y="114"/>
                    <a:pt x="3" y="111"/>
                  </a:cubicBezTo>
                  <a:cubicBezTo>
                    <a:pt x="0" y="108"/>
                    <a:pt x="0" y="103"/>
                    <a:pt x="3" y="99"/>
                  </a:cubicBezTo>
                  <a:cubicBezTo>
                    <a:pt x="103" y="0"/>
                    <a:pt x="103" y="0"/>
                    <a:pt x="103" y="0"/>
                  </a:cubicBezTo>
                  <a:cubicBezTo>
                    <a:pt x="232" y="129"/>
                    <a:pt x="232" y="129"/>
                    <a:pt x="232" y="129"/>
                  </a:cubicBezTo>
                  <a:cubicBezTo>
                    <a:pt x="232" y="217"/>
                    <a:pt x="232" y="217"/>
                    <a:pt x="232" y="217"/>
                  </a:cubicBezTo>
                  <a:cubicBezTo>
                    <a:pt x="306" y="217"/>
                    <a:pt x="306" y="217"/>
                    <a:pt x="306" y="217"/>
                  </a:cubicBezTo>
                  <a:cubicBezTo>
                    <a:pt x="310" y="217"/>
                    <a:pt x="314" y="221"/>
                    <a:pt x="314" y="225"/>
                  </a:cubicBezTo>
                  <a:cubicBezTo>
                    <a:pt x="314" y="230"/>
                    <a:pt x="310" y="233"/>
                    <a:pt x="306" y="23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6" name="Freeform 18">
              <a:extLst>
                <a:ext uri="{FF2B5EF4-FFF2-40B4-BE49-F238E27FC236}">
                  <a16:creationId xmlns:a16="http://schemas.microsoft.com/office/drawing/2014/main" id="{7AF0C45F-11A7-4C4C-AF8B-E5913694B2F1}"/>
                </a:ext>
              </a:extLst>
            </p:cNvPr>
            <p:cNvSpPr>
              <a:spLocks/>
            </p:cNvSpPr>
            <p:nvPr/>
          </p:nvSpPr>
          <p:spPr bwMode="auto">
            <a:xfrm>
              <a:off x="2638" y="-207"/>
              <a:ext cx="149" cy="211"/>
            </a:xfrm>
            <a:custGeom>
              <a:avLst/>
              <a:gdLst>
                <a:gd name="T0" fmla="*/ 110 w 126"/>
                <a:gd name="T1" fmla="*/ 179 h 179"/>
                <a:gd name="T2" fmla="*/ 104 w 126"/>
                <a:gd name="T3" fmla="*/ 177 h 179"/>
                <a:gd name="T4" fmla="*/ 0 w 126"/>
                <a:gd name="T5" fmla="*/ 72 h 179"/>
                <a:gd name="T6" fmla="*/ 0 w 126"/>
                <a:gd name="T7" fmla="*/ 0 h 179"/>
                <a:gd name="T8" fmla="*/ 58 w 126"/>
                <a:gd name="T9" fmla="*/ 0 h 179"/>
                <a:gd name="T10" fmla="*/ 123 w 126"/>
                <a:gd name="T11" fmla="*/ 65 h 179"/>
                <a:gd name="T12" fmla="*/ 123 w 126"/>
                <a:gd name="T13" fmla="*/ 77 h 179"/>
                <a:gd name="T14" fmla="*/ 112 w 126"/>
                <a:gd name="T15" fmla="*/ 77 h 179"/>
                <a:gd name="T16" fmla="*/ 51 w 126"/>
                <a:gd name="T17" fmla="*/ 16 h 179"/>
                <a:gd name="T18" fmla="*/ 16 w 126"/>
                <a:gd name="T19" fmla="*/ 16 h 179"/>
                <a:gd name="T20" fmla="*/ 16 w 126"/>
                <a:gd name="T21" fmla="*/ 66 h 179"/>
                <a:gd name="T22" fmla="*/ 115 w 126"/>
                <a:gd name="T23" fmla="*/ 165 h 179"/>
                <a:gd name="T24" fmla="*/ 115 w 126"/>
                <a:gd name="T25" fmla="*/ 177 h 179"/>
                <a:gd name="T26" fmla="*/ 110 w 126"/>
                <a:gd name="T2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79">
                  <a:moveTo>
                    <a:pt x="110" y="179"/>
                  </a:moveTo>
                  <a:cubicBezTo>
                    <a:pt x="108" y="179"/>
                    <a:pt x="106" y="178"/>
                    <a:pt x="104" y="177"/>
                  </a:cubicBezTo>
                  <a:cubicBezTo>
                    <a:pt x="0" y="72"/>
                    <a:pt x="0" y="72"/>
                    <a:pt x="0" y="72"/>
                  </a:cubicBezTo>
                  <a:cubicBezTo>
                    <a:pt x="0" y="0"/>
                    <a:pt x="0" y="0"/>
                    <a:pt x="0" y="0"/>
                  </a:cubicBezTo>
                  <a:cubicBezTo>
                    <a:pt x="58" y="0"/>
                    <a:pt x="58" y="0"/>
                    <a:pt x="58" y="0"/>
                  </a:cubicBezTo>
                  <a:cubicBezTo>
                    <a:pt x="123" y="65"/>
                    <a:pt x="123" y="65"/>
                    <a:pt x="123" y="65"/>
                  </a:cubicBezTo>
                  <a:cubicBezTo>
                    <a:pt x="126" y="68"/>
                    <a:pt x="126" y="73"/>
                    <a:pt x="123" y="77"/>
                  </a:cubicBezTo>
                  <a:cubicBezTo>
                    <a:pt x="120" y="80"/>
                    <a:pt x="115" y="80"/>
                    <a:pt x="112" y="77"/>
                  </a:cubicBezTo>
                  <a:cubicBezTo>
                    <a:pt x="51" y="16"/>
                    <a:pt x="51" y="16"/>
                    <a:pt x="51" y="16"/>
                  </a:cubicBezTo>
                  <a:cubicBezTo>
                    <a:pt x="16" y="16"/>
                    <a:pt x="16" y="16"/>
                    <a:pt x="16" y="16"/>
                  </a:cubicBezTo>
                  <a:cubicBezTo>
                    <a:pt x="16" y="66"/>
                    <a:pt x="16" y="66"/>
                    <a:pt x="16" y="66"/>
                  </a:cubicBezTo>
                  <a:cubicBezTo>
                    <a:pt x="115" y="165"/>
                    <a:pt x="115" y="165"/>
                    <a:pt x="115" y="165"/>
                  </a:cubicBezTo>
                  <a:cubicBezTo>
                    <a:pt x="119" y="168"/>
                    <a:pt x="119" y="173"/>
                    <a:pt x="115" y="177"/>
                  </a:cubicBezTo>
                  <a:cubicBezTo>
                    <a:pt x="114" y="178"/>
                    <a:pt x="112" y="179"/>
                    <a:pt x="110" y="179"/>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7" name="Freeform 19">
              <a:extLst>
                <a:ext uri="{FF2B5EF4-FFF2-40B4-BE49-F238E27FC236}">
                  <a16:creationId xmlns:a16="http://schemas.microsoft.com/office/drawing/2014/main" id="{E14D4EFB-98D6-244F-A036-C9CC5B802F06}"/>
                </a:ext>
              </a:extLst>
            </p:cNvPr>
            <p:cNvSpPr>
              <a:spLocks/>
            </p:cNvSpPr>
            <p:nvPr/>
          </p:nvSpPr>
          <p:spPr bwMode="auto">
            <a:xfrm>
              <a:off x="2021" y="-20"/>
              <a:ext cx="328" cy="60"/>
            </a:xfrm>
            <a:custGeom>
              <a:avLst/>
              <a:gdLst>
                <a:gd name="T0" fmla="*/ 241 w 278"/>
                <a:gd name="T1" fmla="*/ 51 h 51"/>
                <a:gd name="T2" fmla="*/ 39 w 278"/>
                <a:gd name="T3" fmla="*/ 51 h 51"/>
                <a:gd name="T4" fmla="*/ 3 w 278"/>
                <a:gd name="T5" fmla="*/ 15 h 51"/>
                <a:gd name="T6" fmla="*/ 3 w 278"/>
                <a:gd name="T7" fmla="*/ 3 h 51"/>
                <a:gd name="T8" fmla="*/ 14 w 278"/>
                <a:gd name="T9" fmla="*/ 3 h 51"/>
                <a:gd name="T10" fmla="*/ 46 w 278"/>
                <a:gd name="T11" fmla="*/ 35 h 51"/>
                <a:gd name="T12" fmla="*/ 234 w 278"/>
                <a:gd name="T13" fmla="*/ 35 h 51"/>
                <a:gd name="T14" fmla="*/ 264 w 278"/>
                <a:gd name="T15" fmla="*/ 5 h 51"/>
                <a:gd name="T16" fmla="*/ 275 w 278"/>
                <a:gd name="T17" fmla="*/ 5 h 51"/>
                <a:gd name="T18" fmla="*/ 275 w 278"/>
                <a:gd name="T19" fmla="*/ 17 h 51"/>
                <a:gd name="T20" fmla="*/ 241 w 27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51">
                  <a:moveTo>
                    <a:pt x="241" y="51"/>
                  </a:moveTo>
                  <a:cubicBezTo>
                    <a:pt x="39" y="51"/>
                    <a:pt x="39" y="51"/>
                    <a:pt x="39" y="51"/>
                  </a:cubicBezTo>
                  <a:cubicBezTo>
                    <a:pt x="3" y="15"/>
                    <a:pt x="3" y="15"/>
                    <a:pt x="3" y="15"/>
                  </a:cubicBezTo>
                  <a:cubicBezTo>
                    <a:pt x="0" y="12"/>
                    <a:pt x="0" y="6"/>
                    <a:pt x="3" y="3"/>
                  </a:cubicBezTo>
                  <a:cubicBezTo>
                    <a:pt x="6" y="0"/>
                    <a:pt x="11" y="0"/>
                    <a:pt x="14" y="3"/>
                  </a:cubicBezTo>
                  <a:cubicBezTo>
                    <a:pt x="46" y="35"/>
                    <a:pt x="46" y="35"/>
                    <a:pt x="46" y="35"/>
                  </a:cubicBezTo>
                  <a:cubicBezTo>
                    <a:pt x="234" y="35"/>
                    <a:pt x="234" y="35"/>
                    <a:pt x="234" y="35"/>
                  </a:cubicBezTo>
                  <a:cubicBezTo>
                    <a:pt x="264" y="5"/>
                    <a:pt x="264" y="5"/>
                    <a:pt x="264" y="5"/>
                  </a:cubicBezTo>
                  <a:cubicBezTo>
                    <a:pt x="267" y="2"/>
                    <a:pt x="272" y="2"/>
                    <a:pt x="275" y="5"/>
                  </a:cubicBezTo>
                  <a:cubicBezTo>
                    <a:pt x="278" y="8"/>
                    <a:pt x="278" y="13"/>
                    <a:pt x="275" y="17"/>
                  </a:cubicBezTo>
                  <a:lnTo>
                    <a:pt x="241" y="51"/>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8" name="Freeform 20">
              <a:extLst>
                <a:ext uri="{FF2B5EF4-FFF2-40B4-BE49-F238E27FC236}">
                  <a16:creationId xmlns:a16="http://schemas.microsoft.com/office/drawing/2014/main" id="{51963EE0-0FFA-A74A-8AAC-60882F236864}"/>
                </a:ext>
              </a:extLst>
            </p:cNvPr>
            <p:cNvSpPr>
              <a:spLocks/>
            </p:cNvSpPr>
            <p:nvPr/>
          </p:nvSpPr>
          <p:spPr bwMode="auto">
            <a:xfrm>
              <a:off x="2344" y="-263"/>
              <a:ext cx="441" cy="539"/>
            </a:xfrm>
            <a:custGeom>
              <a:avLst/>
              <a:gdLst>
                <a:gd name="T0" fmla="*/ 8 w 375"/>
                <a:gd name="T1" fmla="*/ 457 h 457"/>
                <a:gd name="T2" fmla="*/ 0 w 375"/>
                <a:gd name="T3" fmla="*/ 449 h 457"/>
                <a:gd name="T4" fmla="*/ 0 w 375"/>
                <a:gd name="T5" fmla="*/ 328 h 457"/>
                <a:gd name="T6" fmla="*/ 129 w 375"/>
                <a:gd name="T7" fmla="*/ 198 h 457"/>
                <a:gd name="T8" fmla="*/ 129 w 375"/>
                <a:gd name="T9" fmla="*/ 75 h 457"/>
                <a:gd name="T10" fmla="*/ 204 w 375"/>
                <a:gd name="T11" fmla="*/ 0 h 457"/>
                <a:gd name="T12" fmla="*/ 367 w 375"/>
                <a:gd name="T13" fmla="*/ 0 h 457"/>
                <a:gd name="T14" fmla="*/ 375 w 375"/>
                <a:gd name="T15" fmla="*/ 8 h 457"/>
                <a:gd name="T16" fmla="*/ 367 w 375"/>
                <a:gd name="T17" fmla="*/ 16 h 457"/>
                <a:gd name="T18" fmla="*/ 211 w 375"/>
                <a:gd name="T19" fmla="*/ 16 h 457"/>
                <a:gd name="T20" fmla="*/ 145 w 375"/>
                <a:gd name="T21" fmla="*/ 81 h 457"/>
                <a:gd name="T22" fmla="*/ 145 w 375"/>
                <a:gd name="T23" fmla="*/ 205 h 457"/>
                <a:gd name="T24" fmla="*/ 16 w 375"/>
                <a:gd name="T25" fmla="*/ 334 h 457"/>
                <a:gd name="T26" fmla="*/ 16 w 375"/>
                <a:gd name="T27" fmla="*/ 449 h 457"/>
                <a:gd name="T28" fmla="*/ 8 w 375"/>
                <a:gd name="T2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457">
                  <a:moveTo>
                    <a:pt x="8" y="457"/>
                  </a:moveTo>
                  <a:cubicBezTo>
                    <a:pt x="3" y="457"/>
                    <a:pt x="0" y="453"/>
                    <a:pt x="0" y="449"/>
                  </a:cubicBezTo>
                  <a:cubicBezTo>
                    <a:pt x="0" y="328"/>
                    <a:pt x="0" y="328"/>
                    <a:pt x="0" y="328"/>
                  </a:cubicBezTo>
                  <a:cubicBezTo>
                    <a:pt x="129" y="198"/>
                    <a:pt x="129" y="198"/>
                    <a:pt x="129" y="198"/>
                  </a:cubicBezTo>
                  <a:cubicBezTo>
                    <a:pt x="129" y="75"/>
                    <a:pt x="129" y="75"/>
                    <a:pt x="129" y="75"/>
                  </a:cubicBezTo>
                  <a:cubicBezTo>
                    <a:pt x="204" y="0"/>
                    <a:pt x="204" y="0"/>
                    <a:pt x="204" y="0"/>
                  </a:cubicBezTo>
                  <a:cubicBezTo>
                    <a:pt x="367" y="0"/>
                    <a:pt x="367" y="0"/>
                    <a:pt x="367" y="0"/>
                  </a:cubicBezTo>
                  <a:cubicBezTo>
                    <a:pt x="371" y="0"/>
                    <a:pt x="375" y="3"/>
                    <a:pt x="375" y="8"/>
                  </a:cubicBezTo>
                  <a:cubicBezTo>
                    <a:pt x="375" y="12"/>
                    <a:pt x="371" y="16"/>
                    <a:pt x="367" y="16"/>
                  </a:cubicBezTo>
                  <a:cubicBezTo>
                    <a:pt x="211" y="16"/>
                    <a:pt x="211" y="16"/>
                    <a:pt x="211" y="16"/>
                  </a:cubicBezTo>
                  <a:cubicBezTo>
                    <a:pt x="145" y="81"/>
                    <a:pt x="145" y="81"/>
                    <a:pt x="145" y="81"/>
                  </a:cubicBezTo>
                  <a:cubicBezTo>
                    <a:pt x="145" y="205"/>
                    <a:pt x="145" y="205"/>
                    <a:pt x="145" y="205"/>
                  </a:cubicBezTo>
                  <a:cubicBezTo>
                    <a:pt x="16" y="334"/>
                    <a:pt x="16" y="334"/>
                    <a:pt x="16" y="334"/>
                  </a:cubicBezTo>
                  <a:cubicBezTo>
                    <a:pt x="16" y="449"/>
                    <a:pt x="16" y="449"/>
                    <a:pt x="16" y="449"/>
                  </a:cubicBezTo>
                  <a:cubicBezTo>
                    <a:pt x="16" y="453"/>
                    <a:pt x="12" y="457"/>
                    <a:pt x="8" y="45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29" name="Freeform 21">
              <a:extLst>
                <a:ext uri="{FF2B5EF4-FFF2-40B4-BE49-F238E27FC236}">
                  <a16:creationId xmlns:a16="http://schemas.microsoft.com/office/drawing/2014/main" id="{C0D06E4C-B98C-154A-BD5A-4360AA339462}"/>
                </a:ext>
              </a:extLst>
            </p:cNvPr>
            <p:cNvSpPr>
              <a:spLocks/>
            </p:cNvSpPr>
            <p:nvPr/>
          </p:nvSpPr>
          <p:spPr bwMode="auto">
            <a:xfrm>
              <a:off x="2559" y="-344"/>
              <a:ext cx="39" cy="100"/>
            </a:xfrm>
            <a:custGeom>
              <a:avLst/>
              <a:gdLst>
                <a:gd name="T0" fmla="*/ 25 w 33"/>
                <a:gd name="T1" fmla="*/ 85 h 85"/>
                <a:gd name="T2" fmla="*/ 17 w 33"/>
                <a:gd name="T3" fmla="*/ 77 h 85"/>
                <a:gd name="T4" fmla="*/ 17 w 33"/>
                <a:gd name="T5" fmla="*/ 28 h 85"/>
                <a:gd name="T6" fmla="*/ 3 w 33"/>
                <a:gd name="T7" fmla="*/ 14 h 85"/>
                <a:gd name="T8" fmla="*/ 3 w 33"/>
                <a:gd name="T9" fmla="*/ 3 h 85"/>
                <a:gd name="T10" fmla="*/ 14 w 33"/>
                <a:gd name="T11" fmla="*/ 3 h 85"/>
                <a:gd name="T12" fmla="*/ 33 w 33"/>
                <a:gd name="T13" fmla="*/ 21 h 85"/>
                <a:gd name="T14" fmla="*/ 33 w 33"/>
                <a:gd name="T15" fmla="*/ 77 h 85"/>
                <a:gd name="T16" fmla="*/ 25 w 3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85">
                  <a:moveTo>
                    <a:pt x="25" y="85"/>
                  </a:moveTo>
                  <a:cubicBezTo>
                    <a:pt x="20" y="85"/>
                    <a:pt x="17" y="81"/>
                    <a:pt x="17" y="77"/>
                  </a:cubicBezTo>
                  <a:cubicBezTo>
                    <a:pt x="17" y="28"/>
                    <a:pt x="17" y="28"/>
                    <a:pt x="17" y="28"/>
                  </a:cubicBezTo>
                  <a:cubicBezTo>
                    <a:pt x="3" y="14"/>
                    <a:pt x="3" y="14"/>
                    <a:pt x="3" y="14"/>
                  </a:cubicBezTo>
                  <a:cubicBezTo>
                    <a:pt x="0" y="11"/>
                    <a:pt x="0" y="6"/>
                    <a:pt x="3" y="3"/>
                  </a:cubicBezTo>
                  <a:cubicBezTo>
                    <a:pt x="6" y="0"/>
                    <a:pt x="11" y="0"/>
                    <a:pt x="14" y="3"/>
                  </a:cubicBezTo>
                  <a:cubicBezTo>
                    <a:pt x="33" y="21"/>
                    <a:pt x="33" y="21"/>
                    <a:pt x="33" y="21"/>
                  </a:cubicBezTo>
                  <a:cubicBezTo>
                    <a:pt x="33" y="77"/>
                    <a:pt x="33" y="77"/>
                    <a:pt x="33" y="77"/>
                  </a:cubicBezTo>
                  <a:cubicBezTo>
                    <a:pt x="33" y="81"/>
                    <a:pt x="29" y="85"/>
                    <a:pt x="25" y="85"/>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0" name="Freeform 22">
              <a:extLst>
                <a:ext uri="{FF2B5EF4-FFF2-40B4-BE49-F238E27FC236}">
                  <a16:creationId xmlns:a16="http://schemas.microsoft.com/office/drawing/2014/main" id="{DA7D8F03-3766-5B4A-931A-1D64E7FC0ABB}"/>
                </a:ext>
              </a:extLst>
            </p:cNvPr>
            <p:cNvSpPr>
              <a:spLocks/>
            </p:cNvSpPr>
            <p:nvPr/>
          </p:nvSpPr>
          <p:spPr bwMode="auto">
            <a:xfrm>
              <a:off x="2529" y="131"/>
              <a:ext cx="19" cy="148"/>
            </a:xfrm>
            <a:custGeom>
              <a:avLst/>
              <a:gdLst>
                <a:gd name="T0" fmla="*/ 8 w 16"/>
                <a:gd name="T1" fmla="*/ 126 h 126"/>
                <a:gd name="T2" fmla="*/ 0 w 16"/>
                <a:gd name="T3" fmla="*/ 118 h 126"/>
                <a:gd name="T4" fmla="*/ 0 w 16"/>
                <a:gd name="T5" fmla="*/ 8 h 126"/>
                <a:gd name="T6" fmla="*/ 8 w 16"/>
                <a:gd name="T7" fmla="*/ 0 h 126"/>
                <a:gd name="T8" fmla="*/ 16 w 16"/>
                <a:gd name="T9" fmla="*/ 8 h 126"/>
                <a:gd name="T10" fmla="*/ 16 w 16"/>
                <a:gd name="T11" fmla="*/ 118 h 126"/>
                <a:gd name="T12" fmla="*/ 8 w 16"/>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6" h="126">
                  <a:moveTo>
                    <a:pt x="8" y="126"/>
                  </a:moveTo>
                  <a:cubicBezTo>
                    <a:pt x="4" y="126"/>
                    <a:pt x="0" y="123"/>
                    <a:pt x="0" y="118"/>
                  </a:cubicBezTo>
                  <a:cubicBezTo>
                    <a:pt x="0" y="8"/>
                    <a:pt x="0" y="8"/>
                    <a:pt x="0" y="8"/>
                  </a:cubicBezTo>
                  <a:cubicBezTo>
                    <a:pt x="0" y="4"/>
                    <a:pt x="4" y="0"/>
                    <a:pt x="8" y="0"/>
                  </a:cubicBezTo>
                  <a:cubicBezTo>
                    <a:pt x="13" y="0"/>
                    <a:pt x="16" y="4"/>
                    <a:pt x="16" y="8"/>
                  </a:cubicBezTo>
                  <a:cubicBezTo>
                    <a:pt x="16" y="118"/>
                    <a:pt x="16" y="118"/>
                    <a:pt x="16" y="118"/>
                  </a:cubicBezTo>
                  <a:cubicBezTo>
                    <a:pt x="16" y="123"/>
                    <a:pt x="13" y="126"/>
                    <a:pt x="8" y="12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1" name="Freeform 23">
              <a:extLst>
                <a:ext uri="{FF2B5EF4-FFF2-40B4-BE49-F238E27FC236}">
                  <a16:creationId xmlns:a16="http://schemas.microsoft.com/office/drawing/2014/main" id="{502615DC-50F4-064A-87C7-93DC3D5D5132}"/>
                </a:ext>
              </a:extLst>
            </p:cNvPr>
            <p:cNvSpPr>
              <a:spLocks/>
            </p:cNvSpPr>
            <p:nvPr/>
          </p:nvSpPr>
          <p:spPr bwMode="auto">
            <a:xfrm>
              <a:off x="2323" y="-237"/>
              <a:ext cx="192" cy="76"/>
            </a:xfrm>
            <a:custGeom>
              <a:avLst/>
              <a:gdLst>
                <a:gd name="T0" fmla="*/ 155 w 163"/>
                <a:gd name="T1" fmla="*/ 64 h 64"/>
                <a:gd name="T2" fmla="*/ 82 w 163"/>
                <a:gd name="T3" fmla="*/ 64 h 64"/>
                <a:gd name="T4" fmla="*/ 41 w 163"/>
                <a:gd name="T5" fmla="*/ 22 h 64"/>
                <a:gd name="T6" fmla="*/ 14 w 163"/>
                <a:gd name="T7" fmla="*/ 49 h 64"/>
                <a:gd name="T8" fmla="*/ 3 w 163"/>
                <a:gd name="T9" fmla="*/ 49 h 64"/>
                <a:gd name="T10" fmla="*/ 3 w 163"/>
                <a:gd name="T11" fmla="*/ 37 h 64"/>
                <a:gd name="T12" fmla="*/ 41 w 163"/>
                <a:gd name="T13" fmla="*/ 0 h 64"/>
                <a:gd name="T14" fmla="*/ 89 w 163"/>
                <a:gd name="T15" fmla="*/ 48 h 64"/>
                <a:gd name="T16" fmla="*/ 155 w 163"/>
                <a:gd name="T17" fmla="*/ 48 h 64"/>
                <a:gd name="T18" fmla="*/ 163 w 163"/>
                <a:gd name="T19" fmla="*/ 56 h 64"/>
                <a:gd name="T20" fmla="*/ 155 w 16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64">
                  <a:moveTo>
                    <a:pt x="155" y="64"/>
                  </a:moveTo>
                  <a:cubicBezTo>
                    <a:pt x="82" y="64"/>
                    <a:pt x="82" y="64"/>
                    <a:pt x="82" y="64"/>
                  </a:cubicBezTo>
                  <a:cubicBezTo>
                    <a:pt x="41" y="22"/>
                    <a:pt x="41" y="22"/>
                    <a:pt x="41" y="22"/>
                  </a:cubicBezTo>
                  <a:cubicBezTo>
                    <a:pt x="14" y="49"/>
                    <a:pt x="14" y="49"/>
                    <a:pt x="14" y="49"/>
                  </a:cubicBezTo>
                  <a:cubicBezTo>
                    <a:pt x="11" y="52"/>
                    <a:pt x="6" y="52"/>
                    <a:pt x="3" y="49"/>
                  </a:cubicBezTo>
                  <a:cubicBezTo>
                    <a:pt x="0" y="46"/>
                    <a:pt x="0" y="41"/>
                    <a:pt x="3" y="37"/>
                  </a:cubicBezTo>
                  <a:cubicBezTo>
                    <a:pt x="41" y="0"/>
                    <a:pt x="41" y="0"/>
                    <a:pt x="41" y="0"/>
                  </a:cubicBezTo>
                  <a:cubicBezTo>
                    <a:pt x="89" y="48"/>
                    <a:pt x="89" y="48"/>
                    <a:pt x="89" y="48"/>
                  </a:cubicBezTo>
                  <a:cubicBezTo>
                    <a:pt x="155" y="48"/>
                    <a:pt x="155" y="48"/>
                    <a:pt x="155" y="48"/>
                  </a:cubicBezTo>
                  <a:cubicBezTo>
                    <a:pt x="160" y="48"/>
                    <a:pt x="163" y="52"/>
                    <a:pt x="163" y="56"/>
                  </a:cubicBezTo>
                  <a:cubicBezTo>
                    <a:pt x="163" y="60"/>
                    <a:pt x="160" y="64"/>
                    <a:pt x="155" y="64"/>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2" name="Freeform 24">
              <a:extLst>
                <a:ext uri="{FF2B5EF4-FFF2-40B4-BE49-F238E27FC236}">
                  <a16:creationId xmlns:a16="http://schemas.microsoft.com/office/drawing/2014/main" id="{95EEB346-D4F1-3E40-A3FA-4A27B15B0AD3}"/>
                </a:ext>
              </a:extLst>
            </p:cNvPr>
            <p:cNvSpPr>
              <a:spLocks/>
            </p:cNvSpPr>
            <p:nvPr/>
          </p:nvSpPr>
          <p:spPr bwMode="auto">
            <a:xfrm>
              <a:off x="2184" y="-369"/>
              <a:ext cx="254" cy="166"/>
            </a:xfrm>
            <a:custGeom>
              <a:avLst/>
              <a:gdLst>
                <a:gd name="T0" fmla="*/ 9 w 216"/>
                <a:gd name="T1" fmla="*/ 141 h 141"/>
                <a:gd name="T2" fmla="*/ 3 w 216"/>
                <a:gd name="T3" fmla="*/ 138 h 141"/>
                <a:gd name="T4" fmla="*/ 3 w 216"/>
                <a:gd name="T5" fmla="*/ 127 h 141"/>
                <a:gd name="T6" fmla="*/ 130 w 216"/>
                <a:gd name="T7" fmla="*/ 0 h 141"/>
                <a:gd name="T8" fmla="*/ 185 w 216"/>
                <a:gd name="T9" fmla="*/ 0 h 141"/>
                <a:gd name="T10" fmla="*/ 212 w 216"/>
                <a:gd name="T11" fmla="*/ 28 h 141"/>
                <a:gd name="T12" fmla="*/ 212 w 216"/>
                <a:gd name="T13" fmla="*/ 39 h 141"/>
                <a:gd name="T14" fmla="*/ 201 w 216"/>
                <a:gd name="T15" fmla="*/ 39 h 141"/>
                <a:gd name="T16" fmla="*/ 178 w 216"/>
                <a:gd name="T17" fmla="*/ 16 h 141"/>
                <a:gd name="T18" fmla="*/ 137 w 216"/>
                <a:gd name="T19" fmla="*/ 16 h 141"/>
                <a:gd name="T20" fmla="*/ 15 w 216"/>
                <a:gd name="T21" fmla="*/ 138 h 141"/>
                <a:gd name="T22" fmla="*/ 9 w 216"/>
                <a:gd name="T2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41">
                  <a:moveTo>
                    <a:pt x="9" y="141"/>
                  </a:moveTo>
                  <a:cubicBezTo>
                    <a:pt x="7" y="141"/>
                    <a:pt x="5" y="140"/>
                    <a:pt x="3" y="138"/>
                  </a:cubicBezTo>
                  <a:cubicBezTo>
                    <a:pt x="0" y="135"/>
                    <a:pt x="0" y="130"/>
                    <a:pt x="3" y="127"/>
                  </a:cubicBezTo>
                  <a:cubicBezTo>
                    <a:pt x="130" y="0"/>
                    <a:pt x="130" y="0"/>
                    <a:pt x="130" y="0"/>
                  </a:cubicBezTo>
                  <a:cubicBezTo>
                    <a:pt x="185" y="0"/>
                    <a:pt x="185" y="0"/>
                    <a:pt x="185" y="0"/>
                  </a:cubicBezTo>
                  <a:cubicBezTo>
                    <a:pt x="212" y="28"/>
                    <a:pt x="212" y="28"/>
                    <a:pt x="212" y="28"/>
                  </a:cubicBezTo>
                  <a:cubicBezTo>
                    <a:pt x="216" y="31"/>
                    <a:pt x="216" y="36"/>
                    <a:pt x="212" y="39"/>
                  </a:cubicBezTo>
                  <a:cubicBezTo>
                    <a:pt x="209" y="42"/>
                    <a:pt x="204" y="42"/>
                    <a:pt x="201" y="39"/>
                  </a:cubicBezTo>
                  <a:cubicBezTo>
                    <a:pt x="178" y="16"/>
                    <a:pt x="178" y="16"/>
                    <a:pt x="178" y="16"/>
                  </a:cubicBezTo>
                  <a:cubicBezTo>
                    <a:pt x="137" y="16"/>
                    <a:pt x="137" y="16"/>
                    <a:pt x="137" y="16"/>
                  </a:cubicBezTo>
                  <a:cubicBezTo>
                    <a:pt x="15" y="138"/>
                    <a:pt x="15" y="138"/>
                    <a:pt x="15" y="138"/>
                  </a:cubicBezTo>
                  <a:cubicBezTo>
                    <a:pt x="13" y="140"/>
                    <a:pt x="11" y="141"/>
                    <a:pt x="9" y="141"/>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3" name="Freeform 25">
              <a:extLst>
                <a:ext uri="{FF2B5EF4-FFF2-40B4-BE49-F238E27FC236}">
                  <a16:creationId xmlns:a16="http://schemas.microsoft.com/office/drawing/2014/main" id="{6743E804-7234-584F-9EC9-1B493CC0616C}"/>
                </a:ext>
              </a:extLst>
            </p:cNvPr>
            <p:cNvSpPr>
              <a:spLocks/>
            </p:cNvSpPr>
            <p:nvPr/>
          </p:nvSpPr>
          <p:spPr bwMode="auto">
            <a:xfrm>
              <a:off x="1930" y="872"/>
              <a:ext cx="274" cy="133"/>
            </a:xfrm>
            <a:custGeom>
              <a:avLst/>
              <a:gdLst>
                <a:gd name="T0" fmla="*/ 132 w 233"/>
                <a:gd name="T1" fmla="*/ 113 h 113"/>
                <a:gd name="T2" fmla="*/ 33 w 233"/>
                <a:gd name="T3" fmla="*/ 113 h 113"/>
                <a:gd name="T4" fmla="*/ 3 w 233"/>
                <a:gd name="T5" fmla="*/ 84 h 113"/>
                <a:gd name="T6" fmla="*/ 3 w 233"/>
                <a:gd name="T7" fmla="*/ 72 h 113"/>
                <a:gd name="T8" fmla="*/ 14 w 233"/>
                <a:gd name="T9" fmla="*/ 72 h 113"/>
                <a:gd name="T10" fmla="*/ 39 w 233"/>
                <a:gd name="T11" fmla="*/ 97 h 113"/>
                <a:gd name="T12" fmla="*/ 125 w 233"/>
                <a:gd name="T13" fmla="*/ 97 h 113"/>
                <a:gd name="T14" fmla="*/ 219 w 233"/>
                <a:gd name="T15" fmla="*/ 3 h 113"/>
                <a:gd name="T16" fmla="*/ 230 w 233"/>
                <a:gd name="T17" fmla="*/ 3 h 113"/>
                <a:gd name="T18" fmla="*/ 230 w 233"/>
                <a:gd name="T19" fmla="*/ 14 h 113"/>
                <a:gd name="T20" fmla="*/ 132 w 233"/>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3">
                  <a:moveTo>
                    <a:pt x="132" y="113"/>
                  </a:moveTo>
                  <a:cubicBezTo>
                    <a:pt x="33" y="113"/>
                    <a:pt x="33" y="113"/>
                    <a:pt x="33" y="113"/>
                  </a:cubicBezTo>
                  <a:cubicBezTo>
                    <a:pt x="3" y="84"/>
                    <a:pt x="3" y="84"/>
                    <a:pt x="3" y="84"/>
                  </a:cubicBezTo>
                  <a:cubicBezTo>
                    <a:pt x="0" y="80"/>
                    <a:pt x="0" y="75"/>
                    <a:pt x="3" y="72"/>
                  </a:cubicBezTo>
                  <a:cubicBezTo>
                    <a:pt x="6" y="69"/>
                    <a:pt x="11" y="69"/>
                    <a:pt x="14" y="72"/>
                  </a:cubicBezTo>
                  <a:cubicBezTo>
                    <a:pt x="39" y="97"/>
                    <a:pt x="39" y="97"/>
                    <a:pt x="39" y="97"/>
                  </a:cubicBezTo>
                  <a:cubicBezTo>
                    <a:pt x="125" y="97"/>
                    <a:pt x="125" y="97"/>
                    <a:pt x="125" y="97"/>
                  </a:cubicBezTo>
                  <a:cubicBezTo>
                    <a:pt x="219" y="3"/>
                    <a:pt x="219" y="3"/>
                    <a:pt x="219" y="3"/>
                  </a:cubicBezTo>
                  <a:cubicBezTo>
                    <a:pt x="222" y="0"/>
                    <a:pt x="227" y="0"/>
                    <a:pt x="230" y="3"/>
                  </a:cubicBezTo>
                  <a:cubicBezTo>
                    <a:pt x="233" y="6"/>
                    <a:pt x="233" y="11"/>
                    <a:pt x="230" y="14"/>
                  </a:cubicBezTo>
                  <a:lnTo>
                    <a:pt x="132" y="113"/>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4" name="Freeform 26">
              <a:extLst>
                <a:ext uri="{FF2B5EF4-FFF2-40B4-BE49-F238E27FC236}">
                  <a16:creationId xmlns:a16="http://schemas.microsoft.com/office/drawing/2014/main" id="{83AA36C9-124B-D54B-A444-880D67384785}"/>
                </a:ext>
              </a:extLst>
            </p:cNvPr>
            <p:cNvSpPr>
              <a:spLocks/>
            </p:cNvSpPr>
            <p:nvPr/>
          </p:nvSpPr>
          <p:spPr bwMode="auto">
            <a:xfrm>
              <a:off x="1742" y="949"/>
              <a:ext cx="264" cy="300"/>
            </a:xfrm>
            <a:custGeom>
              <a:avLst/>
              <a:gdLst>
                <a:gd name="T0" fmla="*/ 161 w 224"/>
                <a:gd name="T1" fmla="*/ 254 h 254"/>
                <a:gd name="T2" fmla="*/ 67 w 224"/>
                <a:gd name="T3" fmla="*/ 254 h 254"/>
                <a:gd name="T4" fmla="*/ 0 w 224"/>
                <a:gd name="T5" fmla="*/ 187 h 254"/>
                <a:gd name="T6" fmla="*/ 0 w 224"/>
                <a:gd name="T7" fmla="*/ 59 h 254"/>
                <a:gd name="T8" fmla="*/ 56 w 224"/>
                <a:gd name="T9" fmla="*/ 3 h 254"/>
                <a:gd name="T10" fmla="*/ 68 w 224"/>
                <a:gd name="T11" fmla="*/ 3 h 254"/>
                <a:gd name="T12" fmla="*/ 68 w 224"/>
                <a:gd name="T13" fmla="*/ 14 h 254"/>
                <a:gd name="T14" fmla="*/ 16 w 224"/>
                <a:gd name="T15" fmla="*/ 66 h 254"/>
                <a:gd name="T16" fmla="*/ 16 w 224"/>
                <a:gd name="T17" fmla="*/ 181 h 254"/>
                <a:gd name="T18" fmla="*/ 74 w 224"/>
                <a:gd name="T19" fmla="*/ 238 h 254"/>
                <a:gd name="T20" fmla="*/ 154 w 224"/>
                <a:gd name="T21" fmla="*/ 238 h 254"/>
                <a:gd name="T22" fmla="*/ 210 w 224"/>
                <a:gd name="T23" fmla="*/ 183 h 254"/>
                <a:gd name="T24" fmla="*/ 221 w 224"/>
                <a:gd name="T25" fmla="*/ 183 h 254"/>
                <a:gd name="T26" fmla="*/ 221 w 224"/>
                <a:gd name="T27" fmla="*/ 194 h 254"/>
                <a:gd name="T28" fmla="*/ 161 w 224"/>
                <a:gd name="T2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54">
                  <a:moveTo>
                    <a:pt x="161" y="254"/>
                  </a:moveTo>
                  <a:cubicBezTo>
                    <a:pt x="67" y="254"/>
                    <a:pt x="67" y="254"/>
                    <a:pt x="67" y="254"/>
                  </a:cubicBezTo>
                  <a:cubicBezTo>
                    <a:pt x="0" y="187"/>
                    <a:pt x="0" y="187"/>
                    <a:pt x="0" y="187"/>
                  </a:cubicBezTo>
                  <a:cubicBezTo>
                    <a:pt x="0" y="59"/>
                    <a:pt x="0" y="59"/>
                    <a:pt x="0" y="59"/>
                  </a:cubicBezTo>
                  <a:cubicBezTo>
                    <a:pt x="56" y="3"/>
                    <a:pt x="56" y="3"/>
                    <a:pt x="56" y="3"/>
                  </a:cubicBezTo>
                  <a:cubicBezTo>
                    <a:pt x="60" y="0"/>
                    <a:pt x="65" y="0"/>
                    <a:pt x="68" y="3"/>
                  </a:cubicBezTo>
                  <a:cubicBezTo>
                    <a:pt x="71" y="6"/>
                    <a:pt x="71" y="11"/>
                    <a:pt x="68" y="14"/>
                  </a:cubicBezTo>
                  <a:cubicBezTo>
                    <a:pt x="16" y="66"/>
                    <a:pt x="16" y="66"/>
                    <a:pt x="16" y="66"/>
                  </a:cubicBezTo>
                  <a:cubicBezTo>
                    <a:pt x="16" y="181"/>
                    <a:pt x="16" y="181"/>
                    <a:pt x="16" y="181"/>
                  </a:cubicBezTo>
                  <a:cubicBezTo>
                    <a:pt x="74" y="238"/>
                    <a:pt x="74" y="238"/>
                    <a:pt x="74" y="238"/>
                  </a:cubicBezTo>
                  <a:cubicBezTo>
                    <a:pt x="154" y="238"/>
                    <a:pt x="154" y="238"/>
                    <a:pt x="154" y="238"/>
                  </a:cubicBezTo>
                  <a:cubicBezTo>
                    <a:pt x="210" y="183"/>
                    <a:pt x="210" y="183"/>
                    <a:pt x="210" y="183"/>
                  </a:cubicBezTo>
                  <a:cubicBezTo>
                    <a:pt x="213" y="180"/>
                    <a:pt x="218" y="180"/>
                    <a:pt x="221" y="183"/>
                  </a:cubicBezTo>
                  <a:cubicBezTo>
                    <a:pt x="224" y="186"/>
                    <a:pt x="224" y="191"/>
                    <a:pt x="221" y="194"/>
                  </a:cubicBezTo>
                  <a:lnTo>
                    <a:pt x="161" y="254"/>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5" name="Freeform 27">
              <a:extLst>
                <a:ext uri="{FF2B5EF4-FFF2-40B4-BE49-F238E27FC236}">
                  <a16:creationId xmlns:a16="http://schemas.microsoft.com/office/drawing/2014/main" id="{640CCC5B-6866-D04A-AE7F-F8D0D11328D9}"/>
                </a:ext>
              </a:extLst>
            </p:cNvPr>
            <p:cNvSpPr>
              <a:spLocks/>
            </p:cNvSpPr>
            <p:nvPr/>
          </p:nvSpPr>
          <p:spPr bwMode="auto">
            <a:xfrm>
              <a:off x="1430" y="1014"/>
              <a:ext cx="331" cy="241"/>
            </a:xfrm>
            <a:custGeom>
              <a:avLst/>
              <a:gdLst>
                <a:gd name="T0" fmla="*/ 8 w 281"/>
                <a:gd name="T1" fmla="*/ 204 h 204"/>
                <a:gd name="T2" fmla="*/ 0 w 281"/>
                <a:gd name="T3" fmla="*/ 196 h 204"/>
                <a:gd name="T4" fmla="*/ 0 w 281"/>
                <a:gd name="T5" fmla="*/ 66 h 204"/>
                <a:gd name="T6" fmla="*/ 66 w 281"/>
                <a:gd name="T7" fmla="*/ 0 h 204"/>
                <a:gd name="T8" fmla="*/ 273 w 281"/>
                <a:gd name="T9" fmla="*/ 0 h 204"/>
                <a:gd name="T10" fmla="*/ 281 w 281"/>
                <a:gd name="T11" fmla="*/ 8 h 204"/>
                <a:gd name="T12" fmla="*/ 273 w 281"/>
                <a:gd name="T13" fmla="*/ 16 h 204"/>
                <a:gd name="T14" fmla="*/ 73 w 281"/>
                <a:gd name="T15" fmla="*/ 16 h 204"/>
                <a:gd name="T16" fmla="*/ 16 w 281"/>
                <a:gd name="T17" fmla="*/ 72 h 204"/>
                <a:gd name="T18" fmla="*/ 16 w 281"/>
                <a:gd name="T19" fmla="*/ 196 h 204"/>
                <a:gd name="T20" fmla="*/ 8 w 281"/>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 h="204">
                  <a:moveTo>
                    <a:pt x="8" y="204"/>
                  </a:moveTo>
                  <a:cubicBezTo>
                    <a:pt x="4" y="204"/>
                    <a:pt x="0" y="201"/>
                    <a:pt x="0" y="196"/>
                  </a:cubicBezTo>
                  <a:cubicBezTo>
                    <a:pt x="0" y="66"/>
                    <a:pt x="0" y="66"/>
                    <a:pt x="0" y="66"/>
                  </a:cubicBezTo>
                  <a:cubicBezTo>
                    <a:pt x="66" y="0"/>
                    <a:pt x="66" y="0"/>
                    <a:pt x="66" y="0"/>
                  </a:cubicBezTo>
                  <a:cubicBezTo>
                    <a:pt x="273" y="0"/>
                    <a:pt x="273" y="0"/>
                    <a:pt x="273" y="0"/>
                  </a:cubicBezTo>
                  <a:cubicBezTo>
                    <a:pt x="278" y="0"/>
                    <a:pt x="281" y="3"/>
                    <a:pt x="281" y="8"/>
                  </a:cubicBezTo>
                  <a:cubicBezTo>
                    <a:pt x="281" y="12"/>
                    <a:pt x="278" y="16"/>
                    <a:pt x="273" y="16"/>
                  </a:cubicBezTo>
                  <a:cubicBezTo>
                    <a:pt x="73" y="16"/>
                    <a:pt x="73" y="16"/>
                    <a:pt x="73" y="16"/>
                  </a:cubicBezTo>
                  <a:cubicBezTo>
                    <a:pt x="16" y="72"/>
                    <a:pt x="16" y="72"/>
                    <a:pt x="16" y="72"/>
                  </a:cubicBezTo>
                  <a:cubicBezTo>
                    <a:pt x="16" y="196"/>
                    <a:pt x="16" y="196"/>
                    <a:pt x="16" y="196"/>
                  </a:cubicBezTo>
                  <a:cubicBezTo>
                    <a:pt x="16" y="201"/>
                    <a:pt x="12" y="204"/>
                    <a:pt x="8" y="204"/>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6" name="Freeform 28">
              <a:extLst>
                <a:ext uri="{FF2B5EF4-FFF2-40B4-BE49-F238E27FC236}">
                  <a16:creationId xmlns:a16="http://schemas.microsoft.com/office/drawing/2014/main" id="{B5AC6D48-6FA6-1C45-B5A6-533698E95C24}"/>
                </a:ext>
              </a:extLst>
            </p:cNvPr>
            <p:cNvSpPr>
              <a:spLocks/>
            </p:cNvSpPr>
            <p:nvPr/>
          </p:nvSpPr>
          <p:spPr bwMode="auto">
            <a:xfrm>
              <a:off x="1393" y="629"/>
              <a:ext cx="129" cy="404"/>
            </a:xfrm>
            <a:custGeom>
              <a:avLst/>
              <a:gdLst>
                <a:gd name="T0" fmla="*/ 101 w 110"/>
                <a:gd name="T1" fmla="*/ 343 h 343"/>
                <a:gd name="T2" fmla="*/ 96 w 110"/>
                <a:gd name="T3" fmla="*/ 340 h 343"/>
                <a:gd name="T4" fmla="*/ 0 w 110"/>
                <a:gd name="T5" fmla="*/ 244 h 343"/>
                <a:gd name="T6" fmla="*/ 0 w 110"/>
                <a:gd name="T7" fmla="*/ 8 h 343"/>
                <a:gd name="T8" fmla="*/ 8 w 110"/>
                <a:gd name="T9" fmla="*/ 0 h 343"/>
                <a:gd name="T10" fmla="*/ 16 w 110"/>
                <a:gd name="T11" fmla="*/ 8 h 343"/>
                <a:gd name="T12" fmla="*/ 16 w 110"/>
                <a:gd name="T13" fmla="*/ 238 h 343"/>
                <a:gd name="T14" fmla="*/ 107 w 110"/>
                <a:gd name="T15" fmla="*/ 329 h 343"/>
                <a:gd name="T16" fmla="*/ 107 w 110"/>
                <a:gd name="T17" fmla="*/ 340 h 343"/>
                <a:gd name="T18" fmla="*/ 101 w 110"/>
                <a:gd name="T1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43">
                  <a:moveTo>
                    <a:pt x="101" y="343"/>
                  </a:moveTo>
                  <a:cubicBezTo>
                    <a:pt x="99" y="343"/>
                    <a:pt x="97" y="342"/>
                    <a:pt x="96" y="340"/>
                  </a:cubicBezTo>
                  <a:cubicBezTo>
                    <a:pt x="0" y="244"/>
                    <a:pt x="0" y="244"/>
                    <a:pt x="0" y="244"/>
                  </a:cubicBezTo>
                  <a:cubicBezTo>
                    <a:pt x="0" y="8"/>
                    <a:pt x="0" y="8"/>
                    <a:pt x="0" y="8"/>
                  </a:cubicBezTo>
                  <a:cubicBezTo>
                    <a:pt x="0" y="4"/>
                    <a:pt x="3" y="0"/>
                    <a:pt x="8" y="0"/>
                  </a:cubicBezTo>
                  <a:cubicBezTo>
                    <a:pt x="12" y="0"/>
                    <a:pt x="16" y="4"/>
                    <a:pt x="16" y="8"/>
                  </a:cubicBezTo>
                  <a:cubicBezTo>
                    <a:pt x="16" y="238"/>
                    <a:pt x="16" y="238"/>
                    <a:pt x="16" y="238"/>
                  </a:cubicBezTo>
                  <a:cubicBezTo>
                    <a:pt x="107" y="329"/>
                    <a:pt x="107" y="329"/>
                    <a:pt x="107" y="329"/>
                  </a:cubicBezTo>
                  <a:cubicBezTo>
                    <a:pt x="110" y="332"/>
                    <a:pt x="110" y="337"/>
                    <a:pt x="107" y="340"/>
                  </a:cubicBezTo>
                  <a:cubicBezTo>
                    <a:pt x="106" y="342"/>
                    <a:pt x="103" y="343"/>
                    <a:pt x="101" y="34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7" name="Freeform 29">
              <a:extLst>
                <a:ext uri="{FF2B5EF4-FFF2-40B4-BE49-F238E27FC236}">
                  <a16:creationId xmlns:a16="http://schemas.microsoft.com/office/drawing/2014/main" id="{08C3DEA0-0FEE-8A46-8A58-9394BC748765}"/>
                </a:ext>
              </a:extLst>
            </p:cNvPr>
            <p:cNvSpPr>
              <a:spLocks/>
            </p:cNvSpPr>
            <p:nvPr/>
          </p:nvSpPr>
          <p:spPr bwMode="auto">
            <a:xfrm>
              <a:off x="1506" y="123"/>
              <a:ext cx="295" cy="643"/>
            </a:xfrm>
            <a:custGeom>
              <a:avLst/>
              <a:gdLst>
                <a:gd name="T0" fmla="*/ 8 w 251"/>
                <a:gd name="T1" fmla="*/ 546 h 546"/>
                <a:gd name="T2" fmla="*/ 0 w 251"/>
                <a:gd name="T3" fmla="*/ 538 h 546"/>
                <a:gd name="T4" fmla="*/ 0 w 251"/>
                <a:gd name="T5" fmla="*/ 259 h 546"/>
                <a:gd name="T6" fmla="*/ 74 w 251"/>
                <a:gd name="T7" fmla="*/ 186 h 546"/>
                <a:gd name="T8" fmla="*/ 146 w 251"/>
                <a:gd name="T9" fmla="*/ 258 h 546"/>
                <a:gd name="T10" fmla="*/ 190 w 251"/>
                <a:gd name="T11" fmla="*/ 258 h 546"/>
                <a:gd name="T12" fmla="*/ 190 w 251"/>
                <a:gd name="T13" fmla="*/ 50 h 546"/>
                <a:gd name="T14" fmla="*/ 237 w 251"/>
                <a:gd name="T15" fmla="*/ 3 h 546"/>
                <a:gd name="T16" fmla="*/ 248 w 251"/>
                <a:gd name="T17" fmla="*/ 3 h 546"/>
                <a:gd name="T18" fmla="*/ 248 w 251"/>
                <a:gd name="T19" fmla="*/ 14 h 546"/>
                <a:gd name="T20" fmla="*/ 206 w 251"/>
                <a:gd name="T21" fmla="*/ 57 h 546"/>
                <a:gd name="T22" fmla="*/ 206 w 251"/>
                <a:gd name="T23" fmla="*/ 274 h 546"/>
                <a:gd name="T24" fmla="*/ 139 w 251"/>
                <a:gd name="T25" fmla="*/ 274 h 546"/>
                <a:gd name="T26" fmla="*/ 74 w 251"/>
                <a:gd name="T27" fmla="*/ 209 h 546"/>
                <a:gd name="T28" fmla="*/ 16 w 251"/>
                <a:gd name="T29" fmla="*/ 266 h 546"/>
                <a:gd name="T30" fmla="*/ 16 w 251"/>
                <a:gd name="T31" fmla="*/ 538 h 546"/>
                <a:gd name="T32" fmla="*/ 8 w 251"/>
                <a:gd name="T33"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546">
                  <a:moveTo>
                    <a:pt x="8" y="546"/>
                  </a:moveTo>
                  <a:cubicBezTo>
                    <a:pt x="4" y="546"/>
                    <a:pt x="0" y="542"/>
                    <a:pt x="0" y="538"/>
                  </a:cubicBezTo>
                  <a:cubicBezTo>
                    <a:pt x="0" y="259"/>
                    <a:pt x="0" y="259"/>
                    <a:pt x="0" y="259"/>
                  </a:cubicBezTo>
                  <a:cubicBezTo>
                    <a:pt x="74" y="186"/>
                    <a:pt x="74" y="186"/>
                    <a:pt x="74" y="186"/>
                  </a:cubicBezTo>
                  <a:cubicBezTo>
                    <a:pt x="146" y="258"/>
                    <a:pt x="146" y="258"/>
                    <a:pt x="146" y="258"/>
                  </a:cubicBezTo>
                  <a:cubicBezTo>
                    <a:pt x="190" y="258"/>
                    <a:pt x="190" y="258"/>
                    <a:pt x="190" y="258"/>
                  </a:cubicBezTo>
                  <a:cubicBezTo>
                    <a:pt x="190" y="50"/>
                    <a:pt x="190" y="50"/>
                    <a:pt x="190" y="50"/>
                  </a:cubicBezTo>
                  <a:cubicBezTo>
                    <a:pt x="237" y="3"/>
                    <a:pt x="237" y="3"/>
                    <a:pt x="237" y="3"/>
                  </a:cubicBezTo>
                  <a:cubicBezTo>
                    <a:pt x="240" y="0"/>
                    <a:pt x="245" y="0"/>
                    <a:pt x="248" y="3"/>
                  </a:cubicBezTo>
                  <a:cubicBezTo>
                    <a:pt x="251" y="6"/>
                    <a:pt x="251" y="11"/>
                    <a:pt x="248" y="14"/>
                  </a:cubicBezTo>
                  <a:cubicBezTo>
                    <a:pt x="206" y="57"/>
                    <a:pt x="206" y="57"/>
                    <a:pt x="206" y="57"/>
                  </a:cubicBezTo>
                  <a:cubicBezTo>
                    <a:pt x="206" y="274"/>
                    <a:pt x="206" y="274"/>
                    <a:pt x="206" y="274"/>
                  </a:cubicBezTo>
                  <a:cubicBezTo>
                    <a:pt x="139" y="274"/>
                    <a:pt x="139" y="274"/>
                    <a:pt x="139" y="274"/>
                  </a:cubicBezTo>
                  <a:cubicBezTo>
                    <a:pt x="74" y="209"/>
                    <a:pt x="74" y="209"/>
                    <a:pt x="74" y="209"/>
                  </a:cubicBezTo>
                  <a:cubicBezTo>
                    <a:pt x="16" y="266"/>
                    <a:pt x="16" y="266"/>
                    <a:pt x="16" y="266"/>
                  </a:cubicBezTo>
                  <a:cubicBezTo>
                    <a:pt x="16" y="538"/>
                    <a:pt x="16" y="538"/>
                    <a:pt x="16" y="538"/>
                  </a:cubicBezTo>
                  <a:cubicBezTo>
                    <a:pt x="16" y="542"/>
                    <a:pt x="13" y="546"/>
                    <a:pt x="8" y="54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8" name="Freeform 30">
              <a:extLst>
                <a:ext uri="{FF2B5EF4-FFF2-40B4-BE49-F238E27FC236}">
                  <a16:creationId xmlns:a16="http://schemas.microsoft.com/office/drawing/2014/main" id="{AAC80D0A-B391-C842-9D2F-C994DBA3BA68}"/>
                </a:ext>
              </a:extLst>
            </p:cNvPr>
            <p:cNvSpPr>
              <a:spLocks/>
            </p:cNvSpPr>
            <p:nvPr/>
          </p:nvSpPr>
          <p:spPr bwMode="auto">
            <a:xfrm>
              <a:off x="1712" y="653"/>
              <a:ext cx="287" cy="134"/>
            </a:xfrm>
            <a:custGeom>
              <a:avLst/>
              <a:gdLst>
                <a:gd name="T0" fmla="*/ 236 w 244"/>
                <a:gd name="T1" fmla="*/ 114 h 114"/>
                <a:gd name="T2" fmla="*/ 103 w 244"/>
                <a:gd name="T3" fmla="*/ 114 h 114"/>
                <a:gd name="T4" fmla="*/ 3 w 244"/>
                <a:gd name="T5" fmla="*/ 14 h 114"/>
                <a:gd name="T6" fmla="*/ 3 w 244"/>
                <a:gd name="T7" fmla="*/ 3 h 114"/>
                <a:gd name="T8" fmla="*/ 14 w 244"/>
                <a:gd name="T9" fmla="*/ 3 h 114"/>
                <a:gd name="T10" fmla="*/ 110 w 244"/>
                <a:gd name="T11" fmla="*/ 98 h 114"/>
                <a:gd name="T12" fmla="*/ 236 w 244"/>
                <a:gd name="T13" fmla="*/ 98 h 114"/>
                <a:gd name="T14" fmla="*/ 244 w 244"/>
                <a:gd name="T15" fmla="*/ 106 h 114"/>
                <a:gd name="T16" fmla="*/ 236 w 2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4">
                  <a:moveTo>
                    <a:pt x="236" y="114"/>
                  </a:moveTo>
                  <a:cubicBezTo>
                    <a:pt x="103" y="114"/>
                    <a:pt x="103" y="114"/>
                    <a:pt x="103" y="114"/>
                  </a:cubicBezTo>
                  <a:cubicBezTo>
                    <a:pt x="3" y="14"/>
                    <a:pt x="3" y="14"/>
                    <a:pt x="3" y="14"/>
                  </a:cubicBezTo>
                  <a:cubicBezTo>
                    <a:pt x="0" y="11"/>
                    <a:pt x="0" y="6"/>
                    <a:pt x="3" y="3"/>
                  </a:cubicBezTo>
                  <a:cubicBezTo>
                    <a:pt x="6" y="0"/>
                    <a:pt x="11" y="0"/>
                    <a:pt x="14" y="3"/>
                  </a:cubicBezTo>
                  <a:cubicBezTo>
                    <a:pt x="110" y="98"/>
                    <a:pt x="110" y="98"/>
                    <a:pt x="110" y="98"/>
                  </a:cubicBezTo>
                  <a:cubicBezTo>
                    <a:pt x="236" y="98"/>
                    <a:pt x="236" y="98"/>
                    <a:pt x="236" y="98"/>
                  </a:cubicBezTo>
                  <a:cubicBezTo>
                    <a:pt x="240" y="98"/>
                    <a:pt x="244" y="102"/>
                    <a:pt x="244" y="106"/>
                  </a:cubicBezTo>
                  <a:cubicBezTo>
                    <a:pt x="244" y="110"/>
                    <a:pt x="240" y="114"/>
                    <a:pt x="236" y="114"/>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39" name="Freeform 31">
              <a:extLst>
                <a:ext uri="{FF2B5EF4-FFF2-40B4-BE49-F238E27FC236}">
                  <a16:creationId xmlns:a16="http://schemas.microsoft.com/office/drawing/2014/main" id="{8DC0E3A7-3406-BF49-824F-C7948332CA98}"/>
                </a:ext>
              </a:extLst>
            </p:cNvPr>
            <p:cNvSpPr>
              <a:spLocks/>
            </p:cNvSpPr>
            <p:nvPr/>
          </p:nvSpPr>
          <p:spPr bwMode="auto">
            <a:xfrm>
              <a:off x="2063" y="206"/>
              <a:ext cx="140" cy="196"/>
            </a:xfrm>
            <a:custGeom>
              <a:avLst/>
              <a:gdLst>
                <a:gd name="T0" fmla="*/ 110 w 119"/>
                <a:gd name="T1" fmla="*/ 166 h 166"/>
                <a:gd name="T2" fmla="*/ 105 w 119"/>
                <a:gd name="T3" fmla="*/ 163 h 166"/>
                <a:gd name="T4" fmla="*/ 0 w 119"/>
                <a:gd name="T5" fmla="*/ 58 h 166"/>
                <a:gd name="T6" fmla="*/ 0 w 119"/>
                <a:gd name="T7" fmla="*/ 8 h 166"/>
                <a:gd name="T8" fmla="*/ 8 w 119"/>
                <a:gd name="T9" fmla="*/ 0 h 166"/>
                <a:gd name="T10" fmla="*/ 16 w 119"/>
                <a:gd name="T11" fmla="*/ 8 h 166"/>
                <a:gd name="T12" fmla="*/ 16 w 119"/>
                <a:gd name="T13" fmla="*/ 52 h 166"/>
                <a:gd name="T14" fmla="*/ 116 w 119"/>
                <a:gd name="T15" fmla="*/ 152 h 166"/>
                <a:gd name="T16" fmla="*/ 116 w 119"/>
                <a:gd name="T17" fmla="*/ 163 h 166"/>
                <a:gd name="T18" fmla="*/ 110 w 119"/>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66">
                  <a:moveTo>
                    <a:pt x="110" y="166"/>
                  </a:moveTo>
                  <a:cubicBezTo>
                    <a:pt x="108" y="166"/>
                    <a:pt x="106" y="165"/>
                    <a:pt x="105" y="163"/>
                  </a:cubicBezTo>
                  <a:cubicBezTo>
                    <a:pt x="0" y="58"/>
                    <a:pt x="0" y="58"/>
                    <a:pt x="0" y="58"/>
                  </a:cubicBezTo>
                  <a:cubicBezTo>
                    <a:pt x="0" y="8"/>
                    <a:pt x="0" y="8"/>
                    <a:pt x="0" y="8"/>
                  </a:cubicBezTo>
                  <a:cubicBezTo>
                    <a:pt x="0" y="4"/>
                    <a:pt x="3" y="0"/>
                    <a:pt x="8" y="0"/>
                  </a:cubicBezTo>
                  <a:cubicBezTo>
                    <a:pt x="12" y="0"/>
                    <a:pt x="16" y="4"/>
                    <a:pt x="16" y="8"/>
                  </a:cubicBezTo>
                  <a:cubicBezTo>
                    <a:pt x="16" y="52"/>
                    <a:pt x="16" y="52"/>
                    <a:pt x="16" y="52"/>
                  </a:cubicBezTo>
                  <a:cubicBezTo>
                    <a:pt x="116" y="152"/>
                    <a:pt x="116" y="152"/>
                    <a:pt x="116" y="152"/>
                  </a:cubicBezTo>
                  <a:cubicBezTo>
                    <a:pt x="119" y="155"/>
                    <a:pt x="119" y="160"/>
                    <a:pt x="116" y="163"/>
                  </a:cubicBezTo>
                  <a:cubicBezTo>
                    <a:pt x="114" y="165"/>
                    <a:pt x="112" y="166"/>
                    <a:pt x="110" y="16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0" name="Freeform 32">
              <a:extLst>
                <a:ext uri="{FF2B5EF4-FFF2-40B4-BE49-F238E27FC236}">
                  <a16:creationId xmlns:a16="http://schemas.microsoft.com/office/drawing/2014/main" id="{62C8A0FE-2DBE-D04A-814A-71D17F6ABE78}"/>
                </a:ext>
              </a:extLst>
            </p:cNvPr>
            <p:cNvSpPr>
              <a:spLocks/>
            </p:cNvSpPr>
            <p:nvPr/>
          </p:nvSpPr>
          <p:spPr bwMode="auto">
            <a:xfrm>
              <a:off x="1266" y="429"/>
              <a:ext cx="186" cy="70"/>
            </a:xfrm>
            <a:custGeom>
              <a:avLst/>
              <a:gdLst>
                <a:gd name="T0" fmla="*/ 150 w 158"/>
                <a:gd name="T1" fmla="*/ 60 h 60"/>
                <a:gd name="T2" fmla="*/ 142 w 158"/>
                <a:gd name="T3" fmla="*/ 52 h 60"/>
                <a:gd name="T4" fmla="*/ 142 w 158"/>
                <a:gd name="T5" fmla="*/ 16 h 60"/>
                <a:gd name="T6" fmla="*/ 8 w 158"/>
                <a:gd name="T7" fmla="*/ 16 h 60"/>
                <a:gd name="T8" fmla="*/ 0 w 158"/>
                <a:gd name="T9" fmla="*/ 8 h 60"/>
                <a:gd name="T10" fmla="*/ 8 w 158"/>
                <a:gd name="T11" fmla="*/ 0 h 60"/>
                <a:gd name="T12" fmla="*/ 158 w 158"/>
                <a:gd name="T13" fmla="*/ 0 h 60"/>
                <a:gd name="T14" fmla="*/ 158 w 158"/>
                <a:gd name="T15" fmla="*/ 52 h 60"/>
                <a:gd name="T16" fmla="*/ 150 w 15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0">
                  <a:moveTo>
                    <a:pt x="150" y="60"/>
                  </a:moveTo>
                  <a:cubicBezTo>
                    <a:pt x="146" y="60"/>
                    <a:pt x="142" y="56"/>
                    <a:pt x="142" y="52"/>
                  </a:cubicBezTo>
                  <a:cubicBezTo>
                    <a:pt x="142" y="16"/>
                    <a:pt x="142" y="16"/>
                    <a:pt x="142" y="16"/>
                  </a:cubicBezTo>
                  <a:cubicBezTo>
                    <a:pt x="8" y="16"/>
                    <a:pt x="8" y="16"/>
                    <a:pt x="8" y="16"/>
                  </a:cubicBezTo>
                  <a:cubicBezTo>
                    <a:pt x="3" y="16"/>
                    <a:pt x="0" y="12"/>
                    <a:pt x="0" y="8"/>
                  </a:cubicBezTo>
                  <a:cubicBezTo>
                    <a:pt x="0" y="3"/>
                    <a:pt x="3" y="0"/>
                    <a:pt x="8" y="0"/>
                  </a:cubicBezTo>
                  <a:cubicBezTo>
                    <a:pt x="158" y="0"/>
                    <a:pt x="158" y="0"/>
                    <a:pt x="158" y="0"/>
                  </a:cubicBezTo>
                  <a:cubicBezTo>
                    <a:pt x="158" y="52"/>
                    <a:pt x="158" y="52"/>
                    <a:pt x="158" y="52"/>
                  </a:cubicBezTo>
                  <a:cubicBezTo>
                    <a:pt x="158" y="56"/>
                    <a:pt x="155" y="60"/>
                    <a:pt x="150" y="60"/>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1" name="Freeform 33">
              <a:extLst>
                <a:ext uri="{FF2B5EF4-FFF2-40B4-BE49-F238E27FC236}">
                  <a16:creationId xmlns:a16="http://schemas.microsoft.com/office/drawing/2014/main" id="{FCCBC4E5-30C0-2342-AEA5-36D35DF7A557}"/>
                </a:ext>
              </a:extLst>
            </p:cNvPr>
            <p:cNvSpPr>
              <a:spLocks/>
            </p:cNvSpPr>
            <p:nvPr/>
          </p:nvSpPr>
          <p:spPr bwMode="auto">
            <a:xfrm>
              <a:off x="1368" y="-180"/>
              <a:ext cx="453" cy="431"/>
            </a:xfrm>
            <a:custGeom>
              <a:avLst/>
              <a:gdLst>
                <a:gd name="T0" fmla="*/ 52 w 385"/>
                <a:gd name="T1" fmla="*/ 366 h 366"/>
                <a:gd name="T2" fmla="*/ 8 w 385"/>
                <a:gd name="T3" fmla="*/ 366 h 366"/>
                <a:gd name="T4" fmla="*/ 0 w 385"/>
                <a:gd name="T5" fmla="*/ 358 h 366"/>
                <a:gd name="T6" fmla="*/ 8 w 385"/>
                <a:gd name="T7" fmla="*/ 350 h 366"/>
                <a:gd name="T8" fmla="*/ 45 w 385"/>
                <a:gd name="T9" fmla="*/ 350 h 366"/>
                <a:gd name="T10" fmla="*/ 124 w 385"/>
                <a:gd name="T11" fmla="*/ 271 h 366"/>
                <a:gd name="T12" fmla="*/ 124 w 385"/>
                <a:gd name="T13" fmla="*/ 217 h 366"/>
                <a:gd name="T14" fmla="*/ 226 w 385"/>
                <a:gd name="T15" fmla="*/ 116 h 366"/>
                <a:gd name="T16" fmla="*/ 295 w 385"/>
                <a:gd name="T17" fmla="*/ 116 h 366"/>
                <a:gd name="T18" fmla="*/ 369 w 385"/>
                <a:gd name="T19" fmla="*/ 41 h 366"/>
                <a:gd name="T20" fmla="*/ 369 w 385"/>
                <a:gd name="T21" fmla="*/ 16 h 366"/>
                <a:gd name="T22" fmla="*/ 277 w 385"/>
                <a:gd name="T23" fmla="*/ 16 h 366"/>
                <a:gd name="T24" fmla="*/ 251 w 385"/>
                <a:gd name="T25" fmla="*/ 42 h 366"/>
                <a:gd name="T26" fmla="*/ 240 w 385"/>
                <a:gd name="T27" fmla="*/ 42 h 366"/>
                <a:gd name="T28" fmla="*/ 240 w 385"/>
                <a:gd name="T29" fmla="*/ 31 h 366"/>
                <a:gd name="T30" fmla="*/ 271 w 385"/>
                <a:gd name="T31" fmla="*/ 0 h 366"/>
                <a:gd name="T32" fmla="*/ 385 w 385"/>
                <a:gd name="T33" fmla="*/ 0 h 366"/>
                <a:gd name="T34" fmla="*/ 385 w 385"/>
                <a:gd name="T35" fmla="*/ 48 h 366"/>
                <a:gd name="T36" fmla="*/ 301 w 385"/>
                <a:gd name="T37" fmla="*/ 132 h 366"/>
                <a:gd name="T38" fmla="*/ 232 w 385"/>
                <a:gd name="T39" fmla="*/ 132 h 366"/>
                <a:gd name="T40" fmla="*/ 140 w 385"/>
                <a:gd name="T41" fmla="*/ 224 h 366"/>
                <a:gd name="T42" fmla="*/ 140 w 385"/>
                <a:gd name="T43" fmla="*/ 277 h 366"/>
                <a:gd name="T44" fmla="*/ 52 w 385"/>
                <a:gd name="T45"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366">
                  <a:moveTo>
                    <a:pt x="52" y="366"/>
                  </a:moveTo>
                  <a:cubicBezTo>
                    <a:pt x="8" y="366"/>
                    <a:pt x="8" y="366"/>
                    <a:pt x="8" y="366"/>
                  </a:cubicBezTo>
                  <a:cubicBezTo>
                    <a:pt x="4" y="366"/>
                    <a:pt x="0" y="363"/>
                    <a:pt x="0" y="358"/>
                  </a:cubicBezTo>
                  <a:cubicBezTo>
                    <a:pt x="0" y="354"/>
                    <a:pt x="4" y="350"/>
                    <a:pt x="8" y="350"/>
                  </a:cubicBezTo>
                  <a:cubicBezTo>
                    <a:pt x="45" y="350"/>
                    <a:pt x="45" y="350"/>
                    <a:pt x="45" y="350"/>
                  </a:cubicBezTo>
                  <a:cubicBezTo>
                    <a:pt x="124" y="271"/>
                    <a:pt x="124" y="271"/>
                    <a:pt x="124" y="271"/>
                  </a:cubicBezTo>
                  <a:cubicBezTo>
                    <a:pt x="124" y="217"/>
                    <a:pt x="124" y="217"/>
                    <a:pt x="124" y="217"/>
                  </a:cubicBezTo>
                  <a:cubicBezTo>
                    <a:pt x="226" y="116"/>
                    <a:pt x="226" y="116"/>
                    <a:pt x="226" y="116"/>
                  </a:cubicBezTo>
                  <a:cubicBezTo>
                    <a:pt x="295" y="116"/>
                    <a:pt x="295" y="116"/>
                    <a:pt x="295" y="116"/>
                  </a:cubicBezTo>
                  <a:cubicBezTo>
                    <a:pt x="369" y="41"/>
                    <a:pt x="369" y="41"/>
                    <a:pt x="369" y="41"/>
                  </a:cubicBezTo>
                  <a:cubicBezTo>
                    <a:pt x="369" y="16"/>
                    <a:pt x="369" y="16"/>
                    <a:pt x="369" y="16"/>
                  </a:cubicBezTo>
                  <a:cubicBezTo>
                    <a:pt x="277" y="16"/>
                    <a:pt x="277" y="16"/>
                    <a:pt x="277" y="16"/>
                  </a:cubicBezTo>
                  <a:cubicBezTo>
                    <a:pt x="251" y="42"/>
                    <a:pt x="251" y="42"/>
                    <a:pt x="251" y="42"/>
                  </a:cubicBezTo>
                  <a:cubicBezTo>
                    <a:pt x="248" y="45"/>
                    <a:pt x="243" y="45"/>
                    <a:pt x="240" y="42"/>
                  </a:cubicBezTo>
                  <a:cubicBezTo>
                    <a:pt x="237" y="39"/>
                    <a:pt x="237" y="34"/>
                    <a:pt x="240" y="31"/>
                  </a:cubicBezTo>
                  <a:cubicBezTo>
                    <a:pt x="271" y="0"/>
                    <a:pt x="271" y="0"/>
                    <a:pt x="271" y="0"/>
                  </a:cubicBezTo>
                  <a:cubicBezTo>
                    <a:pt x="385" y="0"/>
                    <a:pt x="385" y="0"/>
                    <a:pt x="385" y="0"/>
                  </a:cubicBezTo>
                  <a:cubicBezTo>
                    <a:pt x="385" y="48"/>
                    <a:pt x="385" y="48"/>
                    <a:pt x="385" y="48"/>
                  </a:cubicBezTo>
                  <a:cubicBezTo>
                    <a:pt x="301" y="132"/>
                    <a:pt x="301" y="132"/>
                    <a:pt x="301" y="132"/>
                  </a:cubicBezTo>
                  <a:cubicBezTo>
                    <a:pt x="232" y="132"/>
                    <a:pt x="232" y="132"/>
                    <a:pt x="232" y="132"/>
                  </a:cubicBezTo>
                  <a:cubicBezTo>
                    <a:pt x="140" y="224"/>
                    <a:pt x="140" y="224"/>
                    <a:pt x="140" y="224"/>
                  </a:cubicBezTo>
                  <a:cubicBezTo>
                    <a:pt x="140" y="277"/>
                    <a:pt x="140" y="277"/>
                    <a:pt x="140" y="277"/>
                  </a:cubicBezTo>
                  <a:lnTo>
                    <a:pt x="52" y="366"/>
                  </a:ln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2" name="Freeform 34">
              <a:extLst>
                <a:ext uri="{FF2B5EF4-FFF2-40B4-BE49-F238E27FC236}">
                  <a16:creationId xmlns:a16="http://schemas.microsoft.com/office/drawing/2014/main" id="{EA20F4AA-3C24-7945-9796-457964C7EE7F}"/>
                </a:ext>
              </a:extLst>
            </p:cNvPr>
            <p:cNvSpPr>
              <a:spLocks/>
            </p:cNvSpPr>
            <p:nvPr/>
          </p:nvSpPr>
          <p:spPr bwMode="auto">
            <a:xfrm>
              <a:off x="1641" y="-45"/>
              <a:ext cx="88" cy="149"/>
            </a:xfrm>
            <a:custGeom>
              <a:avLst/>
              <a:gdLst>
                <a:gd name="T0" fmla="*/ 8 w 75"/>
                <a:gd name="T1" fmla="*/ 126 h 126"/>
                <a:gd name="T2" fmla="*/ 0 w 75"/>
                <a:gd name="T3" fmla="*/ 118 h 126"/>
                <a:gd name="T4" fmla="*/ 0 w 75"/>
                <a:gd name="T5" fmla="*/ 64 h 126"/>
                <a:gd name="T6" fmla="*/ 60 w 75"/>
                <a:gd name="T7" fmla="*/ 3 h 126"/>
                <a:gd name="T8" fmla="*/ 72 w 75"/>
                <a:gd name="T9" fmla="*/ 3 h 126"/>
                <a:gd name="T10" fmla="*/ 72 w 75"/>
                <a:gd name="T11" fmla="*/ 15 h 126"/>
                <a:gd name="T12" fmla="*/ 16 w 75"/>
                <a:gd name="T13" fmla="*/ 70 h 126"/>
                <a:gd name="T14" fmla="*/ 16 w 75"/>
                <a:gd name="T15" fmla="*/ 118 h 126"/>
                <a:gd name="T16" fmla="*/ 8 w 75"/>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26">
                  <a:moveTo>
                    <a:pt x="8" y="126"/>
                  </a:moveTo>
                  <a:cubicBezTo>
                    <a:pt x="3" y="126"/>
                    <a:pt x="0" y="122"/>
                    <a:pt x="0" y="118"/>
                  </a:cubicBezTo>
                  <a:cubicBezTo>
                    <a:pt x="0" y="64"/>
                    <a:pt x="0" y="64"/>
                    <a:pt x="0" y="64"/>
                  </a:cubicBezTo>
                  <a:cubicBezTo>
                    <a:pt x="60" y="3"/>
                    <a:pt x="60" y="3"/>
                    <a:pt x="60" y="3"/>
                  </a:cubicBezTo>
                  <a:cubicBezTo>
                    <a:pt x="63" y="0"/>
                    <a:pt x="68" y="0"/>
                    <a:pt x="72" y="3"/>
                  </a:cubicBezTo>
                  <a:cubicBezTo>
                    <a:pt x="75" y="6"/>
                    <a:pt x="75" y="11"/>
                    <a:pt x="72" y="15"/>
                  </a:cubicBezTo>
                  <a:cubicBezTo>
                    <a:pt x="16" y="70"/>
                    <a:pt x="16" y="70"/>
                    <a:pt x="16" y="70"/>
                  </a:cubicBezTo>
                  <a:cubicBezTo>
                    <a:pt x="16" y="118"/>
                    <a:pt x="16" y="118"/>
                    <a:pt x="16" y="118"/>
                  </a:cubicBezTo>
                  <a:cubicBezTo>
                    <a:pt x="16" y="122"/>
                    <a:pt x="12" y="126"/>
                    <a:pt x="8" y="12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3" name="Freeform 35">
              <a:extLst>
                <a:ext uri="{FF2B5EF4-FFF2-40B4-BE49-F238E27FC236}">
                  <a16:creationId xmlns:a16="http://schemas.microsoft.com/office/drawing/2014/main" id="{A41BFC53-EEA2-454D-91CD-284A1BB258A2}"/>
                </a:ext>
              </a:extLst>
            </p:cNvPr>
            <p:cNvSpPr>
              <a:spLocks/>
            </p:cNvSpPr>
            <p:nvPr/>
          </p:nvSpPr>
          <p:spPr bwMode="auto">
            <a:xfrm>
              <a:off x="1583" y="220"/>
              <a:ext cx="19" cy="144"/>
            </a:xfrm>
            <a:custGeom>
              <a:avLst/>
              <a:gdLst>
                <a:gd name="T0" fmla="*/ 8 w 16"/>
                <a:gd name="T1" fmla="*/ 122 h 122"/>
                <a:gd name="T2" fmla="*/ 0 w 16"/>
                <a:gd name="T3" fmla="*/ 114 h 122"/>
                <a:gd name="T4" fmla="*/ 0 w 16"/>
                <a:gd name="T5" fmla="*/ 8 h 122"/>
                <a:gd name="T6" fmla="*/ 8 w 16"/>
                <a:gd name="T7" fmla="*/ 0 h 122"/>
                <a:gd name="T8" fmla="*/ 16 w 16"/>
                <a:gd name="T9" fmla="*/ 8 h 122"/>
                <a:gd name="T10" fmla="*/ 16 w 16"/>
                <a:gd name="T11" fmla="*/ 114 h 122"/>
                <a:gd name="T12" fmla="*/ 8 w 16"/>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16" h="122">
                  <a:moveTo>
                    <a:pt x="8" y="122"/>
                  </a:moveTo>
                  <a:cubicBezTo>
                    <a:pt x="3" y="122"/>
                    <a:pt x="0" y="119"/>
                    <a:pt x="0" y="114"/>
                  </a:cubicBezTo>
                  <a:cubicBezTo>
                    <a:pt x="0" y="8"/>
                    <a:pt x="0" y="8"/>
                    <a:pt x="0" y="8"/>
                  </a:cubicBezTo>
                  <a:cubicBezTo>
                    <a:pt x="0" y="3"/>
                    <a:pt x="3" y="0"/>
                    <a:pt x="8" y="0"/>
                  </a:cubicBezTo>
                  <a:cubicBezTo>
                    <a:pt x="12" y="0"/>
                    <a:pt x="16" y="3"/>
                    <a:pt x="16" y="8"/>
                  </a:cubicBezTo>
                  <a:cubicBezTo>
                    <a:pt x="16" y="114"/>
                    <a:pt x="16" y="114"/>
                    <a:pt x="16" y="114"/>
                  </a:cubicBezTo>
                  <a:cubicBezTo>
                    <a:pt x="16" y="119"/>
                    <a:pt x="12" y="122"/>
                    <a:pt x="8" y="1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4" name="Freeform 36">
              <a:extLst>
                <a:ext uri="{FF2B5EF4-FFF2-40B4-BE49-F238E27FC236}">
                  <a16:creationId xmlns:a16="http://schemas.microsoft.com/office/drawing/2014/main" id="{9CC3C3BB-298B-2443-ABCF-E63D4ED3509C}"/>
                </a:ext>
              </a:extLst>
            </p:cNvPr>
            <p:cNvSpPr>
              <a:spLocks/>
            </p:cNvSpPr>
            <p:nvPr/>
          </p:nvSpPr>
          <p:spPr bwMode="auto">
            <a:xfrm>
              <a:off x="1846" y="-177"/>
              <a:ext cx="220" cy="440"/>
            </a:xfrm>
            <a:custGeom>
              <a:avLst/>
              <a:gdLst>
                <a:gd name="T0" fmla="*/ 42 w 187"/>
                <a:gd name="T1" fmla="*/ 373 h 373"/>
                <a:gd name="T2" fmla="*/ 37 w 187"/>
                <a:gd name="T3" fmla="*/ 371 h 373"/>
                <a:gd name="T4" fmla="*/ 37 w 187"/>
                <a:gd name="T5" fmla="*/ 360 h 373"/>
                <a:gd name="T6" fmla="*/ 88 w 187"/>
                <a:gd name="T7" fmla="*/ 308 h 373"/>
                <a:gd name="T8" fmla="*/ 88 w 187"/>
                <a:gd name="T9" fmla="*/ 249 h 373"/>
                <a:gd name="T10" fmla="*/ 0 w 187"/>
                <a:gd name="T11" fmla="*/ 161 h 373"/>
                <a:gd name="T12" fmla="*/ 0 w 187"/>
                <a:gd name="T13" fmla="*/ 92 h 373"/>
                <a:gd name="T14" fmla="*/ 92 w 187"/>
                <a:gd name="T15" fmla="*/ 0 h 373"/>
                <a:gd name="T16" fmla="*/ 156 w 187"/>
                <a:gd name="T17" fmla="*/ 0 h 373"/>
                <a:gd name="T18" fmla="*/ 184 w 187"/>
                <a:gd name="T19" fmla="*/ 28 h 373"/>
                <a:gd name="T20" fmla="*/ 184 w 187"/>
                <a:gd name="T21" fmla="*/ 40 h 373"/>
                <a:gd name="T22" fmla="*/ 173 w 187"/>
                <a:gd name="T23" fmla="*/ 40 h 373"/>
                <a:gd name="T24" fmla="*/ 149 w 187"/>
                <a:gd name="T25" fmla="*/ 16 h 373"/>
                <a:gd name="T26" fmla="*/ 99 w 187"/>
                <a:gd name="T27" fmla="*/ 16 h 373"/>
                <a:gd name="T28" fmla="*/ 16 w 187"/>
                <a:gd name="T29" fmla="*/ 98 h 373"/>
                <a:gd name="T30" fmla="*/ 16 w 187"/>
                <a:gd name="T31" fmla="*/ 155 h 373"/>
                <a:gd name="T32" fmla="*/ 104 w 187"/>
                <a:gd name="T33" fmla="*/ 243 h 373"/>
                <a:gd name="T34" fmla="*/ 104 w 187"/>
                <a:gd name="T35" fmla="*/ 314 h 373"/>
                <a:gd name="T36" fmla="*/ 48 w 187"/>
                <a:gd name="T37" fmla="*/ 371 h 373"/>
                <a:gd name="T38" fmla="*/ 42 w 187"/>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373">
                  <a:moveTo>
                    <a:pt x="42" y="373"/>
                  </a:moveTo>
                  <a:cubicBezTo>
                    <a:pt x="40" y="373"/>
                    <a:pt x="38" y="372"/>
                    <a:pt x="37" y="371"/>
                  </a:cubicBezTo>
                  <a:cubicBezTo>
                    <a:pt x="33" y="368"/>
                    <a:pt x="33" y="363"/>
                    <a:pt x="37" y="360"/>
                  </a:cubicBezTo>
                  <a:cubicBezTo>
                    <a:pt x="88" y="308"/>
                    <a:pt x="88" y="308"/>
                    <a:pt x="88" y="308"/>
                  </a:cubicBezTo>
                  <a:cubicBezTo>
                    <a:pt x="88" y="249"/>
                    <a:pt x="88" y="249"/>
                    <a:pt x="88" y="249"/>
                  </a:cubicBezTo>
                  <a:cubicBezTo>
                    <a:pt x="0" y="161"/>
                    <a:pt x="0" y="161"/>
                    <a:pt x="0" y="161"/>
                  </a:cubicBezTo>
                  <a:cubicBezTo>
                    <a:pt x="0" y="92"/>
                    <a:pt x="0" y="92"/>
                    <a:pt x="0" y="92"/>
                  </a:cubicBezTo>
                  <a:cubicBezTo>
                    <a:pt x="92" y="0"/>
                    <a:pt x="92" y="0"/>
                    <a:pt x="92" y="0"/>
                  </a:cubicBezTo>
                  <a:cubicBezTo>
                    <a:pt x="156" y="0"/>
                    <a:pt x="156" y="0"/>
                    <a:pt x="156" y="0"/>
                  </a:cubicBezTo>
                  <a:cubicBezTo>
                    <a:pt x="184" y="28"/>
                    <a:pt x="184" y="28"/>
                    <a:pt x="184" y="28"/>
                  </a:cubicBezTo>
                  <a:cubicBezTo>
                    <a:pt x="187" y="31"/>
                    <a:pt x="187" y="36"/>
                    <a:pt x="184" y="40"/>
                  </a:cubicBezTo>
                  <a:cubicBezTo>
                    <a:pt x="181" y="43"/>
                    <a:pt x="176" y="43"/>
                    <a:pt x="173" y="40"/>
                  </a:cubicBezTo>
                  <a:cubicBezTo>
                    <a:pt x="149" y="16"/>
                    <a:pt x="149" y="16"/>
                    <a:pt x="149" y="16"/>
                  </a:cubicBezTo>
                  <a:cubicBezTo>
                    <a:pt x="99" y="16"/>
                    <a:pt x="99" y="16"/>
                    <a:pt x="99" y="16"/>
                  </a:cubicBezTo>
                  <a:cubicBezTo>
                    <a:pt x="16" y="98"/>
                    <a:pt x="16" y="98"/>
                    <a:pt x="16" y="98"/>
                  </a:cubicBezTo>
                  <a:cubicBezTo>
                    <a:pt x="16" y="155"/>
                    <a:pt x="16" y="155"/>
                    <a:pt x="16" y="155"/>
                  </a:cubicBezTo>
                  <a:cubicBezTo>
                    <a:pt x="104" y="243"/>
                    <a:pt x="104" y="243"/>
                    <a:pt x="104" y="243"/>
                  </a:cubicBezTo>
                  <a:cubicBezTo>
                    <a:pt x="104" y="314"/>
                    <a:pt x="104" y="314"/>
                    <a:pt x="104" y="314"/>
                  </a:cubicBezTo>
                  <a:cubicBezTo>
                    <a:pt x="48" y="371"/>
                    <a:pt x="48" y="371"/>
                    <a:pt x="48" y="371"/>
                  </a:cubicBezTo>
                  <a:cubicBezTo>
                    <a:pt x="46" y="372"/>
                    <a:pt x="44" y="373"/>
                    <a:pt x="42" y="37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5" name="Freeform 37">
              <a:extLst>
                <a:ext uri="{FF2B5EF4-FFF2-40B4-BE49-F238E27FC236}">
                  <a16:creationId xmlns:a16="http://schemas.microsoft.com/office/drawing/2014/main" id="{1CAECC53-23AA-8E4B-BEFA-5259462F93B2}"/>
                </a:ext>
              </a:extLst>
            </p:cNvPr>
            <p:cNvSpPr>
              <a:spLocks/>
            </p:cNvSpPr>
            <p:nvPr/>
          </p:nvSpPr>
          <p:spPr bwMode="auto">
            <a:xfrm>
              <a:off x="1768" y="-342"/>
              <a:ext cx="158" cy="227"/>
            </a:xfrm>
            <a:custGeom>
              <a:avLst/>
              <a:gdLst>
                <a:gd name="T0" fmla="*/ 126 w 134"/>
                <a:gd name="T1" fmla="*/ 192 h 192"/>
                <a:gd name="T2" fmla="*/ 120 w 134"/>
                <a:gd name="T3" fmla="*/ 189 h 192"/>
                <a:gd name="T4" fmla="*/ 0 w 134"/>
                <a:gd name="T5" fmla="*/ 69 h 192"/>
                <a:gd name="T6" fmla="*/ 0 w 134"/>
                <a:gd name="T7" fmla="*/ 35 h 192"/>
                <a:gd name="T8" fmla="*/ 32 w 134"/>
                <a:gd name="T9" fmla="*/ 3 h 192"/>
                <a:gd name="T10" fmla="*/ 43 w 134"/>
                <a:gd name="T11" fmla="*/ 3 h 192"/>
                <a:gd name="T12" fmla="*/ 43 w 134"/>
                <a:gd name="T13" fmla="*/ 14 h 192"/>
                <a:gd name="T14" fmla="*/ 16 w 134"/>
                <a:gd name="T15" fmla="*/ 41 h 192"/>
                <a:gd name="T16" fmla="*/ 16 w 134"/>
                <a:gd name="T17" fmla="*/ 62 h 192"/>
                <a:gd name="T18" fmla="*/ 131 w 134"/>
                <a:gd name="T19" fmla="*/ 178 h 192"/>
                <a:gd name="T20" fmla="*/ 131 w 134"/>
                <a:gd name="T21" fmla="*/ 189 h 192"/>
                <a:gd name="T22" fmla="*/ 126 w 134"/>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92">
                  <a:moveTo>
                    <a:pt x="126" y="192"/>
                  </a:moveTo>
                  <a:cubicBezTo>
                    <a:pt x="124" y="192"/>
                    <a:pt x="122" y="191"/>
                    <a:pt x="120" y="189"/>
                  </a:cubicBezTo>
                  <a:cubicBezTo>
                    <a:pt x="0" y="69"/>
                    <a:pt x="0" y="69"/>
                    <a:pt x="0" y="69"/>
                  </a:cubicBezTo>
                  <a:cubicBezTo>
                    <a:pt x="0" y="35"/>
                    <a:pt x="0" y="35"/>
                    <a:pt x="0" y="35"/>
                  </a:cubicBezTo>
                  <a:cubicBezTo>
                    <a:pt x="32" y="3"/>
                    <a:pt x="32" y="3"/>
                    <a:pt x="32" y="3"/>
                  </a:cubicBezTo>
                  <a:cubicBezTo>
                    <a:pt x="35" y="0"/>
                    <a:pt x="40" y="0"/>
                    <a:pt x="43" y="3"/>
                  </a:cubicBezTo>
                  <a:cubicBezTo>
                    <a:pt x="46" y="6"/>
                    <a:pt x="46" y="11"/>
                    <a:pt x="43" y="14"/>
                  </a:cubicBezTo>
                  <a:cubicBezTo>
                    <a:pt x="16" y="41"/>
                    <a:pt x="16" y="41"/>
                    <a:pt x="16" y="41"/>
                  </a:cubicBezTo>
                  <a:cubicBezTo>
                    <a:pt x="16" y="62"/>
                    <a:pt x="16" y="62"/>
                    <a:pt x="16" y="62"/>
                  </a:cubicBezTo>
                  <a:cubicBezTo>
                    <a:pt x="131" y="178"/>
                    <a:pt x="131" y="178"/>
                    <a:pt x="131" y="178"/>
                  </a:cubicBezTo>
                  <a:cubicBezTo>
                    <a:pt x="134" y="181"/>
                    <a:pt x="134" y="186"/>
                    <a:pt x="131" y="189"/>
                  </a:cubicBezTo>
                  <a:cubicBezTo>
                    <a:pt x="130" y="191"/>
                    <a:pt x="128" y="192"/>
                    <a:pt x="126" y="19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6" name="Freeform 38">
              <a:extLst>
                <a:ext uri="{FF2B5EF4-FFF2-40B4-BE49-F238E27FC236}">
                  <a16:creationId xmlns:a16="http://schemas.microsoft.com/office/drawing/2014/main" id="{BF312424-76CB-E345-A01C-810D818B796D}"/>
                </a:ext>
              </a:extLst>
            </p:cNvPr>
            <p:cNvSpPr>
              <a:spLocks/>
            </p:cNvSpPr>
            <p:nvPr/>
          </p:nvSpPr>
          <p:spPr bwMode="auto">
            <a:xfrm>
              <a:off x="1613" y="-274"/>
              <a:ext cx="174" cy="18"/>
            </a:xfrm>
            <a:custGeom>
              <a:avLst/>
              <a:gdLst>
                <a:gd name="T0" fmla="*/ 140 w 148"/>
                <a:gd name="T1" fmla="*/ 16 h 16"/>
                <a:gd name="T2" fmla="*/ 8 w 148"/>
                <a:gd name="T3" fmla="*/ 16 h 16"/>
                <a:gd name="T4" fmla="*/ 0 w 148"/>
                <a:gd name="T5" fmla="*/ 8 h 16"/>
                <a:gd name="T6" fmla="*/ 8 w 148"/>
                <a:gd name="T7" fmla="*/ 0 h 16"/>
                <a:gd name="T8" fmla="*/ 140 w 148"/>
                <a:gd name="T9" fmla="*/ 0 h 16"/>
                <a:gd name="T10" fmla="*/ 148 w 148"/>
                <a:gd name="T11" fmla="*/ 8 h 16"/>
                <a:gd name="T12" fmla="*/ 140 w 1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 h="16">
                  <a:moveTo>
                    <a:pt x="140" y="16"/>
                  </a:moveTo>
                  <a:cubicBezTo>
                    <a:pt x="8" y="16"/>
                    <a:pt x="8" y="16"/>
                    <a:pt x="8" y="16"/>
                  </a:cubicBezTo>
                  <a:cubicBezTo>
                    <a:pt x="4" y="16"/>
                    <a:pt x="0" y="13"/>
                    <a:pt x="0" y="8"/>
                  </a:cubicBezTo>
                  <a:cubicBezTo>
                    <a:pt x="0" y="4"/>
                    <a:pt x="4" y="0"/>
                    <a:pt x="8" y="0"/>
                  </a:cubicBezTo>
                  <a:cubicBezTo>
                    <a:pt x="140" y="0"/>
                    <a:pt x="140" y="0"/>
                    <a:pt x="140" y="0"/>
                  </a:cubicBezTo>
                  <a:cubicBezTo>
                    <a:pt x="144" y="0"/>
                    <a:pt x="148" y="4"/>
                    <a:pt x="148" y="8"/>
                  </a:cubicBezTo>
                  <a:cubicBezTo>
                    <a:pt x="148" y="13"/>
                    <a:pt x="144" y="16"/>
                    <a:pt x="140" y="1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7" name="Freeform 39">
              <a:extLst>
                <a:ext uri="{FF2B5EF4-FFF2-40B4-BE49-F238E27FC236}">
                  <a16:creationId xmlns:a16="http://schemas.microsoft.com/office/drawing/2014/main" id="{4BACEBDD-D3DA-E746-B81E-7875E7885E89}"/>
                </a:ext>
              </a:extLst>
            </p:cNvPr>
            <p:cNvSpPr>
              <a:spLocks/>
            </p:cNvSpPr>
            <p:nvPr/>
          </p:nvSpPr>
          <p:spPr bwMode="auto">
            <a:xfrm>
              <a:off x="1957" y="-325"/>
              <a:ext cx="248" cy="102"/>
            </a:xfrm>
            <a:custGeom>
              <a:avLst/>
              <a:gdLst>
                <a:gd name="T0" fmla="*/ 202 w 211"/>
                <a:gd name="T1" fmla="*/ 87 h 87"/>
                <a:gd name="T2" fmla="*/ 196 w 211"/>
                <a:gd name="T3" fmla="*/ 85 h 87"/>
                <a:gd name="T4" fmla="*/ 128 w 211"/>
                <a:gd name="T5" fmla="*/ 16 h 87"/>
                <a:gd name="T6" fmla="*/ 8 w 211"/>
                <a:gd name="T7" fmla="*/ 16 h 87"/>
                <a:gd name="T8" fmla="*/ 0 w 211"/>
                <a:gd name="T9" fmla="*/ 8 h 87"/>
                <a:gd name="T10" fmla="*/ 8 w 211"/>
                <a:gd name="T11" fmla="*/ 0 h 87"/>
                <a:gd name="T12" fmla="*/ 134 w 211"/>
                <a:gd name="T13" fmla="*/ 0 h 87"/>
                <a:gd name="T14" fmla="*/ 208 w 211"/>
                <a:gd name="T15" fmla="*/ 73 h 87"/>
                <a:gd name="T16" fmla="*/ 208 w 211"/>
                <a:gd name="T17" fmla="*/ 85 h 87"/>
                <a:gd name="T18" fmla="*/ 202 w 211"/>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87">
                  <a:moveTo>
                    <a:pt x="202" y="87"/>
                  </a:moveTo>
                  <a:cubicBezTo>
                    <a:pt x="200" y="87"/>
                    <a:pt x="198" y="86"/>
                    <a:pt x="196" y="85"/>
                  </a:cubicBezTo>
                  <a:cubicBezTo>
                    <a:pt x="128" y="16"/>
                    <a:pt x="128" y="16"/>
                    <a:pt x="128" y="16"/>
                  </a:cubicBezTo>
                  <a:cubicBezTo>
                    <a:pt x="8" y="16"/>
                    <a:pt x="8" y="16"/>
                    <a:pt x="8" y="16"/>
                  </a:cubicBezTo>
                  <a:cubicBezTo>
                    <a:pt x="4" y="16"/>
                    <a:pt x="0" y="12"/>
                    <a:pt x="0" y="8"/>
                  </a:cubicBezTo>
                  <a:cubicBezTo>
                    <a:pt x="0" y="3"/>
                    <a:pt x="4" y="0"/>
                    <a:pt x="8" y="0"/>
                  </a:cubicBezTo>
                  <a:cubicBezTo>
                    <a:pt x="134" y="0"/>
                    <a:pt x="134" y="0"/>
                    <a:pt x="134" y="0"/>
                  </a:cubicBezTo>
                  <a:cubicBezTo>
                    <a:pt x="208" y="73"/>
                    <a:pt x="208" y="73"/>
                    <a:pt x="208" y="73"/>
                  </a:cubicBezTo>
                  <a:cubicBezTo>
                    <a:pt x="211" y="77"/>
                    <a:pt x="211" y="82"/>
                    <a:pt x="208" y="85"/>
                  </a:cubicBezTo>
                  <a:cubicBezTo>
                    <a:pt x="206" y="86"/>
                    <a:pt x="204" y="87"/>
                    <a:pt x="202" y="8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8" name="Freeform 40">
              <a:extLst>
                <a:ext uri="{FF2B5EF4-FFF2-40B4-BE49-F238E27FC236}">
                  <a16:creationId xmlns:a16="http://schemas.microsoft.com/office/drawing/2014/main" id="{E3EA2615-03D3-A146-9059-9E90A5A1ACD0}"/>
                </a:ext>
              </a:extLst>
            </p:cNvPr>
            <p:cNvSpPr>
              <a:spLocks/>
            </p:cNvSpPr>
            <p:nvPr/>
          </p:nvSpPr>
          <p:spPr bwMode="auto">
            <a:xfrm>
              <a:off x="2041" y="-410"/>
              <a:ext cx="160" cy="70"/>
            </a:xfrm>
            <a:custGeom>
              <a:avLst/>
              <a:gdLst>
                <a:gd name="T0" fmla="*/ 127 w 136"/>
                <a:gd name="T1" fmla="*/ 59 h 59"/>
                <a:gd name="T2" fmla="*/ 121 w 136"/>
                <a:gd name="T3" fmla="*/ 57 h 59"/>
                <a:gd name="T4" fmla="*/ 80 w 136"/>
                <a:gd name="T5" fmla="*/ 16 h 59"/>
                <a:gd name="T6" fmla="*/ 8 w 136"/>
                <a:gd name="T7" fmla="*/ 16 h 59"/>
                <a:gd name="T8" fmla="*/ 0 w 136"/>
                <a:gd name="T9" fmla="*/ 8 h 59"/>
                <a:gd name="T10" fmla="*/ 8 w 136"/>
                <a:gd name="T11" fmla="*/ 0 h 59"/>
                <a:gd name="T12" fmla="*/ 87 w 136"/>
                <a:gd name="T13" fmla="*/ 0 h 59"/>
                <a:gd name="T14" fmla="*/ 133 w 136"/>
                <a:gd name="T15" fmla="*/ 45 h 59"/>
                <a:gd name="T16" fmla="*/ 133 w 136"/>
                <a:gd name="T17" fmla="*/ 57 h 59"/>
                <a:gd name="T18" fmla="*/ 127 w 136"/>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9">
                  <a:moveTo>
                    <a:pt x="127" y="59"/>
                  </a:moveTo>
                  <a:cubicBezTo>
                    <a:pt x="125" y="59"/>
                    <a:pt x="123" y="58"/>
                    <a:pt x="121" y="57"/>
                  </a:cubicBezTo>
                  <a:cubicBezTo>
                    <a:pt x="80" y="16"/>
                    <a:pt x="80" y="16"/>
                    <a:pt x="80" y="16"/>
                  </a:cubicBezTo>
                  <a:cubicBezTo>
                    <a:pt x="8" y="16"/>
                    <a:pt x="8" y="16"/>
                    <a:pt x="8" y="16"/>
                  </a:cubicBezTo>
                  <a:cubicBezTo>
                    <a:pt x="4" y="16"/>
                    <a:pt x="0" y="12"/>
                    <a:pt x="0" y="8"/>
                  </a:cubicBezTo>
                  <a:cubicBezTo>
                    <a:pt x="0" y="3"/>
                    <a:pt x="4" y="0"/>
                    <a:pt x="8" y="0"/>
                  </a:cubicBezTo>
                  <a:cubicBezTo>
                    <a:pt x="87" y="0"/>
                    <a:pt x="87" y="0"/>
                    <a:pt x="87" y="0"/>
                  </a:cubicBezTo>
                  <a:cubicBezTo>
                    <a:pt x="133" y="45"/>
                    <a:pt x="133" y="45"/>
                    <a:pt x="133" y="45"/>
                  </a:cubicBezTo>
                  <a:cubicBezTo>
                    <a:pt x="136" y="49"/>
                    <a:pt x="136" y="54"/>
                    <a:pt x="133" y="57"/>
                  </a:cubicBezTo>
                  <a:cubicBezTo>
                    <a:pt x="131" y="58"/>
                    <a:pt x="129" y="59"/>
                    <a:pt x="127" y="59"/>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49" name="Freeform 41">
              <a:extLst>
                <a:ext uri="{FF2B5EF4-FFF2-40B4-BE49-F238E27FC236}">
                  <a16:creationId xmlns:a16="http://schemas.microsoft.com/office/drawing/2014/main" id="{DE6A2ED4-F406-9C4D-BF52-0AA32D8742A7}"/>
                </a:ext>
              </a:extLst>
            </p:cNvPr>
            <p:cNvSpPr>
              <a:spLocks/>
            </p:cNvSpPr>
            <p:nvPr/>
          </p:nvSpPr>
          <p:spPr bwMode="auto">
            <a:xfrm>
              <a:off x="2356" y="-426"/>
              <a:ext cx="149" cy="19"/>
            </a:xfrm>
            <a:custGeom>
              <a:avLst/>
              <a:gdLst>
                <a:gd name="T0" fmla="*/ 119 w 127"/>
                <a:gd name="T1" fmla="*/ 16 h 16"/>
                <a:gd name="T2" fmla="*/ 8 w 127"/>
                <a:gd name="T3" fmla="*/ 16 h 16"/>
                <a:gd name="T4" fmla="*/ 0 w 127"/>
                <a:gd name="T5" fmla="*/ 8 h 16"/>
                <a:gd name="T6" fmla="*/ 8 w 127"/>
                <a:gd name="T7" fmla="*/ 0 h 16"/>
                <a:gd name="T8" fmla="*/ 119 w 127"/>
                <a:gd name="T9" fmla="*/ 0 h 16"/>
                <a:gd name="T10" fmla="*/ 127 w 127"/>
                <a:gd name="T11" fmla="*/ 8 h 16"/>
                <a:gd name="T12" fmla="*/ 119 w 12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7" h="16">
                  <a:moveTo>
                    <a:pt x="119" y="16"/>
                  </a:moveTo>
                  <a:cubicBezTo>
                    <a:pt x="8" y="16"/>
                    <a:pt x="8" y="16"/>
                    <a:pt x="8" y="16"/>
                  </a:cubicBezTo>
                  <a:cubicBezTo>
                    <a:pt x="4" y="16"/>
                    <a:pt x="0" y="12"/>
                    <a:pt x="0" y="8"/>
                  </a:cubicBezTo>
                  <a:cubicBezTo>
                    <a:pt x="0" y="3"/>
                    <a:pt x="4" y="0"/>
                    <a:pt x="8" y="0"/>
                  </a:cubicBezTo>
                  <a:cubicBezTo>
                    <a:pt x="119" y="0"/>
                    <a:pt x="119" y="0"/>
                    <a:pt x="119" y="0"/>
                  </a:cubicBezTo>
                  <a:cubicBezTo>
                    <a:pt x="124" y="0"/>
                    <a:pt x="127" y="3"/>
                    <a:pt x="127" y="8"/>
                  </a:cubicBezTo>
                  <a:cubicBezTo>
                    <a:pt x="127" y="12"/>
                    <a:pt x="124" y="16"/>
                    <a:pt x="119" y="16"/>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0" name="Freeform 42">
              <a:extLst>
                <a:ext uri="{FF2B5EF4-FFF2-40B4-BE49-F238E27FC236}">
                  <a16:creationId xmlns:a16="http://schemas.microsoft.com/office/drawing/2014/main" id="{69B5C1DD-557F-0745-977C-DB37B8E14C6E}"/>
                </a:ext>
              </a:extLst>
            </p:cNvPr>
            <p:cNvSpPr>
              <a:spLocks noEditPoints="1"/>
            </p:cNvSpPr>
            <p:nvPr/>
          </p:nvSpPr>
          <p:spPr bwMode="auto">
            <a:xfrm>
              <a:off x="1888" y="9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1" name="Freeform 43">
              <a:extLst>
                <a:ext uri="{FF2B5EF4-FFF2-40B4-BE49-F238E27FC236}">
                  <a16:creationId xmlns:a16="http://schemas.microsoft.com/office/drawing/2014/main" id="{31D0C045-1355-194A-971C-3472841EB582}"/>
                </a:ext>
              </a:extLst>
            </p:cNvPr>
            <p:cNvSpPr>
              <a:spLocks noEditPoints="1"/>
            </p:cNvSpPr>
            <p:nvPr/>
          </p:nvSpPr>
          <p:spPr bwMode="auto">
            <a:xfrm>
              <a:off x="2307" y="-452"/>
              <a:ext cx="70" cy="69"/>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5"/>
                    <a:pt x="37" y="30"/>
                  </a:cubicBezTo>
                  <a:cubicBezTo>
                    <a:pt x="37" y="34"/>
                    <a:pt x="34" y="37"/>
                    <a:pt x="30" y="37"/>
                  </a:cubicBezTo>
                  <a:cubicBezTo>
                    <a:pt x="26" y="37"/>
                    <a:pt x="22" y="34"/>
                    <a:pt x="22" y="30"/>
                  </a:cubicBezTo>
                  <a:cubicBezTo>
                    <a:pt x="22" y="25"/>
                    <a:pt x="26"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2" name="Freeform 44">
              <a:extLst>
                <a:ext uri="{FF2B5EF4-FFF2-40B4-BE49-F238E27FC236}">
                  <a16:creationId xmlns:a16="http://schemas.microsoft.com/office/drawing/2014/main" id="{514BC69F-4490-DA4B-952A-EBA5A6C02EB5}"/>
                </a:ext>
              </a:extLst>
            </p:cNvPr>
            <p:cNvSpPr>
              <a:spLocks noEditPoints="1"/>
            </p:cNvSpPr>
            <p:nvPr/>
          </p:nvSpPr>
          <p:spPr bwMode="auto">
            <a:xfrm>
              <a:off x="1910" y="-351"/>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3"/>
                    <a:pt x="0" y="30"/>
                  </a:cubicBezTo>
                  <a:cubicBezTo>
                    <a:pt x="0" y="46"/>
                    <a:pt x="13" y="60"/>
                    <a:pt x="30" y="60"/>
                  </a:cubicBezTo>
                  <a:cubicBezTo>
                    <a:pt x="46" y="60"/>
                    <a:pt x="59" y="46"/>
                    <a:pt x="59" y="30"/>
                  </a:cubicBezTo>
                  <a:cubicBezTo>
                    <a:pt x="59" y="13"/>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3" name="Freeform 45">
              <a:extLst>
                <a:ext uri="{FF2B5EF4-FFF2-40B4-BE49-F238E27FC236}">
                  <a16:creationId xmlns:a16="http://schemas.microsoft.com/office/drawing/2014/main" id="{32FEFE63-7A13-9A4B-BDA8-84316A0BAE02}"/>
                </a:ext>
              </a:extLst>
            </p:cNvPr>
            <p:cNvSpPr>
              <a:spLocks noEditPoints="1"/>
            </p:cNvSpPr>
            <p:nvPr/>
          </p:nvSpPr>
          <p:spPr bwMode="auto">
            <a:xfrm>
              <a:off x="1846" y="442"/>
              <a:ext cx="69" cy="70"/>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4" name="Freeform 46">
              <a:extLst>
                <a:ext uri="{FF2B5EF4-FFF2-40B4-BE49-F238E27FC236}">
                  <a16:creationId xmlns:a16="http://schemas.microsoft.com/office/drawing/2014/main" id="{CED22662-6555-1D43-9147-66565BD26134}"/>
                </a:ext>
              </a:extLst>
            </p:cNvPr>
            <p:cNvSpPr>
              <a:spLocks noEditPoints="1"/>
            </p:cNvSpPr>
            <p:nvPr/>
          </p:nvSpPr>
          <p:spPr bwMode="auto">
            <a:xfrm>
              <a:off x="1995" y="-436"/>
              <a:ext cx="70" cy="70"/>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6"/>
                    <a:pt x="37" y="30"/>
                  </a:cubicBezTo>
                  <a:cubicBezTo>
                    <a:pt x="37" y="34"/>
                    <a:pt x="34" y="37"/>
                    <a:pt x="30" y="37"/>
                  </a:cubicBezTo>
                  <a:cubicBezTo>
                    <a:pt x="26" y="37"/>
                    <a:pt x="22" y="34"/>
                    <a:pt x="22" y="30"/>
                  </a:cubicBezTo>
                  <a:cubicBezTo>
                    <a:pt x="22" y="26"/>
                    <a:pt x="26"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5" name="Freeform 47">
              <a:extLst>
                <a:ext uri="{FF2B5EF4-FFF2-40B4-BE49-F238E27FC236}">
                  <a16:creationId xmlns:a16="http://schemas.microsoft.com/office/drawing/2014/main" id="{D0219159-F2DE-A24B-8E5C-7FFF15A17D6F}"/>
                </a:ext>
              </a:extLst>
            </p:cNvPr>
            <p:cNvSpPr>
              <a:spLocks noEditPoints="1"/>
            </p:cNvSpPr>
            <p:nvPr/>
          </p:nvSpPr>
          <p:spPr bwMode="auto">
            <a:xfrm>
              <a:off x="2037" y="160"/>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6" name="Freeform 48">
              <a:extLst>
                <a:ext uri="{FF2B5EF4-FFF2-40B4-BE49-F238E27FC236}">
                  <a16:creationId xmlns:a16="http://schemas.microsoft.com/office/drawing/2014/main" id="{767B37F1-BE9E-2149-96F6-3629DCA62867}"/>
                </a:ext>
              </a:extLst>
            </p:cNvPr>
            <p:cNvSpPr>
              <a:spLocks noEditPoints="1"/>
            </p:cNvSpPr>
            <p:nvPr/>
          </p:nvSpPr>
          <p:spPr bwMode="auto">
            <a:xfrm>
              <a:off x="1793" y="913"/>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7" name="Freeform 49">
              <a:extLst>
                <a:ext uri="{FF2B5EF4-FFF2-40B4-BE49-F238E27FC236}">
                  <a16:creationId xmlns:a16="http://schemas.microsoft.com/office/drawing/2014/main" id="{0CAD946C-D544-7348-AFD3-E4965795978B}"/>
                </a:ext>
              </a:extLst>
            </p:cNvPr>
            <p:cNvSpPr>
              <a:spLocks noEditPoints="1"/>
            </p:cNvSpPr>
            <p:nvPr/>
          </p:nvSpPr>
          <p:spPr bwMode="auto">
            <a:xfrm>
              <a:off x="1974" y="1124"/>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4" y="22"/>
                    <a:pt x="37" y="25"/>
                    <a:pt x="37" y="29"/>
                  </a:cubicBezTo>
                  <a:cubicBezTo>
                    <a:pt x="37" y="33"/>
                    <a:pt x="34"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8" name="Freeform 50">
              <a:extLst>
                <a:ext uri="{FF2B5EF4-FFF2-40B4-BE49-F238E27FC236}">
                  <a16:creationId xmlns:a16="http://schemas.microsoft.com/office/drawing/2014/main" id="{537CC26E-B051-1E48-A1CD-15C3FBD395FE}"/>
                </a:ext>
              </a:extLst>
            </p:cNvPr>
            <p:cNvSpPr>
              <a:spLocks noEditPoints="1"/>
            </p:cNvSpPr>
            <p:nvPr/>
          </p:nvSpPr>
          <p:spPr bwMode="auto">
            <a:xfrm>
              <a:off x="2037" y="-157"/>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4"/>
                    <a:pt x="0" y="30"/>
                  </a:cubicBezTo>
                  <a:cubicBezTo>
                    <a:pt x="0" y="46"/>
                    <a:pt x="13" y="60"/>
                    <a:pt x="30" y="60"/>
                  </a:cubicBezTo>
                  <a:cubicBezTo>
                    <a:pt x="46" y="60"/>
                    <a:pt x="59" y="46"/>
                    <a:pt x="59" y="30"/>
                  </a:cubicBezTo>
                  <a:cubicBezTo>
                    <a:pt x="59" y="14"/>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59" name="Freeform 51">
              <a:extLst>
                <a:ext uri="{FF2B5EF4-FFF2-40B4-BE49-F238E27FC236}">
                  <a16:creationId xmlns:a16="http://schemas.microsoft.com/office/drawing/2014/main" id="{032BE807-263C-8D41-855D-15ACB4E4BB5D}"/>
                </a:ext>
              </a:extLst>
            </p:cNvPr>
            <p:cNvSpPr>
              <a:spLocks noEditPoints="1"/>
            </p:cNvSpPr>
            <p:nvPr/>
          </p:nvSpPr>
          <p:spPr bwMode="auto">
            <a:xfrm>
              <a:off x="1974" y="742"/>
              <a:ext cx="70" cy="71"/>
            </a:xfrm>
            <a:custGeom>
              <a:avLst/>
              <a:gdLst>
                <a:gd name="T0" fmla="*/ 29 w 59"/>
                <a:gd name="T1" fmla="*/ 0 h 60"/>
                <a:gd name="T2" fmla="*/ 0 w 59"/>
                <a:gd name="T3" fmla="*/ 30 h 60"/>
                <a:gd name="T4" fmla="*/ 29 w 59"/>
                <a:gd name="T5" fmla="*/ 60 h 60"/>
                <a:gd name="T6" fmla="*/ 59 w 59"/>
                <a:gd name="T7" fmla="*/ 30 h 60"/>
                <a:gd name="T8" fmla="*/ 29 w 59"/>
                <a:gd name="T9" fmla="*/ 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0"/>
                  </a:moveTo>
                  <a:cubicBezTo>
                    <a:pt x="13" y="0"/>
                    <a:pt x="0" y="14"/>
                    <a:pt x="0" y="30"/>
                  </a:cubicBezTo>
                  <a:cubicBezTo>
                    <a:pt x="0" y="46"/>
                    <a:pt x="13" y="60"/>
                    <a:pt x="29" y="60"/>
                  </a:cubicBezTo>
                  <a:cubicBezTo>
                    <a:pt x="46" y="60"/>
                    <a:pt x="59" y="46"/>
                    <a:pt x="59" y="30"/>
                  </a:cubicBezTo>
                  <a:cubicBezTo>
                    <a:pt x="59" y="14"/>
                    <a:pt x="46" y="0"/>
                    <a:pt x="29" y="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0" name="Freeform 52">
              <a:extLst>
                <a:ext uri="{FF2B5EF4-FFF2-40B4-BE49-F238E27FC236}">
                  <a16:creationId xmlns:a16="http://schemas.microsoft.com/office/drawing/2014/main" id="{1E1AA80C-7AAE-8048-A866-7E8FFA835B06}"/>
                </a:ext>
              </a:extLst>
            </p:cNvPr>
            <p:cNvSpPr>
              <a:spLocks noEditPoints="1"/>
            </p:cNvSpPr>
            <p:nvPr/>
          </p:nvSpPr>
          <p:spPr bwMode="auto">
            <a:xfrm>
              <a:off x="2318" y="252"/>
              <a:ext cx="70" cy="70"/>
            </a:xfrm>
            <a:custGeom>
              <a:avLst/>
              <a:gdLst>
                <a:gd name="T0" fmla="*/ 30 w 59"/>
                <a:gd name="T1" fmla="*/ 0 h 59"/>
                <a:gd name="T2" fmla="*/ 0 w 59"/>
                <a:gd name="T3" fmla="*/ 30 h 59"/>
                <a:gd name="T4" fmla="*/ 30 w 59"/>
                <a:gd name="T5" fmla="*/ 59 h 59"/>
                <a:gd name="T6" fmla="*/ 59 w 59"/>
                <a:gd name="T7" fmla="*/ 30 h 59"/>
                <a:gd name="T8" fmla="*/ 30 w 59"/>
                <a:gd name="T9" fmla="*/ 0 h 59"/>
                <a:gd name="T10" fmla="*/ 30 w 59"/>
                <a:gd name="T11" fmla="*/ 37 h 59"/>
                <a:gd name="T12" fmla="*/ 22 w 59"/>
                <a:gd name="T13" fmla="*/ 30 h 59"/>
                <a:gd name="T14" fmla="*/ 30 w 59"/>
                <a:gd name="T15" fmla="*/ 22 h 59"/>
                <a:gd name="T16" fmla="*/ 37 w 59"/>
                <a:gd name="T17" fmla="*/ 30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30"/>
                  </a:cubicBezTo>
                  <a:cubicBezTo>
                    <a:pt x="0" y="46"/>
                    <a:pt x="13" y="59"/>
                    <a:pt x="30" y="59"/>
                  </a:cubicBezTo>
                  <a:cubicBezTo>
                    <a:pt x="46" y="59"/>
                    <a:pt x="59" y="46"/>
                    <a:pt x="59" y="30"/>
                  </a:cubicBezTo>
                  <a:cubicBezTo>
                    <a:pt x="59" y="13"/>
                    <a:pt x="46" y="0"/>
                    <a:pt x="30" y="0"/>
                  </a:cubicBezTo>
                  <a:close/>
                  <a:moveTo>
                    <a:pt x="30" y="37"/>
                  </a:moveTo>
                  <a:cubicBezTo>
                    <a:pt x="26" y="37"/>
                    <a:pt x="22" y="34"/>
                    <a:pt x="22" y="30"/>
                  </a:cubicBezTo>
                  <a:cubicBezTo>
                    <a:pt x="22" y="26"/>
                    <a:pt x="26" y="22"/>
                    <a:pt x="30" y="22"/>
                  </a:cubicBezTo>
                  <a:cubicBezTo>
                    <a:pt x="34" y="22"/>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1" name="Freeform 53">
              <a:extLst>
                <a:ext uri="{FF2B5EF4-FFF2-40B4-BE49-F238E27FC236}">
                  <a16:creationId xmlns:a16="http://schemas.microsoft.com/office/drawing/2014/main" id="{0B2E458C-4716-494C-B1CA-442B641F9FF8}"/>
                </a:ext>
              </a:extLst>
            </p:cNvPr>
            <p:cNvSpPr>
              <a:spLocks noEditPoints="1"/>
            </p:cNvSpPr>
            <p:nvPr/>
          </p:nvSpPr>
          <p:spPr bwMode="auto">
            <a:xfrm>
              <a:off x="2318" y="-56"/>
              <a:ext cx="70" cy="69"/>
            </a:xfrm>
            <a:custGeom>
              <a:avLst/>
              <a:gdLst>
                <a:gd name="T0" fmla="*/ 0 w 59"/>
                <a:gd name="T1" fmla="*/ 29 h 59"/>
                <a:gd name="T2" fmla="*/ 30 w 59"/>
                <a:gd name="T3" fmla="*/ 59 h 59"/>
                <a:gd name="T4" fmla="*/ 59 w 59"/>
                <a:gd name="T5" fmla="*/ 29 h 59"/>
                <a:gd name="T6" fmla="*/ 30 w 59"/>
                <a:gd name="T7" fmla="*/ 0 h 59"/>
                <a:gd name="T8" fmla="*/ 0 w 59"/>
                <a:gd name="T9" fmla="*/ 29 h 59"/>
                <a:gd name="T10" fmla="*/ 37 w 59"/>
                <a:gd name="T11" fmla="*/ 29 h 59"/>
                <a:gd name="T12" fmla="*/ 30 w 59"/>
                <a:gd name="T13" fmla="*/ 37 h 59"/>
                <a:gd name="T14" fmla="*/ 22 w 59"/>
                <a:gd name="T15" fmla="*/ 29 h 59"/>
                <a:gd name="T16" fmla="*/ 30 w 59"/>
                <a:gd name="T17" fmla="*/ 22 h 59"/>
                <a:gd name="T18" fmla="*/ 37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0" y="29"/>
                  </a:moveTo>
                  <a:cubicBezTo>
                    <a:pt x="0" y="46"/>
                    <a:pt x="13" y="59"/>
                    <a:pt x="30" y="59"/>
                  </a:cubicBezTo>
                  <a:cubicBezTo>
                    <a:pt x="46" y="59"/>
                    <a:pt x="59" y="46"/>
                    <a:pt x="59" y="29"/>
                  </a:cubicBezTo>
                  <a:cubicBezTo>
                    <a:pt x="59" y="13"/>
                    <a:pt x="46" y="0"/>
                    <a:pt x="30" y="0"/>
                  </a:cubicBezTo>
                  <a:cubicBezTo>
                    <a:pt x="13" y="0"/>
                    <a:pt x="0" y="13"/>
                    <a:pt x="0" y="29"/>
                  </a:cubicBezTo>
                  <a:close/>
                  <a:moveTo>
                    <a:pt x="37" y="29"/>
                  </a:moveTo>
                  <a:cubicBezTo>
                    <a:pt x="37" y="33"/>
                    <a:pt x="34" y="37"/>
                    <a:pt x="30" y="37"/>
                  </a:cubicBezTo>
                  <a:cubicBezTo>
                    <a:pt x="26" y="37"/>
                    <a:pt x="22" y="33"/>
                    <a:pt x="22" y="29"/>
                  </a:cubicBezTo>
                  <a:cubicBezTo>
                    <a:pt x="22" y="25"/>
                    <a:pt x="26" y="22"/>
                    <a:pt x="30" y="22"/>
                  </a:cubicBezTo>
                  <a:cubicBezTo>
                    <a:pt x="34" y="22"/>
                    <a:pt x="37" y="25"/>
                    <a:pt x="37" y="29"/>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2" name="Freeform 54">
              <a:extLst>
                <a:ext uri="{FF2B5EF4-FFF2-40B4-BE49-F238E27FC236}">
                  <a16:creationId xmlns:a16="http://schemas.microsoft.com/office/drawing/2014/main" id="{06BC3A37-D9C3-A446-B883-8F3FA87B45C7}"/>
                </a:ext>
              </a:extLst>
            </p:cNvPr>
            <p:cNvSpPr>
              <a:spLocks noEditPoints="1"/>
            </p:cNvSpPr>
            <p:nvPr/>
          </p:nvSpPr>
          <p:spPr bwMode="auto">
            <a:xfrm>
              <a:off x="1793" y="-384"/>
              <a:ext cx="69"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3" name="Freeform 55">
              <a:extLst>
                <a:ext uri="{FF2B5EF4-FFF2-40B4-BE49-F238E27FC236}">
                  <a16:creationId xmlns:a16="http://schemas.microsoft.com/office/drawing/2014/main" id="{A25FE7B3-EFFD-CB4D-99E5-59F9133E728D}"/>
                </a:ext>
              </a:extLst>
            </p:cNvPr>
            <p:cNvSpPr>
              <a:spLocks noEditPoints="1"/>
            </p:cNvSpPr>
            <p:nvPr/>
          </p:nvSpPr>
          <p:spPr bwMode="auto">
            <a:xfrm>
              <a:off x="1407" y="477"/>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7" y="59"/>
                    <a:pt x="60" y="46"/>
                    <a:pt x="60" y="30"/>
                  </a:cubicBezTo>
                  <a:cubicBezTo>
                    <a:pt x="60" y="13"/>
                    <a:pt x="47"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4" name="Freeform 56">
              <a:extLst>
                <a:ext uri="{FF2B5EF4-FFF2-40B4-BE49-F238E27FC236}">
                  <a16:creationId xmlns:a16="http://schemas.microsoft.com/office/drawing/2014/main" id="{2162E281-335A-A94E-9BEC-BE6EF7B71A33}"/>
                </a:ext>
              </a:extLst>
            </p:cNvPr>
            <p:cNvSpPr>
              <a:spLocks noEditPoints="1"/>
            </p:cNvSpPr>
            <p:nvPr/>
          </p:nvSpPr>
          <p:spPr bwMode="auto">
            <a:xfrm>
              <a:off x="1481" y="742"/>
              <a:ext cx="69" cy="71"/>
            </a:xfrm>
            <a:custGeom>
              <a:avLst/>
              <a:gdLst>
                <a:gd name="T0" fmla="*/ 59 w 59"/>
                <a:gd name="T1" fmla="*/ 30 h 60"/>
                <a:gd name="T2" fmla="*/ 29 w 59"/>
                <a:gd name="T3" fmla="*/ 0 h 60"/>
                <a:gd name="T4" fmla="*/ 0 w 59"/>
                <a:gd name="T5" fmla="*/ 30 h 60"/>
                <a:gd name="T6" fmla="*/ 29 w 59"/>
                <a:gd name="T7" fmla="*/ 60 h 60"/>
                <a:gd name="T8" fmla="*/ 59 w 59"/>
                <a:gd name="T9" fmla="*/ 3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29" y="0"/>
                  </a:cubicBezTo>
                  <a:cubicBezTo>
                    <a:pt x="13" y="0"/>
                    <a:pt x="0" y="14"/>
                    <a:pt x="0" y="30"/>
                  </a:cubicBezTo>
                  <a:cubicBezTo>
                    <a:pt x="0" y="46"/>
                    <a:pt x="13" y="60"/>
                    <a:pt x="29" y="60"/>
                  </a:cubicBezTo>
                  <a:cubicBezTo>
                    <a:pt x="46" y="60"/>
                    <a:pt x="59" y="46"/>
                    <a:pt x="59" y="3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5" name="Freeform 57">
              <a:extLst>
                <a:ext uri="{FF2B5EF4-FFF2-40B4-BE49-F238E27FC236}">
                  <a16:creationId xmlns:a16="http://schemas.microsoft.com/office/drawing/2014/main" id="{D5FBF738-A4A7-F44D-B854-91120A2B151E}"/>
                </a:ext>
              </a:extLst>
            </p:cNvPr>
            <p:cNvSpPr>
              <a:spLocks noEditPoints="1"/>
            </p:cNvSpPr>
            <p:nvPr/>
          </p:nvSpPr>
          <p:spPr bwMode="auto">
            <a:xfrm>
              <a:off x="1367" y="585"/>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30"/>
                  </a:cubicBezTo>
                  <a:cubicBezTo>
                    <a:pt x="0" y="46"/>
                    <a:pt x="13"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6" name="Freeform 58">
              <a:extLst>
                <a:ext uri="{FF2B5EF4-FFF2-40B4-BE49-F238E27FC236}">
                  <a16:creationId xmlns:a16="http://schemas.microsoft.com/office/drawing/2014/main" id="{5425DB47-BDD4-8040-923A-40C92A14FC05}"/>
                </a:ext>
              </a:extLst>
            </p:cNvPr>
            <p:cNvSpPr>
              <a:spLocks noEditPoints="1"/>
            </p:cNvSpPr>
            <p:nvPr/>
          </p:nvSpPr>
          <p:spPr bwMode="auto">
            <a:xfrm>
              <a:off x="1608" y="-157"/>
              <a:ext cx="70" cy="71"/>
            </a:xfrm>
            <a:custGeom>
              <a:avLst/>
              <a:gdLst>
                <a:gd name="T0" fmla="*/ 29 w 59"/>
                <a:gd name="T1" fmla="*/ 60 h 60"/>
                <a:gd name="T2" fmla="*/ 59 w 59"/>
                <a:gd name="T3" fmla="*/ 30 h 60"/>
                <a:gd name="T4" fmla="*/ 29 w 59"/>
                <a:gd name="T5" fmla="*/ 0 h 60"/>
                <a:gd name="T6" fmla="*/ 0 w 59"/>
                <a:gd name="T7" fmla="*/ 30 h 60"/>
                <a:gd name="T8" fmla="*/ 29 w 59"/>
                <a:gd name="T9" fmla="*/ 60 h 60"/>
                <a:gd name="T10" fmla="*/ 29 w 59"/>
                <a:gd name="T11" fmla="*/ 23 h 60"/>
                <a:gd name="T12" fmla="*/ 37 w 59"/>
                <a:gd name="T13" fmla="*/ 30 h 60"/>
                <a:gd name="T14" fmla="*/ 29 w 59"/>
                <a:gd name="T15" fmla="*/ 37 h 60"/>
                <a:gd name="T16" fmla="*/ 22 w 59"/>
                <a:gd name="T17" fmla="*/ 30 h 60"/>
                <a:gd name="T18" fmla="*/ 29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60"/>
                  </a:moveTo>
                  <a:cubicBezTo>
                    <a:pt x="46" y="60"/>
                    <a:pt x="59" y="46"/>
                    <a:pt x="59" y="30"/>
                  </a:cubicBezTo>
                  <a:cubicBezTo>
                    <a:pt x="59" y="14"/>
                    <a:pt x="46" y="0"/>
                    <a:pt x="29" y="0"/>
                  </a:cubicBezTo>
                  <a:cubicBezTo>
                    <a:pt x="13" y="0"/>
                    <a:pt x="0" y="14"/>
                    <a:pt x="0" y="30"/>
                  </a:cubicBezTo>
                  <a:cubicBezTo>
                    <a:pt x="0" y="46"/>
                    <a:pt x="13" y="60"/>
                    <a:pt x="29" y="60"/>
                  </a:cubicBezTo>
                  <a:close/>
                  <a:moveTo>
                    <a:pt x="29" y="23"/>
                  </a:moveTo>
                  <a:cubicBezTo>
                    <a:pt x="33" y="23"/>
                    <a:pt x="37" y="26"/>
                    <a:pt x="37" y="30"/>
                  </a:cubicBezTo>
                  <a:cubicBezTo>
                    <a:pt x="37" y="34"/>
                    <a:pt x="33" y="37"/>
                    <a:pt x="29" y="37"/>
                  </a:cubicBezTo>
                  <a:cubicBezTo>
                    <a:pt x="25" y="37"/>
                    <a:pt x="22" y="34"/>
                    <a:pt x="22" y="30"/>
                  </a:cubicBezTo>
                  <a:cubicBezTo>
                    <a:pt x="22" y="26"/>
                    <a:pt x="25" y="23"/>
                    <a:pt x="29" y="2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7" name="Freeform 59">
              <a:extLst>
                <a:ext uri="{FF2B5EF4-FFF2-40B4-BE49-F238E27FC236}">
                  <a16:creationId xmlns:a16="http://schemas.microsoft.com/office/drawing/2014/main" id="{83DAC51C-4242-8B4A-8C14-999A7D132F45}"/>
                </a:ext>
              </a:extLst>
            </p:cNvPr>
            <p:cNvSpPr>
              <a:spLocks noEditPoints="1"/>
            </p:cNvSpPr>
            <p:nvPr/>
          </p:nvSpPr>
          <p:spPr bwMode="auto">
            <a:xfrm>
              <a:off x="1558" y="174"/>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8" name="Freeform 60">
              <a:extLst>
                <a:ext uri="{FF2B5EF4-FFF2-40B4-BE49-F238E27FC236}">
                  <a16:creationId xmlns:a16="http://schemas.microsoft.com/office/drawing/2014/main" id="{DACDAE59-B26D-134A-AB84-D3A2F4B439B2}"/>
                </a:ext>
              </a:extLst>
            </p:cNvPr>
            <p:cNvSpPr>
              <a:spLocks noEditPoints="1"/>
            </p:cNvSpPr>
            <p:nvPr/>
          </p:nvSpPr>
          <p:spPr bwMode="auto">
            <a:xfrm>
              <a:off x="1981" y="-56"/>
              <a:ext cx="70" cy="69"/>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69" name="Freeform 61">
              <a:extLst>
                <a:ext uri="{FF2B5EF4-FFF2-40B4-BE49-F238E27FC236}">
                  <a16:creationId xmlns:a16="http://schemas.microsoft.com/office/drawing/2014/main" id="{5D23E047-8446-A447-B975-9013ED11FCBD}"/>
                </a:ext>
              </a:extLst>
            </p:cNvPr>
            <p:cNvSpPr>
              <a:spLocks noEditPoints="1"/>
            </p:cNvSpPr>
            <p:nvPr/>
          </p:nvSpPr>
          <p:spPr bwMode="auto">
            <a:xfrm>
              <a:off x="1615" y="83"/>
              <a:ext cx="70" cy="69"/>
            </a:xfrm>
            <a:custGeom>
              <a:avLst/>
              <a:gdLst>
                <a:gd name="T0" fmla="*/ 59 w 59"/>
                <a:gd name="T1" fmla="*/ 29 h 59"/>
                <a:gd name="T2" fmla="*/ 30 w 59"/>
                <a:gd name="T3" fmla="*/ 0 h 59"/>
                <a:gd name="T4" fmla="*/ 0 w 59"/>
                <a:gd name="T5" fmla="*/ 29 h 59"/>
                <a:gd name="T6" fmla="*/ 30 w 59"/>
                <a:gd name="T7" fmla="*/ 59 h 59"/>
                <a:gd name="T8" fmla="*/ 59 w 59"/>
                <a:gd name="T9" fmla="*/ 29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30" y="0"/>
                  </a:cubicBezTo>
                  <a:cubicBezTo>
                    <a:pt x="13" y="0"/>
                    <a:pt x="0" y="13"/>
                    <a:pt x="0" y="29"/>
                  </a:cubicBezTo>
                  <a:cubicBezTo>
                    <a:pt x="0" y="46"/>
                    <a:pt x="13" y="59"/>
                    <a:pt x="30" y="59"/>
                  </a:cubicBezTo>
                  <a:cubicBezTo>
                    <a:pt x="46" y="59"/>
                    <a:pt x="59" y="46"/>
                    <a:pt x="59" y="29"/>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0" name="Freeform 62">
              <a:extLst>
                <a:ext uri="{FF2B5EF4-FFF2-40B4-BE49-F238E27FC236}">
                  <a16:creationId xmlns:a16="http://schemas.microsoft.com/office/drawing/2014/main" id="{09ED9138-7DD5-D546-A48E-8742158791A8}"/>
                </a:ext>
              </a:extLst>
            </p:cNvPr>
            <p:cNvSpPr>
              <a:spLocks noEditPoints="1"/>
            </p:cNvSpPr>
            <p:nvPr/>
          </p:nvSpPr>
          <p:spPr bwMode="auto">
            <a:xfrm>
              <a:off x="1772" y="83"/>
              <a:ext cx="70" cy="69"/>
            </a:xfrm>
            <a:custGeom>
              <a:avLst/>
              <a:gdLst>
                <a:gd name="T0" fmla="*/ 60 w 60"/>
                <a:gd name="T1" fmla="*/ 29 h 59"/>
                <a:gd name="T2" fmla="*/ 30 w 60"/>
                <a:gd name="T3" fmla="*/ 0 h 59"/>
                <a:gd name="T4" fmla="*/ 0 w 60"/>
                <a:gd name="T5" fmla="*/ 29 h 59"/>
                <a:gd name="T6" fmla="*/ 30 w 60"/>
                <a:gd name="T7" fmla="*/ 59 h 59"/>
                <a:gd name="T8" fmla="*/ 60 w 60"/>
                <a:gd name="T9" fmla="*/ 29 h 59"/>
                <a:gd name="T10" fmla="*/ 23 w 60"/>
                <a:gd name="T11" fmla="*/ 29 h 59"/>
                <a:gd name="T12" fmla="*/ 30 w 60"/>
                <a:gd name="T13" fmla="*/ 22 h 59"/>
                <a:gd name="T14" fmla="*/ 37 w 60"/>
                <a:gd name="T15" fmla="*/ 29 h 59"/>
                <a:gd name="T16" fmla="*/ 30 w 60"/>
                <a:gd name="T17" fmla="*/ 37 h 59"/>
                <a:gd name="T18" fmla="*/ 23 w 60"/>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60" y="29"/>
                  </a:moveTo>
                  <a:cubicBezTo>
                    <a:pt x="60" y="13"/>
                    <a:pt x="46" y="0"/>
                    <a:pt x="30" y="0"/>
                  </a:cubicBezTo>
                  <a:cubicBezTo>
                    <a:pt x="14" y="0"/>
                    <a:pt x="0" y="13"/>
                    <a:pt x="0" y="29"/>
                  </a:cubicBezTo>
                  <a:cubicBezTo>
                    <a:pt x="0" y="46"/>
                    <a:pt x="14" y="59"/>
                    <a:pt x="30" y="59"/>
                  </a:cubicBezTo>
                  <a:cubicBezTo>
                    <a:pt x="46" y="59"/>
                    <a:pt x="60" y="46"/>
                    <a:pt x="60" y="29"/>
                  </a:cubicBezTo>
                  <a:close/>
                  <a:moveTo>
                    <a:pt x="23" y="29"/>
                  </a:moveTo>
                  <a:cubicBezTo>
                    <a:pt x="23" y="25"/>
                    <a:pt x="26" y="22"/>
                    <a:pt x="30" y="22"/>
                  </a:cubicBezTo>
                  <a:cubicBezTo>
                    <a:pt x="34" y="22"/>
                    <a:pt x="37" y="25"/>
                    <a:pt x="37" y="29"/>
                  </a:cubicBezTo>
                  <a:cubicBezTo>
                    <a:pt x="37" y="33"/>
                    <a:pt x="34" y="37"/>
                    <a:pt x="30" y="37"/>
                  </a:cubicBezTo>
                  <a:cubicBezTo>
                    <a:pt x="26" y="37"/>
                    <a:pt x="23" y="33"/>
                    <a:pt x="23" y="29"/>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1" name="Freeform 63">
              <a:extLst>
                <a:ext uri="{FF2B5EF4-FFF2-40B4-BE49-F238E27FC236}">
                  <a16:creationId xmlns:a16="http://schemas.microsoft.com/office/drawing/2014/main" id="{CECA890D-775F-A446-BD33-F5BB1B9E64AC}"/>
                </a:ext>
              </a:extLst>
            </p:cNvPr>
            <p:cNvSpPr>
              <a:spLocks noEditPoints="1"/>
            </p:cNvSpPr>
            <p:nvPr/>
          </p:nvSpPr>
          <p:spPr bwMode="auto">
            <a:xfrm>
              <a:off x="1846" y="234"/>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2" y="34"/>
                    <a:pt x="22" y="30"/>
                  </a:cubicBezTo>
                  <a:cubicBezTo>
                    <a:pt x="22" y="26"/>
                    <a:pt x="26" y="23"/>
                    <a:pt x="30" y="2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2" name="Freeform 64">
              <a:extLst>
                <a:ext uri="{FF2B5EF4-FFF2-40B4-BE49-F238E27FC236}">
                  <a16:creationId xmlns:a16="http://schemas.microsoft.com/office/drawing/2014/main" id="{846A07F7-84FE-AB42-BA80-87E3AA1B961A}"/>
                </a:ext>
              </a:extLst>
            </p:cNvPr>
            <p:cNvSpPr>
              <a:spLocks noEditPoints="1"/>
            </p:cNvSpPr>
            <p:nvPr/>
          </p:nvSpPr>
          <p:spPr bwMode="auto">
            <a:xfrm>
              <a:off x="1534" y="1233"/>
              <a:ext cx="69" cy="70"/>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3" name="Freeform 65">
              <a:extLst>
                <a:ext uri="{FF2B5EF4-FFF2-40B4-BE49-F238E27FC236}">
                  <a16:creationId xmlns:a16="http://schemas.microsoft.com/office/drawing/2014/main" id="{1259EA84-0189-5345-AF53-40455D7233FE}"/>
                </a:ext>
              </a:extLst>
            </p:cNvPr>
            <p:cNvSpPr>
              <a:spLocks noEditPoints="1"/>
            </p:cNvSpPr>
            <p:nvPr/>
          </p:nvSpPr>
          <p:spPr bwMode="auto">
            <a:xfrm>
              <a:off x="1674" y="615"/>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4" name="Freeform 66">
              <a:extLst>
                <a:ext uri="{FF2B5EF4-FFF2-40B4-BE49-F238E27FC236}">
                  <a16:creationId xmlns:a16="http://schemas.microsoft.com/office/drawing/2014/main" id="{BD5EDC50-76A6-0E40-9864-431DA96CEF99}"/>
                </a:ext>
              </a:extLst>
            </p:cNvPr>
            <p:cNvSpPr>
              <a:spLocks noEditPoints="1"/>
            </p:cNvSpPr>
            <p:nvPr/>
          </p:nvSpPr>
          <p:spPr bwMode="auto">
            <a:xfrm>
              <a:off x="2618" y="399"/>
              <a:ext cx="71" cy="7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37 h 60"/>
                <a:gd name="T12" fmla="*/ 23 w 60"/>
                <a:gd name="T13" fmla="*/ 30 h 60"/>
                <a:gd name="T14" fmla="*/ 30 w 60"/>
                <a:gd name="T15" fmla="*/ 23 h 60"/>
                <a:gd name="T16" fmla="*/ 37 w 60"/>
                <a:gd name="T17" fmla="*/ 30 h 60"/>
                <a:gd name="T18" fmla="*/ 30 w 60"/>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6"/>
                    <a:pt x="14" y="60"/>
                    <a:pt x="30" y="60"/>
                  </a:cubicBezTo>
                  <a:cubicBezTo>
                    <a:pt x="46" y="60"/>
                    <a:pt x="60" y="46"/>
                    <a:pt x="60" y="30"/>
                  </a:cubicBezTo>
                  <a:cubicBezTo>
                    <a:pt x="60" y="14"/>
                    <a:pt x="46" y="0"/>
                    <a:pt x="30" y="0"/>
                  </a:cubicBezTo>
                  <a:close/>
                  <a:moveTo>
                    <a:pt x="30" y="37"/>
                  </a:moveTo>
                  <a:cubicBezTo>
                    <a:pt x="26" y="37"/>
                    <a:pt x="23" y="34"/>
                    <a:pt x="23" y="30"/>
                  </a:cubicBezTo>
                  <a:cubicBezTo>
                    <a:pt x="23" y="26"/>
                    <a:pt x="26" y="23"/>
                    <a:pt x="30" y="23"/>
                  </a:cubicBezTo>
                  <a:cubicBezTo>
                    <a:pt x="34" y="23"/>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5" name="Freeform 67">
              <a:extLst>
                <a:ext uri="{FF2B5EF4-FFF2-40B4-BE49-F238E27FC236}">
                  <a16:creationId xmlns:a16="http://schemas.microsoft.com/office/drawing/2014/main" id="{AEE74D65-8801-774E-A3DF-7E68011D56AE}"/>
                </a:ext>
              </a:extLst>
            </p:cNvPr>
            <p:cNvSpPr>
              <a:spLocks noEditPoints="1"/>
            </p:cNvSpPr>
            <p:nvPr/>
          </p:nvSpPr>
          <p:spPr bwMode="auto">
            <a:xfrm>
              <a:off x="2758" y="113"/>
              <a:ext cx="70" cy="71"/>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5" y="37"/>
                    <a:pt x="22" y="34"/>
                    <a:pt x="22" y="30"/>
                  </a:cubicBezTo>
                  <a:cubicBezTo>
                    <a:pt x="22" y="26"/>
                    <a:pt x="25" y="23"/>
                    <a:pt x="30" y="23"/>
                  </a:cubicBezTo>
                  <a:cubicBezTo>
                    <a:pt x="34" y="23"/>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6" name="Freeform 68">
              <a:extLst>
                <a:ext uri="{FF2B5EF4-FFF2-40B4-BE49-F238E27FC236}">
                  <a16:creationId xmlns:a16="http://schemas.microsoft.com/office/drawing/2014/main" id="{104633C2-1BE3-A842-A18E-A7C7067E6F04}"/>
                </a:ext>
              </a:extLst>
            </p:cNvPr>
            <p:cNvSpPr>
              <a:spLocks noEditPoints="1"/>
            </p:cNvSpPr>
            <p:nvPr/>
          </p:nvSpPr>
          <p:spPr bwMode="auto">
            <a:xfrm>
              <a:off x="2795" y="576"/>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3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3" y="34"/>
                    <a:pt x="23" y="30"/>
                  </a:cubicBezTo>
                  <a:cubicBezTo>
                    <a:pt x="23" y="26"/>
                    <a:pt x="26" y="23"/>
                    <a:pt x="30" y="2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7" name="Freeform 69">
              <a:extLst>
                <a:ext uri="{FF2B5EF4-FFF2-40B4-BE49-F238E27FC236}">
                  <a16:creationId xmlns:a16="http://schemas.microsoft.com/office/drawing/2014/main" id="{A7A7710D-2284-8845-A0B7-75C0865701D0}"/>
                </a:ext>
              </a:extLst>
            </p:cNvPr>
            <p:cNvSpPr>
              <a:spLocks noEditPoints="1"/>
            </p:cNvSpPr>
            <p:nvPr/>
          </p:nvSpPr>
          <p:spPr bwMode="auto">
            <a:xfrm>
              <a:off x="2554" y="911"/>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4"/>
                    <a:pt x="22" y="29"/>
                  </a:cubicBezTo>
                  <a:cubicBezTo>
                    <a:pt x="22" y="25"/>
                    <a:pt x="26" y="22"/>
                    <a:pt x="30" y="22"/>
                  </a:cubicBezTo>
                  <a:cubicBezTo>
                    <a:pt x="34" y="22"/>
                    <a:pt x="37" y="25"/>
                    <a:pt x="37" y="29"/>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8" name="Freeform 70">
              <a:extLst>
                <a:ext uri="{FF2B5EF4-FFF2-40B4-BE49-F238E27FC236}">
                  <a16:creationId xmlns:a16="http://schemas.microsoft.com/office/drawing/2014/main" id="{8193A742-6CB0-0144-B5DA-4F5AB247BC81}"/>
                </a:ext>
              </a:extLst>
            </p:cNvPr>
            <p:cNvSpPr>
              <a:spLocks noEditPoints="1"/>
            </p:cNvSpPr>
            <p:nvPr/>
          </p:nvSpPr>
          <p:spPr bwMode="auto">
            <a:xfrm>
              <a:off x="2758" y="-144"/>
              <a:ext cx="70" cy="71"/>
            </a:xfrm>
            <a:custGeom>
              <a:avLst/>
              <a:gdLst>
                <a:gd name="T0" fmla="*/ 30 w 59"/>
                <a:gd name="T1" fmla="*/ 60 h 60"/>
                <a:gd name="T2" fmla="*/ 59 w 59"/>
                <a:gd name="T3" fmla="*/ 30 h 60"/>
                <a:gd name="T4" fmla="*/ 30 w 59"/>
                <a:gd name="T5" fmla="*/ 0 h 60"/>
                <a:gd name="T6" fmla="*/ 0 w 59"/>
                <a:gd name="T7" fmla="*/ 30 h 60"/>
                <a:gd name="T8" fmla="*/ 30 w 59"/>
                <a:gd name="T9" fmla="*/ 6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60"/>
                  </a:moveTo>
                  <a:cubicBezTo>
                    <a:pt x="46" y="60"/>
                    <a:pt x="59" y="46"/>
                    <a:pt x="59" y="30"/>
                  </a:cubicBezTo>
                  <a:cubicBezTo>
                    <a:pt x="59" y="14"/>
                    <a:pt x="46" y="0"/>
                    <a:pt x="30" y="0"/>
                  </a:cubicBezTo>
                  <a:cubicBezTo>
                    <a:pt x="13" y="0"/>
                    <a:pt x="0" y="14"/>
                    <a:pt x="0" y="30"/>
                  </a:cubicBezTo>
                  <a:cubicBezTo>
                    <a:pt x="0" y="46"/>
                    <a:pt x="13" y="60"/>
                    <a:pt x="30" y="60"/>
                  </a:cubicBezTo>
                  <a:close/>
                  <a:moveTo>
                    <a:pt x="30" y="23"/>
                  </a:moveTo>
                  <a:cubicBezTo>
                    <a:pt x="34" y="23"/>
                    <a:pt x="37" y="26"/>
                    <a:pt x="37" y="30"/>
                  </a:cubicBezTo>
                  <a:cubicBezTo>
                    <a:pt x="37" y="34"/>
                    <a:pt x="34" y="37"/>
                    <a:pt x="30" y="37"/>
                  </a:cubicBezTo>
                  <a:cubicBezTo>
                    <a:pt x="25" y="37"/>
                    <a:pt x="22" y="34"/>
                    <a:pt x="22" y="30"/>
                  </a:cubicBezTo>
                  <a:cubicBezTo>
                    <a:pt x="22" y="26"/>
                    <a:pt x="25" y="23"/>
                    <a:pt x="30" y="23"/>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79" name="Freeform 71">
              <a:extLst>
                <a:ext uri="{FF2B5EF4-FFF2-40B4-BE49-F238E27FC236}">
                  <a16:creationId xmlns:a16="http://schemas.microsoft.com/office/drawing/2014/main" id="{0F8B3AF0-458D-8747-8304-9DF578505A45}"/>
                </a:ext>
              </a:extLst>
            </p:cNvPr>
            <p:cNvSpPr>
              <a:spLocks noEditPoints="1"/>
            </p:cNvSpPr>
            <p:nvPr/>
          </p:nvSpPr>
          <p:spPr bwMode="auto">
            <a:xfrm>
              <a:off x="2795" y="747"/>
              <a:ext cx="69" cy="69"/>
            </a:xfrm>
            <a:custGeom>
              <a:avLst/>
              <a:gdLst>
                <a:gd name="T0" fmla="*/ 59 w 59"/>
                <a:gd name="T1" fmla="*/ 30 h 59"/>
                <a:gd name="T2" fmla="*/ 30 w 59"/>
                <a:gd name="T3" fmla="*/ 0 h 59"/>
                <a:gd name="T4" fmla="*/ 0 w 59"/>
                <a:gd name="T5" fmla="*/ 30 h 59"/>
                <a:gd name="T6" fmla="*/ 30 w 59"/>
                <a:gd name="T7" fmla="*/ 59 h 59"/>
                <a:gd name="T8" fmla="*/ 59 w 59"/>
                <a:gd name="T9" fmla="*/ 30 h 59"/>
                <a:gd name="T10" fmla="*/ 23 w 59"/>
                <a:gd name="T11" fmla="*/ 30 h 59"/>
                <a:gd name="T12" fmla="*/ 30 w 59"/>
                <a:gd name="T13" fmla="*/ 23 h 59"/>
                <a:gd name="T14" fmla="*/ 37 w 59"/>
                <a:gd name="T15" fmla="*/ 30 h 59"/>
                <a:gd name="T16" fmla="*/ 30 w 59"/>
                <a:gd name="T17" fmla="*/ 37 h 59"/>
                <a:gd name="T18" fmla="*/ 23 w 59"/>
                <a:gd name="T19"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30"/>
                  </a:moveTo>
                  <a:cubicBezTo>
                    <a:pt x="59" y="13"/>
                    <a:pt x="46" y="0"/>
                    <a:pt x="30" y="0"/>
                  </a:cubicBezTo>
                  <a:cubicBezTo>
                    <a:pt x="13" y="0"/>
                    <a:pt x="0" y="13"/>
                    <a:pt x="0" y="30"/>
                  </a:cubicBezTo>
                  <a:cubicBezTo>
                    <a:pt x="0" y="46"/>
                    <a:pt x="13" y="59"/>
                    <a:pt x="30" y="59"/>
                  </a:cubicBezTo>
                  <a:cubicBezTo>
                    <a:pt x="46" y="59"/>
                    <a:pt x="59" y="46"/>
                    <a:pt x="59" y="30"/>
                  </a:cubicBezTo>
                  <a:close/>
                  <a:moveTo>
                    <a:pt x="23" y="30"/>
                  </a:moveTo>
                  <a:cubicBezTo>
                    <a:pt x="23" y="26"/>
                    <a:pt x="26" y="23"/>
                    <a:pt x="30" y="23"/>
                  </a:cubicBezTo>
                  <a:cubicBezTo>
                    <a:pt x="34" y="23"/>
                    <a:pt x="37" y="26"/>
                    <a:pt x="37" y="30"/>
                  </a:cubicBezTo>
                  <a:cubicBezTo>
                    <a:pt x="37" y="34"/>
                    <a:pt x="34" y="37"/>
                    <a:pt x="30" y="37"/>
                  </a:cubicBezTo>
                  <a:cubicBezTo>
                    <a:pt x="26" y="37"/>
                    <a:pt x="23" y="34"/>
                    <a:pt x="23" y="30"/>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0" name="Freeform 72">
              <a:extLst>
                <a:ext uri="{FF2B5EF4-FFF2-40B4-BE49-F238E27FC236}">
                  <a16:creationId xmlns:a16="http://schemas.microsoft.com/office/drawing/2014/main" id="{F127BB32-E60D-234A-B3E6-CD3C3A45E2AD}"/>
                </a:ext>
              </a:extLst>
            </p:cNvPr>
            <p:cNvSpPr>
              <a:spLocks noEditPoints="1"/>
            </p:cNvSpPr>
            <p:nvPr/>
          </p:nvSpPr>
          <p:spPr bwMode="auto">
            <a:xfrm>
              <a:off x="2406" y="-350"/>
              <a:ext cx="71"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5"/>
                    <a:pt x="26" y="22"/>
                    <a:pt x="30" y="22"/>
                  </a:cubicBezTo>
                  <a:cubicBezTo>
                    <a:pt x="34" y="22"/>
                    <a:pt x="37" y="25"/>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1" name="Freeform 73">
              <a:extLst>
                <a:ext uri="{FF2B5EF4-FFF2-40B4-BE49-F238E27FC236}">
                  <a16:creationId xmlns:a16="http://schemas.microsoft.com/office/drawing/2014/main" id="{7EA3F2D8-30A6-904B-82D0-2A966A4E0EF2}"/>
                </a:ext>
              </a:extLst>
            </p:cNvPr>
            <p:cNvSpPr>
              <a:spLocks noEditPoints="1"/>
            </p:cNvSpPr>
            <p:nvPr/>
          </p:nvSpPr>
          <p:spPr bwMode="auto">
            <a:xfrm>
              <a:off x="2986" y="470"/>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2" name="Freeform 74">
              <a:extLst>
                <a:ext uri="{FF2B5EF4-FFF2-40B4-BE49-F238E27FC236}">
                  <a16:creationId xmlns:a16="http://schemas.microsoft.com/office/drawing/2014/main" id="{E35FF527-A2D9-F540-AEDF-852A51E1FCB4}"/>
                </a:ext>
              </a:extLst>
            </p:cNvPr>
            <p:cNvSpPr>
              <a:spLocks noEditPoints="1"/>
            </p:cNvSpPr>
            <p:nvPr/>
          </p:nvSpPr>
          <p:spPr bwMode="auto">
            <a:xfrm>
              <a:off x="2809" y="1233"/>
              <a:ext cx="71" cy="70"/>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3" name="Freeform 75">
              <a:extLst>
                <a:ext uri="{FF2B5EF4-FFF2-40B4-BE49-F238E27FC236}">
                  <a16:creationId xmlns:a16="http://schemas.microsoft.com/office/drawing/2014/main" id="{1AD6C45E-3C38-2646-91EA-98F18F07E0D7}"/>
                </a:ext>
              </a:extLst>
            </p:cNvPr>
            <p:cNvSpPr>
              <a:spLocks noEditPoints="1"/>
            </p:cNvSpPr>
            <p:nvPr/>
          </p:nvSpPr>
          <p:spPr bwMode="auto">
            <a:xfrm>
              <a:off x="2986" y="342"/>
              <a:ext cx="70" cy="69"/>
            </a:xfrm>
            <a:custGeom>
              <a:avLst/>
              <a:gdLst>
                <a:gd name="T0" fmla="*/ 30 w 60"/>
                <a:gd name="T1" fmla="*/ 59 h 59"/>
                <a:gd name="T2" fmla="*/ 60 w 60"/>
                <a:gd name="T3" fmla="*/ 30 h 59"/>
                <a:gd name="T4" fmla="*/ 30 w 60"/>
                <a:gd name="T5" fmla="*/ 0 h 59"/>
                <a:gd name="T6" fmla="*/ 0 w 60"/>
                <a:gd name="T7" fmla="*/ 30 h 59"/>
                <a:gd name="T8" fmla="*/ 30 w 60"/>
                <a:gd name="T9" fmla="*/ 59 h 59"/>
                <a:gd name="T10" fmla="*/ 30 w 60"/>
                <a:gd name="T11" fmla="*/ 22 h 59"/>
                <a:gd name="T12" fmla="*/ 37 w 60"/>
                <a:gd name="T13" fmla="*/ 30 h 59"/>
                <a:gd name="T14" fmla="*/ 30 w 60"/>
                <a:gd name="T15" fmla="*/ 37 h 59"/>
                <a:gd name="T16" fmla="*/ 23 w 60"/>
                <a:gd name="T17" fmla="*/ 30 h 59"/>
                <a:gd name="T18" fmla="*/ 30 w 60"/>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59"/>
                  </a:moveTo>
                  <a:cubicBezTo>
                    <a:pt x="46" y="59"/>
                    <a:pt x="60" y="46"/>
                    <a:pt x="60" y="30"/>
                  </a:cubicBezTo>
                  <a:cubicBezTo>
                    <a:pt x="60" y="13"/>
                    <a:pt x="46" y="0"/>
                    <a:pt x="30" y="0"/>
                  </a:cubicBezTo>
                  <a:cubicBezTo>
                    <a:pt x="14" y="0"/>
                    <a:pt x="0" y="13"/>
                    <a:pt x="0" y="30"/>
                  </a:cubicBezTo>
                  <a:cubicBezTo>
                    <a:pt x="0" y="46"/>
                    <a:pt x="14" y="59"/>
                    <a:pt x="30" y="59"/>
                  </a:cubicBezTo>
                  <a:close/>
                  <a:moveTo>
                    <a:pt x="30" y="22"/>
                  </a:moveTo>
                  <a:cubicBezTo>
                    <a:pt x="34" y="22"/>
                    <a:pt x="37" y="25"/>
                    <a:pt x="37" y="30"/>
                  </a:cubicBezTo>
                  <a:cubicBezTo>
                    <a:pt x="37" y="34"/>
                    <a:pt x="34" y="37"/>
                    <a:pt x="30" y="37"/>
                  </a:cubicBezTo>
                  <a:cubicBezTo>
                    <a:pt x="26" y="37"/>
                    <a:pt x="23" y="34"/>
                    <a:pt x="23" y="30"/>
                  </a:cubicBezTo>
                  <a:cubicBezTo>
                    <a:pt x="23" y="25"/>
                    <a:pt x="26"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4" name="Freeform 76">
              <a:extLst>
                <a:ext uri="{FF2B5EF4-FFF2-40B4-BE49-F238E27FC236}">
                  <a16:creationId xmlns:a16="http://schemas.microsoft.com/office/drawing/2014/main" id="{69C5885C-7E47-4C42-B653-524CCA12D84B}"/>
                </a:ext>
              </a:extLst>
            </p:cNvPr>
            <p:cNvSpPr>
              <a:spLocks noEditPoints="1"/>
            </p:cNvSpPr>
            <p:nvPr/>
          </p:nvSpPr>
          <p:spPr bwMode="auto">
            <a:xfrm>
              <a:off x="2504" y="86"/>
              <a:ext cx="70"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5" name="Freeform 77">
              <a:extLst>
                <a:ext uri="{FF2B5EF4-FFF2-40B4-BE49-F238E27FC236}">
                  <a16:creationId xmlns:a16="http://schemas.microsoft.com/office/drawing/2014/main" id="{29E28AC7-52BB-B440-99C5-A92267D7C6CB}"/>
                </a:ext>
              </a:extLst>
            </p:cNvPr>
            <p:cNvSpPr>
              <a:spLocks noEditPoints="1"/>
            </p:cNvSpPr>
            <p:nvPr/>
          </p:nvSpPr>
          <p:spPr bwMode="auto">
            <a:xfrm>
              <a:off x="2606" y="86"/>
              <a:ext cx="70"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6" y="37"/>
                    <a:pt x="22" y="33"/>
                    <a:pt x="22" y="29"/>
                  </a:cubicBezTo>
                  <a:cubicBezTo>
                    <a:pt x="22" y="25"/>
                    <a:pt x="26" y="22"/>
                    <a:pt x="30"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6" name="Freeform 78">
              <a:extLst>
                <a:ext uri="{FF2B5EF4-FFF2-40B4-BE49-F238E27FC236}">
                  <a16:creationId xmlns:a16="http://schemas.microsoft.com/office/drawing/2014/main" id="{855E536C-A227-FE4F-9966-AB1FCC9BE128}"/>
                </a:ext>
              </a:extLst>
            </p:cNvPr>
            <p:cNvSpPr>
              <a:spLocks noEditPoints="1"/>
            </p:cNvSpPr>
            <p:nvPr/>
          </p:nvSpPr>
          <p:spPr bwMode="auto">
            <a:xfrm>
              <a:off x="2295" y="911"/>
              <a:ext cx="69"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4"/>
                    <a:pt x="22" y="29"/>
                  </a:cubicBezTo>
                  <a:cubicBezTo>
                    <a:pt x="22" y="25"/>
                    <a:pt x="25" y="22"/>
                    <a:pt x="29" y="22"/>
                  </a:cubicBezTo>
                  <a:cubicBezTo>
                    <a:pt x="33" y="22"/>
                    <a:pt x="37" y="25"/>
                    <a:pt x="37" y="29"/>
                  </a:cubicBezTo>
                  <a:cubicBezTo>
                    <a:pt x="37" y="34"/>
                    <a:pt x="33" y="37"/>
                    <a:pt x="29"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7" name="Freeform 79">
              <a:extLst>
                <a:ext uri="{FF2B5EF4-FFF2-40B4-BE49-F238E27FC236}">
                  <a16:creationId xmlns:a16="http://schemas.microsoft.com/office/drawing/2014/main" id="{9A0680BA-3DB6-7746-B065-7186B0FC308C}"/>
                </a:ext>
              </a:extLst>
            </p:cNvPr>
            <p:cNvSpPr>
              <a:spLocks noEditPoints="1"/>
            </p:cNvSpPr>
            <p:nvPr/>
          </p:nvSpPr>
          <p:spPr bwMode="auto">
            <a:xfrm>
              <a:off x="2522" y="-382"/>
              <a:ext cx="69" cy="70"/>
            </a:xfrm>
            <a:custGeom>
              <a:avLst/>
              <a:gdLst>
                <a:gd name="T0" fmla="*/ 29 w 59"/>
                <a:gd name="T1" fmla="*/ 59 h 59"/>
                <a:gd name="T2" fmla="*/ 59 w 59"/>
                <a:gd name="T3" fmla="*/ 29 h 59"/>
                <a:gd name="T4" fmla="*/ 29 w 59"/>
                <a:gd name="T5" fmla="*/ 0 h 59"/>
                <a:gd name="T6" fmla="*/ 0 w 59"/>
                <a:gd name="T7" fmla="*/ 29 h 59"/>
                <a:gd name="T8" fmla="*/ 29 w 59"/>
                <a:gd name="T9" fmla="*/ 59 h 59"/>
                <a:gd name="T10" fmla="*/ 29 w 59"/>
                <a:gd name="T11" fmla="*/ 22 h 59"/>
                <a:gd name="T12" fmla="*/ 37 w 59"/>
                <a:gd name="T13" fmla="*/ 29 h 59"/>
                <a:gd name="T14" fmla="*/ 29 w 59"/>
                <a:gd name="T15" fmla="*/ 37 h 59"/>
                <a:gd name="T16" fmla="*/ 22 w 59"/>
                <a:gd name="T17" fmla="*/ 29 h 59"/>
                <a:gd name="T18" fmla="*/ 29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46" y="59"/>
                    <a:pt x="59" y="46"/>
                    <a:pt x="59" y="29"/>
                  </a:cubicBezTo>
                  <a:cubicBezTo>
                    <a:pt x="59" y="13"/>
                    <a:pt x="46" y="0"/>
                    <a:pt x="29" y="0"/>
                  </a:cubicBezTo>
                  <a:cubicBezTo>
                    <a:pt x="13" y="0"/>
                    <a:pt x="0" y="13"/>
                    <a:pt x="0" y="29"/>
                  </a:cubicBezTo>
                  <a:cubicBezTo>
                    <a:pt x="0" y="46"/>
                    <a:pt x="13" y="59"/>
                    <a:pt x="29" y="59"/>
                  </a:cubicBezTo>
                  <a:close/>
                  <a:moveTo>
                    <a:pt x="29" y="22"/>
                  </a:moveTo>
                  <a:cubicBezTo>
                    <a:pt x="33" y="22"/>
                    <a:pt x="37" y="25"/>
                    <a:pt x="37" y="29"/>
                  </a:cubicBezTo>
                  <a:cubicBezTo>
                    <a:pt x="37" y="33"/>
                    <a:pt x="33" y="37"/>
                    <a:pt x="29" y="37"/>
                  </a:cubicBezTo>
                  <a:cubicBezTo>
                    <a:pt x="25" y="37"/>
                    <a:pt x="22" y="33"/>
                    <a:pt x="22" y="29"/>
                  </a:cubicBezTo>
                  <a:cubicBezTo>
                    <a:pt x="22" y="25"/>
                    <a:pt x="25" y="22"/>
                    <a:pt x="29" y="22"/>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8" name="Freeform 80">
              <a:extLst>
                <a:ext uri="{FF2B5EF4-FFF2-40B4-BE49-F238E27FC236}">
                  <a16:creationId xmlns:a16="http://schemas.microsoft.com/office/drawing/2014/main" id="{8FAA3457-A8CC-254A-86A1-A6800DDEEE6F}"/>
                </a:ext>
              </a:extLst>
            </p:cNvPr>
            <p:cNvSpPr>
              <a:spLocks noEditPoints="1"/>
            </p:cNvSpPr>
            <p:nvPr/>
          </p:nvSpPr>
          <p:spPr bwMode="auto">
            <a:xfrm>
              <a:off x="2371" y="1124"/>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29"/>
                  </a:cubicBezTo>
                  <a:cubicBezTo>
                    <a:pt x="0" y="46"/>
                    <a:pt x="13"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89" name="Freeform 81">
              <a:extLst>
                <a:ext uri="{FF2B5EF4-FFF2-40B4-BE49-F238E27FC236}">
                  <a16:creationId xmlns:a16="http://schemas.microsoft.com/office/drawing/2014/main" id="{3C6D1CBC-0506-1A48-922F-92E4719EBE02}"/>
                </a:ext>
              </a:extLst>
            </p:cNvPr>
            <p:cNvSpPr>
              <a:spLocks noEditPoints="1"/>
            </p:cNvSpPr>
            <p:nvPr/>
          </p:nvSpPr>
          <p:spPr bwMode="auto">
            <a:xfrm>
              <a:off x="2283" y="-205"/>
              <a:ext cx="69"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2 w 59"/>
                <a:gd name="T11" fmla="*/ 29 h 59"/>
                <a:gd name="T12" fmla="*/ 29 w 59"/>
                <a:gd name="T13" fmla="*/ 22 h 59"/>
                <a:gd name="T14" fmla="*/ 37 w 59"/>
                <a:gd name="T15" fmla="*/ 29 h 59"/>
                <a:gd name="T16" fmla="*/ 29 w 59"/>
                <a:gd name="T17" fmla="*/ 37 h 59"/>
                <a:gd name="T18" fmla="*/ 22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2" y="29"/>
                  </a:moveTo>
                  <a:cubicBezTo>
                    <a:pt x="22" y="25"/>
                    <a:pt x="25" y="22"/>
                    <a:pt x="29" y="22"/>
                  </a:cubicBezTo>
                  <a:cubicBezTo>
                    <a:pt x="33" y="22"/>
                    <a:pt x="37" y="25"/>
                    <a:pt x="37" y="29"/>
                  </a:cubicBezTo>
                  <a:cubicBezTo>
                    <a:pt x="37" y="33"/>
                    <a:pt x="33" y="37"/>
                    <a:pt x="29" y="37"/>
                  </a:cubicBezTo>
                  <a:cubicBezTo>
                    <a:pt x="25" y="37"/>
                    <a:pt x="22" y="33"/>
                    <a:pt x="22" y="29"/>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sp>
          <p:nvSpPr>
            <p:cNvPr id="90" name="Freeform 82">
              <a:extLst>
                <a:ext uri="{FF2B5EF4-FFF2-40B4-BE49-F238E27FC236}">
                  <a16:creationId xmlns:a16="http://schemas.microsoft.com/office/drawing/2014/main" id="{D5281E35-19BE-A241-8CB0-0F77C4C56DC6}"/>
                </a:ext>
              </a:extLst>
            </p:cNvPr>
            <p:cNvSpPr>
              <a:spLocks noEditPoints="1"/>
            </p:cNvSpPr>
            <p:nvPr/>
          </p:nvSpPr>
          <p:spPr bwMode="auto">
            <a:xfrm>
              <a:off x="2371" y="7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solidFill>
              <a:schemeClr val="accent2"/>
            </a:solidFill>
            <a:ln w="6350">
              <a:solidFill>
                <a:schemeClr val="tx2"/>
              </a:solidFill>
              <a:round/>
              <a:headEnd/>
              <a:tailEnd/>
            </a:ln>
          </p:spPr>
          <p:txBody>
            <a:bodyPr vert="horz" wrap="square" lIns="182880" tIns="91440" rIns="182880" bIns="91440" numCol="1" anchor="t" anchorCtr="0" compatLnSpc="1">
              <a:prstTxWarp prst="textNoShape">
                <a:avLst/>
              </a:prstTxWarp>
            </a:bodyPr>
            <a:lstStyle/>
            <a:p>
              <a:pPr defTabSz="685766"/>
              <a:endParaRPr lang="en-US" sz="800" kern="0" dirty="0">
                <a:solidFill>
                  <a:prstClr val="black"/>
                </a:solidFill>
                <a:latin typeface="Intel Clear"/>
              </a:endParaRPr>
            </a:p>
          </p:txBody>
        </p:sp>
      </p:grpSp>
      <p:sp>
        <p:nvSpPr>
          <p:cNvPr id="2" name="Arc 1">
            <a:extLst>
              <a:ext uri="{FF2B5EF4-FFF2-40B4-BE49-F238E27FC236}">
                <a16:creationId xmlns:a16="http://schemas.microsoft.com/office/drawing/2014/main" id="{C0A6F663-D9B1-0F46-80F2-DD219F10B088}"/>
              </a:ext>
            </a:extLst>
          </p:cNvPr>
          <p:cNvSpPr/>
          <p:nvPr/>
        </p:nvSpPr>
        <p:spPr>
          <a:xfrm rot="5400000">
            <a:off x="7285133" y="1035944"/>
            <a:ext cx="1128101" cy="1136634"/>
          </a:xfrm>
          <a:prstGeom prst="arc">
            <a:avLst>
              <a:gd name="adj1" fmla="val 10008832"/>
              <a:gd name="adj2" fmla="val 0"/>
            </a:avLst>
          </a:prstGeom>
          <a:ln>
            <a:solidFill>
              <a:schemeClr val="tx2"/>
            </a:solidFill>
            <a:headEnd type="triangle" w="lg" len="lg"/>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EFDC8312-9816-7244-8C45-CB0B3FA87B37}"/>
              </a:ext>
            </a:extLst>
          </p:cNvPr>
          <p:cNvSpPr/>
          <p:nvPr/>
        </p:nvSpPr>
        <p:spPr>
          <a:xfrm rot="16200000">
            <a:off x="6138951" y="1049886"/>
            <a:ext cx="1107382" cy="1136634"/>
          </a:xfrm>
          <a:prstGeom prst="arc">
            <a:avLst>
              <a:gd name="adj1" fmla="val 10998667"/>
              <a:gd name="adj2" fmla="val 131145"/>
            </a:avLst>
          </a:prstGeom>
          <a:ln>
            <a:solidFill>
              <a:schemeClr val="tx2"/>
            </a:solidFill>
            <a:headEnd type="triangle" w="lg" len="lg"/>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1" name="Group 90">
            <a:extLst>
              <a:ext uri="{FF2B5EF4-FFF2-40B4-BE49-F238E27FC236}">
                <a16:creationId xmlns:a16="http://schemas.microsoft.com/office/drawing/2014/main" id="{6EC77075-702E-624B-B705-466863CEB11D}"/>
              </a:ext>
            </a:extLst>
          </p:cNvPr>
          <p:cNvGrpSpPr/>
          <p:nvPr/>
        </p:nvGrpSpPr>
        <p:grpSpPr>
          <a:xfrm>
            <a:off x="5883011" y="1515230"/>
            <a:ext cx="660083" cy="550344"/>
            <a:chOff x="297953" y="2012978"/>
            <a:chExt cx="1467431" cy="1430694"/>
          </a:xfrm>
          <a:scene3d>
            <a:camera prst="orthographicFront">
              <a:rot lat="0" lon="0" rev="0"/>
            </a:camera>
            <a:lightRig rig="threePt" dir="t"/>
          </a:scene3d>
        </p:grpSpPr>
        <p:sp>
          <p:nvSpPr>
            <p:cNvPr id="92" name="Cube 91">
              <a:extLst>
                <a:ext uri="{FF2B5EF4-FFF2-40B4-BE49-F238E27FC236}">
                  <a16:creationId xmlns:a16="http://schemas.microsoft.com/office/drawing/2014/main" id="{198E4492-95F2-AE42-BD3D-5E6A132613A0}"/>
                </a:ext>
              </a:extLst>
            </p:cNvPr>
            <p:cNvSpPr/>
            <p:nvPr/>
          </p:nvSpPr>
          <p:spPr>
            <a:xfrm>
              <a:off x="1114898" y="2012978"/>
              <a:ext cx="537071" cy="573304"/>
            </a:xfrm>
            <a:prstGeom prst="cub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Cube 92">
              <a:extLst>
                <a:ext uri="{FF2B5EF4-FFF2-40B4-BE49-F238E27FC236}">
                  <a16:creationId xmlns:a16="http://schemas.microsoft.com/office/drawing/2014/main" id="{C87D9FB3-65D5-C549-8665-189643BCCCA9}"/>
                </a:ext>
              </a:extLst>
            </p:cNvPr>
            <p:cNvSpPr/>
            <p:nvPr/>
          </p:nvSpPr>
          <p:spPr>
            <a:xfrm>
              <a:off x="1228313" y="2180025"/>
              <a:ext cx="537071" cy="573304"/>
            </a:xfrm>
            <a:prstGeom prst="cub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Cube 93">
              <a:extLst>
                <a:ext uri="{FF2B5EF4-FFF2-40B4-BE49-F238E27FC236}">
                  <a16:creationId xmlns:a16="http://schemas.microsoft.com/office/drawing/2014/main" id="{0E6B936B-46A4-CF4D-A780-F5B6165A1BD1}"/>
                </a:ext>
              </a:extLst>
            </p:cNvPr>
            <p:cNvSpPr/>
            <p:nvPr/>
          </p:nvSpPr>
          <p:spPr>
            <a:xfrm>
              <a:off x="795536" y="2349853"/>
              <a:ext cx="537071" cy="573304"/>
            </a:xfrm>
            <a:prstGeom prst="cub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Cube 94">
              <a:extLst>
                <a:ext uri="{FF2B5EF4-FFF2-40B4-BE49-F238E27FC236}">
                  <a16:creationId xmlns:a16="http://schemas.microsoft.com/office/drawing/2014/main" id="{1D07E4D7-C393-724D-A169-A0FF134BBC75}"/>
                </a:ext>
              </a:extLst>
            </p:cNvPr>
            <p:cNvSpPr/>
            <p:nvPr/>
          </p:nvSpPr>
          <p:spPr>
            <a:xfrm>
              <a:off x="635483" y="2521381"/>
              <a:ext cx="537071" cy="573304"/>
            </a:xfrm>
            <a:prstGeom prst="cub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292D820C-42B5-0B44-B2C4-6C2CA02B0697}"/>
                </a:ext>
              </a:extLst>
            </p:cNvPr>
            <p:cNvSpPr/>
            <p:nvPr/>
          </p:nvSpPr>
          <p:spPr>
            <a:xfrm>
              <a:off x="752691" y="2694484"/>
              <a:ext cx="537071" cy="573304"/>
            </a:xfrm>
            <a:prstGeom prst="cub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AE68B1C4-A133-6D49-BF3D-C0F34B4B1D4F}"/>
                </a:ext>
              </a:extLst>
            </p:cNvPr>
            <p:cNvSpPr/>
            <p:nvPr/>
          </p:nvSpPr>
          <p:spPr>
            <a:xfrm>
              <a:off x="297953" y="2870368"/>
              <a:ext cx="537071" cy="573304"/>
            </a:xfrm>
            <a:prstGeom prst="cub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9" name="TextBox 98">
            <a:extLst>
              <a:ext uri="{FF2B5EF4-FFF2-40B4-BE49-F238E27FC236}">
                <a16:creationId xmlns:a16="http://schemas.microsoft.com/office/drawing/2014/main" id="{EBF32A77-34E7-404E-9F93-17C78E105476}"/>
              </a:ext>
            </a:extLst>
          </p:cNvPr>
          <p:cNvSpPr txBox="1"/>
          <p:nvPr/>
        </p:nvSpPr>
        <p:spPr>
          <a:xfrm>
            <a:off x="8477359" y="1550346"/>
            <a:ext cx="658074" cy="169277"/>
          </a:xfrm>
          <a:prstGeom prst="rect">
            <a:avLst/>
          </a:prstGeom>
          <a:noFill/>
          <a:scene3d>
            <a:camera prst="orthographicFront">
              <a:rot lat="0" lon="0" rev="0"/>
            </a:camera>
            <a:lightRig rig="threePt" dir="t"/>
          </a:scene3d>
        </p:spPr>
        <p:txBody>
          <a:bodyPr vert="horz" wrap="square" lIns="0" tIns="0" rIns="0" bIns="0" rtlCol="0">
            <a:spAutoFit/>
          </a:bodyPr>
          <a:lstStyle/>
          <a:p>
            <a:r>
              <a:rPr lang="en-US" sz="1100" dirty="0">
                <a:solidFill>
                  <a:srgbClr val="003C71"/>
                </a:solidFill>
              </a:rPr>
              <a:t>Reward</a:t>
            </a:r>
          </a:p>
        </p:txBody>
      </p:sp>
      <p:grpSp>
        <p:nvGrpSpPr>
          <p:cNvPr id="221" name="Group 220">
            <a:extLst>
              <a:ext uri="{FF2B5EF4-FFF2-40B4-BE49-F238E27FC236}">
                <a16:creationId xmlns:a16="http://schemas.microsoft.com/office/drawing/2014/main" id="{396D3C99-26FB-6243-99C9-753EC339F943}"/>
              </a:ext>
            </a:extLst>
          </p:cNvPr>
          <p:cNvGrpSpPr/>
          <p:nvPr/>
        </p:nvGrpSpPr>
        <p:grpSpPr>
          <a:xfrm>
            <a:off x="6605084" y="1643773"/>
            <a:ext cx="1346198" cy="1219200"/>
            <a:chOff x="7480415" y="2618817"/>
            <a:chExt cx="1346198" cy="1219200"/>
          </a:xfrm>
        </p:grpSpPr>
        <p:grpSp>
          <p:nvGrpSpPr>
            <p:cNvPr id="222" name="Group 221">
              <a:extLst>
                <a:ext uri="{FF2B5EF4-FFF2-40B4-BE49-F238E27FC236}">
                  <a16:creationId xmlns:a16="http://schemas.microsoft.com/office/drawing/2014/main" id="{7F1CF0DA-5D37-4946-BA8C-C8A8D0AB4E0F}"/>
                </a:ext>
              </a:extLst>
            </p:cNvPr>
            <p:cNvGrpSpPr/>
            <p:nvPr/>
          </p:nvGrpSpPr>
          <p:grpSpPr>
            <a:xfrm>
              <a:off x="8166963" y="3186433"/>
              <a:ext cx="381001" cy="395043"/>
              <a:chOff x="4179208" y="1050528"/>
              <a:chExt cx="1007203" cy="1025330"/>
            </a:xfrm>
            <a:solidFill>
              <a:schemeClr val="tx2">
                <a:lumMod val="20000"/>
                <a:lumOff val="80000"/>
              </a:schemeClr>
            </a:solidFill>
          </p:grpSpPr>
          <p:sp>
            <p:nvSpPr>
              <p:cNvPr id="457" name="Oval 456">
                <a:extLst>
                  <a:ext uri="{FF2B5EF4-FFF2-40B4-BE49-F238E27FC236}">
                    <a16:creationId xmlns:a16="http://schemas.microsoft.com/office/drawing/2014/main" id="{F608E352-08E3-8D48-B76A-C94EFBB3E9CA}"/>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58" name="Oval 457">
                <a:extLst>
                  <a:ext uri="{FF2B5EF4-FFF2-40B4-BE49-F238E27FC236}">
                    <a16:creationId xmlns:a16="http://schemas.microsoft.com/office/drawing/2014/main" id="{723E5A7C-A1D4-344A-91AA-DCA717543B5E}"/>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59" name="Oval 458">
                <a:extLst>
                  <a:ext uri="{FF2B5EF4-FFF2-40B4-BE49-F238E27FC236}">
                    <a16:creationId xmlns:a16="http://schemas.microsoft.com/office/drawing/2014/main" id="{BA4725EC-5F54-514A-A7E2-ED4836FB701B}"/>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0" name="Oval 459">
                <a:extLst>
                  <a:ext uri="{FF2B5EF4-FFF2-40B4-BE49-F238E27FC236}">
                    <a16:creationId xmlns:a16="http://schemas.microsoft.com/office/drawing/2014/main" id="{26E5198A-04A3-8842-912C-F1FA0B577A2E}"/>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1" name="Oval 460">
                <a:extLst>
                  <a:ext uri="{FF2B5EF4-FFF2-40B4-BE49-F238E27FC236}">
                    <a16:creationId xmlns:a16="http://schemas.microsoft.com/office/drawing/2014/main" id="{7B8316B4-E8B9-DD4B-8364-E64A4375D4AB}"/>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2" name="Oval 461">
                <a:extLst>
                  <a:ext uri="{FF2B5EF4-FFF2-40B4-BE49-F238E27FC236}">
                    <a16:creationId xmlns:a16="http://schemas.microsoft.com/office/drawing/2014/main" id="{601543C3-0A19-E143-B644-B627E793B92C}"/>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3" name="Oval 462">
                <a:extLst>
                  <a:ext uri="{FF2B5EF4-FFF2-40B4-BE49-F238E27FC236}">
                    <a16:creationId xmlns:a16="http://schemas.microsoft.com/office/drawing/2014/main" id="{1DC264FA-49FC-C346-AF21-D278A77E2B5B}"/>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4" name="Oval 463">
                <a:extLst>
                  <a:ext uri="{FF2B5EF4-FFF2-40B4-BE49-F238E27FC236}">
                    <a16:creationId xmlns:a16="http://schemas.microsoft.com/office/drawing/2014/main" id="{80EE10DF-5C7E-EB48-AD3E-6210C328862F}"/>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5" name="Oval 464">
                <a:extLst>
                  <a:ext uri="{FF2B5EF4-FFF2-40B4-BE49-F238E27FC236}">
                    <a16:creationId xmlns:a16="http://schemas.microsoft.com/office/drawing/2014/main" id="{71DFBE74-DE3C-3B48-83BD-501C8190597A}"/>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66" name="Oval 465">
                <a:extLst>
                  <a:ext uri="{FF2B5EF4-FFF2-40B4-BE49-F238E27FC236}">
                    <a16:creationId xmlns:a16="http://schemas.microsoft.com/office/drawing/2014/main" id="{13B75815-9E7B-9B4C-8431-08DCD0A1F283}"/>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67" name="Straight Connector 466">
                <a:extLst>
                  <a:ext uri="{FF2B5EF4-FFF2-40B4-BE49-F238E27FC236}">
                    <a16:creationId xmlns:a16="http://schemas.microsoft.com/office/drawing/2014/main" id="{3078DACD-ED80-5347-8D76-36686B3B43A9}"/>
                  </a:ext>
                </a:extLst>
              </p:cNvPr>
              <p:cNvCxnSpPr>
                <a:stCxn id="463" idx="6"/>
                <a:endCxn id="466"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C4C0644C-4F96-4946-B807-434D9545CD25}"/>
                  </a:ext>
                </a:extLst>
              </p:cNvPr>
              <p:cNvCxnSpPr>
                <a:stCxn id="461" idx="6"/>
                <a:endCxn id="464"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7E55561A-CE22-854B-933C-A078CE1F608D}"/>
                  </a:ext>
                </a:extLst>
              </p:cNvPr>
              <p:cNvCxnSpPr>
                <a:stCxn id="463" idx="7"/>
                <a:endCxn id="465"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3372DAAE-E521-9D48-9AD2-078EC3F53F0A}"/>
                  </a:ext>
                </a:extLst>
              </p:cNvPr>
              <p:cNvCxnSpPr>
                <a:cxnSpLocks/>
                <a:stCxn id="462" idx="5"/>
                <a:endCxn id="466"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79E80B88-EF6C-464E-B0AE-BF27EFC420C5}"/>
                  </a:ext>
                </a:extLst>
              </p:cNvPr>
              <p:cNvCxnSpPr>
                <a:stCxn id="461" idx="5"/>
                <a:endCxn id="465"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a:extLst>
                  <a:ext uri="{FF2B5EF4-FFF2-40B4-BE49-F238E27FC236}">
                    <a16:creationId xmlns:a16="http://schemas.microsoft.com/office/drawing/2014/main" id="{97277D5D-FBB9-334B-B1FE-76D0C9FA6211}"/>
                  </a:ext>
                </a:extLst>
              </p:cNvPr>
              <p:cNvCxnSpPr>
                <a:cxnSpLocks/>
                <a:stCxn id="462" idx="6"/>
                <a:endCxn id="464"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FD4E7D17-03BA-5643-B77A-3B4262201955}"/>
                  </a:ext>
                </a:extLst>
              </p:cNvPr>
              <p:cNvCxnSpPr>
                <a:stCxn id="457" idx="7"/>
                <a:endCxn id="461"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a:extLst>
                  <a:ext uri="{FF2B5EF4-FFF2-40B4-BE49-F238E27FC236}">
                    <a16:creationId xmlns:a16="http://schemas.microsoft.com/office/drawing/2014/main" id="{CB9EDCE9-3264-4843-81E7-A71A2A0F7FC2}"/>
                  </a:ext>
                </a:extLst>
              </p:cNvPr>
              <p:cNvCxnSpPr>
                <a:cxnSpLocks/>
                <a:endCxn id="462"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9A00F45D-B187-5544-B13B-B9876D7032DC}"/>
                  </a:ext>
                </a:extLst>
              </p:cNvPr>
              <p:cNvCxnSpPr>
                <a:stCxn id="457" idx="5"/>
                <a:endCxn id="463"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E6CDD882-89C4-E843-8156-183054D3FCCA}"/>
                  </a:ext>
                </a:extLst>
              </p:cNvPr>
              <p:cNvCxnSpPr>
                <a:stCxn id="458" idx="7"/>
                <a:endCxn id="461"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a:extLst>
                  <a:ext uri="{FF2B5EF4-FFF2-40B4-BE49-F238E27FC236}">
                    <a16:creationId xmlns:a16="http://schemas.microsoft.com/office/drawing/2014/main" id="{A13A6C47-0445-7F4B-8B8B-D3493669740A}"/>
                  </a:ext>
                </a:extLst>
              </p:cNvPr>
              <p:cNvCxnSpPr>
                <a:cxnSpLocks/>
                <a:stCxn id="458" idx="6"/>
                <a:endCxn id="462"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32A89685-51A1-5C4C-BB06-A11A487AC867}"/>
                  </a:ext>
                </a:extLst>
              </p:cNvPr>
              <p:cNvCxnSpPr>
                <a:stCxn id="458" idx="5"/>
                <a:endCxn id="463"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590B0FA5-6D52-0C45-8798-D6AFE1E0BE38}"/>
                  </a:ext>
                </a:extLst>
              </p:cNvPr>
              <p:cNvCxnSpPr>
                <a:stCxn id="459" idx="7"/>
                <a:endCxn id="461"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394FF1A0-AA9C-5C45-B52C-0301A8639101}"/>
                  </a:ext>
                </a:extLst>
              </p:cNvPr>
              <p:cNvCxnSpPr>
                <a:cxnSpLocks/>
                <a:stCxn id="459" idx="6"/>
                <a:endCxn id="462"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93B3C075-3240-C14F-9CDB-A063E295C73D}"/>
                  </a:ext>
                </a:extLst>
              </p:cNvPr>
              <p:cNvCxnSpPr>
                <a:stCxn id="459" idx="5"/>
                <a:endCxn id="463"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59C65DEE-D249-D546-927F-E8F179AF990D}"/>
                  </a:ext>
                </a:extLst>
              </p:cNvPr>
              <p:cNvCxnSpPr>
                <a:stCxn id="460" idx="7"/>
                <a:endCxn id="461"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BBBD5A9E-80ED-0D4B-BC32-7ADE016B509C}"/>
                  </a:ext>
                </a:extLst>
              </p:cNvPr>
              <p:cNvCxnSpPr>
                <a:cxnSpLocks/>
                <a:stCxn id="460" idx="6"/>
                <a:endCxn id="462"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F22FB64D-DB0B-3F41-BD8B-3782F4E3039B}"/>
                  </a:ext>
                </a:extLst>
              </p:cNvPr>
              <p:cNvCxnSpPr>
                <a:stCxn id="460" idx="5"/>
                <a:endCxn id="463"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23" name="Group 222">
              <a:extLst>
                <a:ext uri="{FF2B5EF4-FFF2-40B4-BE49-F238E27FC236}">
                  <a16:creationId xmlns:a16="http://schemas.microsoft.com/office/drawing/2014/main" id="{73C8B449-F944-0643-AE78-7BA2E58D5B7C}"/>
                </a:ext>
              </a:extLst>
            </p:cNvPr>
            <p:cNvGrpSpPr/>
            <p:nvPr/>
          </p:nvGrpSpPr>
          <p:grpSpPr>
            <a:xfrm>
              <a:off x="7692831" y="3000167"/>
              <a:ext cx="431746" cy="437375"/>
              <a:chOff x="4179208" y="1050528"/>
              <a:chExt cx="1007203" cy="1025330"/>
            </a:xfrm>
            <a:solidFill>
              <a:schemeClr val="tx2">
                <a:lumMod val="20000"/>
                <a:lumOff val="80000"/>
              </a:schemeClr>
            </a:solidFill>
          </p:grpSpPr>
          <p:sp>
            <p:nvSpPr>
              <p:cNvPr id="429" name="Oval 428">
                <a:extLst>
                  <a:ext uri="{FF2B5EF4-FFF2-40B4-BE49-F238E27FC236}">
                    <a16:creationId xmlns:a16="http://schemas.microsoft.com/office/drawing/2014/main" id="{506C0738-822E-274D-A6F3-E01FEE36D15A}"/>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0" name="Oval 429">
                <a:extLst>
                  <a:ext uri="{FF2B5EF4-FFF2-40B4-BE49-F238E27FC236}">
                    <a16:creationId xmlns:a16="http://schemas.microsoft.com/office/drawing/2014/main" id="{01312849-67F8-614A-85B0-B423AE689F90}"/>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1" name="Oval 430">
                <a:extLst>
                  <a:ext uri="{FF2B5EF4-FFF2-40B4-BE49-F238E27FC236}">
                    <a16:creationId xmlns:a16="http://schemas.microsoft.com/office/drawing/2014/main" id="{51BFD597-1740-374B-B588-ED98297BE16A}"/>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2" name="Oval 431">
                <a:extLst>
                  <a:ext uri="{FF2B5EF4-FFF2-40B4-BE49-F238E27FC236}">
                    <a16:creationId xmlns:a16="http://schemas.microsoft.com/office/drawing/2014/main" id="{ACE24E5F-976D-3848-B3AA-9CA6D1C6724D}"/>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3" name="Oval 432">
                <a:extLst>
                  <a:ext uri="{FF2B5EF4-FFF2-40B4-BE49-F238E27FC236}">
                    <a16:creationId xmlns:a16="http://schemas.microsoft.com/office/drawing/2014/main" id="{147EE2D8-DCBB-4343-861F-EC40C5DBC8E1}"/>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4" name="Oval 433">
                <a:extLst>
                  <a:ext uri="{FF2B5EF4-FFF2-40B4-BE49-F238E27FC236}">
                    <a16:creationId xmlns:a16="http://schemas.microsoft.com/office/drawing/2014/main" id="{AC4DA0F1-816C-5E45-A094-00A754A32C8B}"/>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5" name="Oval 434">
                <a:extLst>
                  <a:ext uri="{FF2B5EF4-FFF2-40B4-BE49-F238E27FC236}">
                    <a16:creationId xmlns:a16="http://schemas.microsoft.com/office/drawing/2014/main" id="{04B4F105-2F2F-3F43-8E3F-8A1874162281}"/>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6" name="Oval 435">
                <a:extLst>
                  <a:ext uri="{FF2B5EF4-FFF2-40B4-BE49-F238E27FC236}">
                    <a16:creationId xmlns:a16="http://schemas.microsoft.com/office/drawing/2014/main" id="{44DBD09C-FC22-6F47-87F0-1764C035E205}"/>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7" name="Oval 436">
                <a:extLst>
                  <a:ext uri="{FF2B5EF4-FFF2-40B4-BE49-F238E27FC236}">
                    <a16:creationId xmlns:a16="http://schemas.microsoft.com/office/drawing/2014/main" id="{297DEFA3-5524-4942-B002-331858EFDA04}"/>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38" name="Oval 437">
                <a:extLst>
                  <a:ext uri="{FF2B5EF4-FFF2-40B4-BE49-F238E27FC236}">
                    <a16:creationId xmlns:a16="http://schemas.microsoft.com/office/drawing/2014/main" id="{D6D2DAA9-9424-7D42-B8B3-AE8DD611BDD0}"/>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39" name="Straight Connector 438">
                <a:extLst>
                  <a:ext uri="{FF2B5EF4-FFF2-40B4-BE49-F238E27FC236}">
                    <a16:creationId xmlns:a16="http://schemas.microsoft.com/office/drawing/2014/main" id="{9B219E2C-70B3-CA45-B5CD-0F32BDF021E5}"/>
                  </a:ext>
                </a:extLst>
              </p:cNvPr>
              <p:cNvCxnSpPr>
                <a:stCxn id="435" idx="6"/>
                <a:endCxn id="438"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A26AE5BE-A7BC-1C42-B4E3-141A8979CC65}"/>
                  </a:ext>
                </a:extLst>
              </p:cNvPr>
              <p:cNvCxnSpPr>
                <a:stCxn id="433" idx="6"/>
                <a:endCxn id="436"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65600718-3F35-2642-A130-A16CC5CB4090}"/>
                  </a:ext>
                </a:extLst>
              </p:cNvPr>
              <p:cNvCxnSpPr>
                <a:stCxn id="435" idx="7"/>
                <a:endCxn id="437"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5E4EBA72-BEA0-A24F-87F8-E6D3973E803E}"/>
                  </a:ext>
                </a:extLst>
              </p:cNvPr>
              <p:cNvCxnSpPr>
                <a:cxnSpLocks/>
                <a:stCxn id="434" idx="5"/>
                <a:endCxn id="438"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9F7EBE02-D5BD-C448-ABFA-A821F1B37615}"/>
                  </a:ext>
                </a:extLst>
              </p:cNvPr>
              <p:cNvCxnSpPr>
                <a:stCxn id="433" idx="5"/>
                <a:endCxn id="437"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9B4A2063-DAE9-744D-916E-FBE62E48F5DB}"/>
                  </a:ext>
                </a:extLst>
              </p:cNvPr>
              <p:cNvCxnSpPr>
                <a:cxnSpLocks/>
                <a:stCxn id="434" idx="6"/>
                <a:endCxn id="436"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E7561F64-DDEB-6E44-B0EE-4D7C4B764A97}"/>
                  </a:ext>
                </a:extLst>
              </p:cNvPr>
              <p:cNvCxnSpPr>
                <a:stCxn id="429" idx="7"/>
                <a:endCxn id="433"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56D29A1B-4FB4-5B4B-ACBE-2E993F241878}"/>
                  </a:ext>
                </a:extLst>
              </p:cNvPr>
              <p:cNvCxnSpPr>
                <a:cxnSpLocks/>
                <a:endCxn id="434"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37C26F56-7AF4-B841-8637-D15D881C3992}"/>
                  </a:ext>
                </a:extLst>
              </p:cNvPr>
              <p:cNvCxnSpPr>
                <a:stCxn id="429" idx="5"/>
                <a:endCxn id="435"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B767BB85-5CEB-8144-8FEE-52BFBC5F5435}"/>
                  </a:ext>
                </a:extLst>
              </p:cNvPr>
              <p:cNvCxnSpPr>
                <a:stCxn id="430" idx="7"/>
                <a:endCxn id="433"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AE7C71D3-F2AF-C34F-95F6-E49E19F527DA}"/>
                  </a:ext>
                </a:extLst>
              </p:cNvPr>
              <p:cNvCxnSpPr>
                <a:cxnSpLocks/>
                <a:stCxn id="430" idx="6"/>
                <a:endCxn id="434"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7A60E085-3186-CB42-A6F9-082C3DBAB754}"/>
                  </a:ext>
                </a:extLst>
              </p:cNvPr>
              <p:cNvCxnSpPr>
                <a:stCxn id="430" idx="5"/>
                <a:endCxn id="435"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C0699926-F95B-F948-A106-B33BCEDC331D}"/>
                  </a:ext>
                </a:extLst>
              </p:cNvPr>
              <p:cNvCxnSpPr>
                <a:stCxn id="431" idx="7"/>
                <a:endCxn id="433"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3AE48545-BCC5-9048-9B50-C0372DBD1D5E}"/>
                  </a:ext>
                </a:extLst>
              </p:cNvPr>
              <p:cNvCxnSpPr>
                <a:cxnSpLocks/>
                <a:stCxn id="431" idx="6"/>
                <a:endCxn id="434"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7AF9E4B4-802E-5441-9B16-51476FF295C3}"/>
                  </a:ext>
                </a:extLst>
              </p:cNvPr>
              <p:cNvCxnSpPr>
                <a:stCxn id="431" idx="5"/>
                <a:endCxn id="435"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a:extLst>
                  <a:ext uri="{FF2B5EF4-FFF2-40B4-BE49-F238E27FC236}">
                    <a16:creationId xmlns:a16="http://schemas.microsoft.com/office/drawing/2014/main" id="{F7BA54AF-0B80-C748-9A4C-DDBD81E392A9}"/>
                  </a:ext>
                </a:extLst>
              </p:cNvPr>
              <p:cNvCxnSpPr>
                <a:stCxn id="432" idx="7"/>
                <a:endCxn id="433"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a:extLst>
                  <a:ext uri="{FF2B5EF4-FFF2-40B4-BE49-F238E27FC236}">
                    <a16:creationId xmlns:a16="http://schemas.microsoft.com/office/drawing/2014/main" id="{BB2B5590-E33D-E44A-88A7-522C6C2C8AAD}"/>
                  </a:ext>
                </a:extLst>
              </p:cNvPr>
              <p:cNvCxnSpPr>
                <a:cxnSpLocks/>
                <a:stCxn id="432" idx="6"/>
                <a:endCxn id="434"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F6522A7-ABB1-9E4E-BA72-316EE646B77B}"/>
                  </a:ext>
                </a:extLst>
              </p:cNvPr>
              <p:cNvCxnSpPr>
                <a:stCxn id="432" idx="5"/>
                <a:endCxn id="435"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24" name="Group 223">
              <a:extLst>
                <a:ext uri="{FF2B5EF4-FFF2-40B4-BE49-F238E27FC236}">
                  <a16:creationId xmlns:a16="http://schemas.microsoft.com/office/drawing/2014/main" id="{94F415C7-B67B-1042-8515-06F0B5235F30}"/>
                </a:ext>
              </a:extLst>
            </p:cNvPr>
            <p:cNvGrpSpPr/>
            <p:nvPr/>
          </p:nvGrpSpPr>
          <p:grpSpPr>
            <a:xfrm>
              <a:off x="8166964" y="2822368"/>
              <a:ext cx="294746" cy="279400"/>
              <a:chOff x="4179208" y="1050528"/>
              <a:chExt cx="1007203" cy="1025330"/>
            </a:xfrm>
            <a:solidFill>
              <a:schemeClr val="tx2">
                <a:lumMod val="20000"/>
                <a:lumOff val="80000"/>
              </a:schemeClr>
            </a:solidFill>
          </p:grpSpPr>
          <p:sp>
            <p:nvSpPr>
              <p:cNvPr id="401" name="Oval 400">
                <a:extLst>
                  <a:ext uri="{FF2B5EF4-FFF2-40B4-BE49-F238E27FC236}">
                    <a16:creationId xmlns:a16="http://schemas.microsoft.com/office/drawing/2014/main" id="{8749651D-96B8-FF4D-B733-E494AD1D9784}"/>
                  </a:ext>
                </a:extLst>
              </p:cNvPr>
              <p:cNvSpPr/>
              <p:nvPr/>
            </p:nvSpPr>
            <p:spPr>
              <a:xfrm>
                <a:off x="4187453" y="105052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2" name="Oval 401">
                <a:extLst>
                  <a:ext uri="{FF2B5EF4-FFF2-40B4-BE49-F238E27FC236}">
                    <a16:creationId xmlns:a16="http://schemas.microsoft.com/office/drawing/2014/main" id="{BF92C90A-8A05-F748-AAD0-8544432286C8}"/>
                  </a:ext>
                </a:extLst>
              </p:cNvPr>
              <p:cNvSpPr/>
              <p:nvPr/>
            </p:nvSpPr>
            <p:spPr>
              <a:xfrm>
                <a:off x="4187453" y="1331345"/>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3" name="Oval 402">
                <a:extLst>
                  <a:ext uri="{FF2B5EF4-FFF2-40B4-BE49-F238E27FC236}">
                    <a16:creationId xmlns:a16="http://schemas.microsoft.com/office/drawing/2014/main" id="{296E44C0-958D-4147-91B9-3372A6F992A8}"/>
                  </a:ext>
                </a:extLst>
              </p:cNvPr>
              <p:cNvSpPr/>
              <p:nvPr/>
            </p:nvSpPr>
            <p:spPr>
              <a:xfrm>
                <a:off x="4187453" y="1612162"/>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4" name="Oval 403">
                <a:extLst>
                  <a:ext uri="{FF2B5EF4-FFF2-40B4-BE49-F238E27FC236}">
                    <a16:creationId xmlns:a16="http://schemas.microsoft.com/office/drawing/2014/main" id="{6C5971E2-A395-6144-9CF3-99CDAEB79CA5}"/>
                  </a:ext>
                </a:extLst>
              </p:cNvPr>
              <p:cNvSpPr/>
              <p:nvPr/>
            </p:nvSpPr>
            <p:spPr>
              <a:xfrm>
                <a:off x="4179208" y="1892978"/>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5" name="Oval 404">
                <a:extLst>
                  <a:ext uri="{FF2B5EF4-FFF2-40B4-BE49-F238E27FC236}">
                    <a16:creationId xmlns:a16="http://schemas.microsoft.com/office/drawing/2014/main" id="{B28B4E6B-F635-7C4B-8CA6-009D2EE56DCD}"/>
                  </a:ext>
                </a:extLst>
              </p:cNvPr>
              <p:cNvSpPr/>
              <p:nvPr/>
            </p:nvSpPr>
            <p:spPr>
              <a:xfrm>
                <a:off x="4595492"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6" name="Oval 405">
                <a:extLst>
                  <a:ext uri="{FF2B5EF4-FFF2-40B4-BE49-F238E27FC236}">
                    <a16:creationId xmlns:a16="http://schemas.microsoft.com/office/drawing/2014/main" id="{037AD0CB-2AF6-AE46-A8D5-296E72415852}"/>
                  </a:ext>
                </a:extLst>
              </p:cNvPr>
              <p:cNvSpPr/>
              <p:nvPr/>
            </p:nvSpPr>
            <p:spPr>
              <a:xfrm>
                <a:off x="4595492"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7" name="Oval 406">
                <a:extLst>
                  <a:ext uri="{FF2B5EF4-FFF2-40B4-BE49-F238E27FC236}">
                    <a16:creationId xmlns:a16="http://schemas.microsoft.com/office/drawing/2014/main" id="{85F2D4F6-1B4C-524E-BDCA-EE214F350F21}"/>
                  </a:ext>
                </a:extLst>
              </p:cNvPr>
              <p:cNvSpPr/>
              <p:nvPr/>
            </p:nvSpPr>
            <p:spPr>
              <a:xfrm>
                <a:off x="4595492"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8" name="Oval 407">
                <a:extLst>
                  <a:ext uri="{FF2B5EF4-FFF2-40B4-BE49-F238E27FC236}">
                    <a16:creationId xmlns:a16="http://schemas.microsoft.com/office/drawing/2014/main" id="{A0D54527-61DC-D947-BC03-7D191CEC57DB}"/>
                  </a:ext>
                </a:extLst>
              </p:cNvPr>
              <p:cNvSpPr/>
              <p:nvPr/>
            </p:nvSpPr>
            <p:spPr>
              <a:xfrm>
                <a:off x="5003531" y="1185609"/>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09" name="Oval 408">
                <a:extLst>
                  <a:ext uri="{FF2B5EF4-FFF2-40B4-BE49-F238E27FC236}">
                    <a16:creationId xmlns:a16="http://schemas.microsoft.com/office/drawing/2014/main" id="{398344F8-3804-E84C-B169-DB06F6CFA139}"/>
                  </a:ext>
                </a:extLst>
              </p:cNvPr>
              <p:cNvSpPr/>
              <p:nvPr/>
            </p:nvSpPr>
            <p:spPr>
              <a:xfrm>
                <a:off x="5003531" y="1466426"/>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410" name="Oval 409">
                <a:extLst>
                  <a:ext uri="{FF2B5EF4-FFF2-40B4-BE49-F238E27FC236}">
                    <a16:creationId xmlns:a16="http://schemas.microsoft.com/office/drawing/2014/main" id="{1E88A6A4-E621-714D-9E62-5C08D96AD9EE}"/>
                  </a:ext>
                </a:extLst>
              </p:cNvPr>
              <p:cNvSpPr/>
              <p:nvPr/>
            </p:nvSpPr>
            <p:spPr>
              <a:xfrm>
                <a:off x="5003531" y="1747243"/>
                <a:ext cx="182880" cy="182880"/>
              </a:xfrm>
              <a:prstGeom prst="ellipse">
                <a:avLst/>
              </a:prstGeom>
              <a:grp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411" name="Straight Connector 410">
                <a:extLst>
                  <a:ext uri="{FF2B5EF4-FFF2-40B4-BE49-F238E27FC236}">
                    <a16:creationId xmlns:a16="http://schemas.microsoft.com/office/drawing/2014/main" id="{AF005E0A-C862-7C4F-90A7-E85075D43366}"/>
                  </a:ext>
                </a:extLst>
              </p:cNvPr>
              <p:cNvCxnSpPr>
                <a:stCxn id="407" idx="6"/>
                <a:endCxn id="410" idx="2"/>
              </p:cNvCxnSpPr>
              <p:nvPr/>
            </p:nvCxnSpPr>
            <p:spPr>
              <a:xfrm>
                <a:off x="4778372" y="1838683"/>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32E7DB0D-B3C2-B848-ABDA-3D0191C63A4C}"/>
                  </a:ext>
                </a:extLst>
              </p:cNvPr>
              <p:cNvCxnSpPr>
                <a:stCxn id="405" idx="6"/>
                <a:endCxn id="408" idx="2"/>
              </p:cNvCxnSpPr>
              <p:nvPr/>
            </p:nvCxnSpPr>
            <p:spPr>
              <a:xfrm>
                <a:off x="4778372" y="1277049"/>
                <a:ext cx="225159" cy="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39DD792F-102B-F645-A5EE-2021E5B49C02}"/>
                  </a:ext>
                </a:extLst>
              </p:cNvPr>
              <p:cNvCxnSpPr>
                <a:stCxn id="407" idx="7"/>
                <a:endCxn id="409" idx="3"/>
              </p:cNvCxnSpPr>
              <p:nvPr/>
            </p:nvCxnSpPr>
            <p:spPr>
              <a:xfrm flipV="1">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A628B31F-68D5-BE4B-8F7E-726E40657059}"/>
                  </a:ext>
                </a:extLst>
              </p:cNvPr>
              <p:cNvCxnSpPr>
                <a:cxnSpLocks/>
                <a:stCxn id="406" idx="5"/>
                <a:endCxn id="410" idx="1"/>
              </p:cNvCxnSpPr>
              <p:nvPr/>
            </p:nvCxnSpPr>
            <p:spPr>
              <a:xfrm>
                <a:off x="4751590" y="1622524"/>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C9DF3E2F-F420-7944-804A-244ED5CF5907}"/>
                  </a:ext>
                </a:extLst>
              </p:cNvPr>
              <p:cNvCxnSpPr>
                <a:stCxn id="405" idx="5"/>
                <a:endCxn id="409" idx="1"/>
              </p:cNvCxnSpPr>
              <p:nvPr/>
            </p:nvCxnSpPr>
            <p:spPr>
              <a:xfrm>
                <a:off x="4751590" y="1341707"/>
                <a:ext cx="278723" cy="15150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a:extLst>
                  <a:ext uri="{FF2B5EF4-FFF2-40B4-BE49-F238E27FC236}">
                    <a16:creationId xmlns:a16="http://schemas.microsoft.com/office/drawing/2014/main" id="{AC4FE241-69BB-1944-8691-DCA7A9358A01}"/>
                  </a:ext>
                </a:extLst>
              </p:cNvPr>
              <p:cNvCxnSpPr>
                <a:cxnSpLocks/>
                <a:stCxn id="406" idx="6"/>
                <a:endCxn id="408" idx="3"/>
              </p:cNvCxnSpPr>
              <p:nvPr/>
            </p:nvCxnSpPr>
            <p:spPr>
              <a:xfrm flipV="1">
                <a:off x="4778372" y="1341707"/>
                <a:ext cx="251941" cy="21615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a:extLst>
                  <a:ext uri="{FF2B5EF4-FFF2-40B4-BE49-F238E27FC236}">
                    <a16:creationId xmlns:a16="http://schemas.microsoft.com/office/drawing/2014/main" id="{4E5FBA57-55A7-3547-8514-53C725ABA573}"/>
                  </a:ext>
                </a:extLst>
              </p:cNvPr>
              <p:cNvCxnSpPr>
                <a:stCxn id="401" idx="7"/>
                <a:endCxn id="405" idx="1"/>
              </p:cNvCxnSpPr>
              <p:nvPr/>
            </p:nvCxnSpPr>
            <p:spPr>
              <a:xfrm>
                <a:off x="4343551" y="1077310"/>
                <a:ext cx="278723" cy="135081"/>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31870397-D1EB-494E-A602-A5A104B589CC}"/>
                  </a:ext>
                </a:extLst>
              </p:cNvPr>
              <p:cNvCxnSpPr>
                <a:cxnSpLocks/>
                <a:endCxn id="406" idx="0"/>
              </p:cNvCxnSpPr>
              <p:nvPr/>
            </p:nvCxnSpPr>
            <p:spPr>
              <a:xfrm>
                <a:off x="4378082" y="1177528"/>
                <a:ext cx="308850" cy="28889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22A3E3A2-568E-1641-B2B3-B7C90BCDCA97}"/>
                  </a:ext>
                </a:extLst>
              </p:cNvPr>
              <p:cNvCxnSpPr>
                <a:stCxn id="401" idx="5"/>
                <a:endCxn id="407" idx="1"/>
              </p:cNvCxnSpPr>
              <p:nvPr/>
            </p:nvCxnSpPr>
            <p:spPr>
              <a:xfrm>
                <a:off x="4343551" y="1206626"/>
                <a:ext cx="278723" cy="567399"/>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2243EC52-8DFE-9542-8DE5-BED2B064DAC8}"/>
                  </a:ext>
                </a:extLst>
              </p:cNvPr>
              <p:cNvCxnSpPr>
                <a:stCxn id="402" idx="7"/>
                <a:endCxn id="405" idx="2"/>
              </p:cNvCxnSpPr>
              <p:nvPr/>
            </p:nvCxnSpPr>
            <p:spPr>
              <a:xfrm flipV="1">
                <a:off x="4343551" y="1277049"/>
                <a:ext cx="251941" cy="81078"/>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57C8FE35-BF35-D846-AC64-2D6077A2B14E}"/>
                  </a:ext>
                </a:extLst>
              </p:cNvPr>
              <p:cNvCxnSpPr>
                <a:cxnSpLocks/>
                <a:stCxn id="402" idx="6"/>
                <a:endCxn id="406" idx="1"/>
              </p:cNvCxnSpPr>
              <p:nvPr/>
            </p:nvCxnSpPr>
            <p:spPr>
              <a:xfrm>
                <a:off x="4370333" y="1422785"/>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65415702-5A24-B84B-84BA-E4E0CB360D24}"/>
                  </a:ext>
                </a:extLst>
              </p:cNvPr>
              <p:cNvCxnSpPr>
                <a:stCxn id="402" idx="5"/>
                <a:endCxn id="407" idx="2"/>
              </p:cNvCxnSpPr>
              <p:nvPr/>
            </p:nvCxnSpPr>
            <p:spPr>
              <a:xfrm>
                <a:off x="4343551" y="1487443"/>
                <a:ext cx="251941" cy="351240"/>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CE19CD3E-D7E7-AD49-A639-1DB634A1631E}"/>
                  </a:ext>
                </a:extLst>
              </p:cNvPr>
              <p:cNvCxnSpPr>
                <a:stCxn id="403" idx="7"/>
                <a:endCxn id="405" idx="3"/>
              </p:cNvCxnSpPr>
              <p:nvPr/>
            </p:nvCxnSpPr>
            <p:spPr>
              <a:xfrm flipV="1">
                <a:off x="4343551" y="1341707"/>
                <a:ext cx="278723" cy="297237"/>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171131EE-8B92-CA4C-9A14-0A2119801DEC}"/>
                  </a:ext>
                </a:extLst>
              </p:cNvPr>
              <p:cNvCxnSpPr>
                <a:cxnSpLocks/>
                <a:stCxn id="403" idx="6"/>
                <a:endCxn id="406" idx="2"/>
              </p:cNvCxnSpPr>
              <p:nvPr/>
            </p:nvCxnSpPr>
            <p:spPr>
              <a:xfrm flipV="1">
                <a:off x="4370333" y="1557866"/>
                <a:ext cx="225159" cy="145736"/>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12F4F7F5-5A1C-7F4E-9DA4-40ED3AB22118}"/>
                  </a:ext>
                </a:extLst>
              </p:cNvPr>
              <p:cNvCxnSpPr>
                <a:stCxn id="403" idx="5"/>
                <a:endCxn id="407" idx="2"/>
              </p:cNvCxnSpPr>
              <p:nvPr/>
            </p:nvCxnSpPr>
            <p:spPr>
              <a:xfrm>
                <a:off x="4343551" y="1768260"/>
                <a:ext cx="251941" cy="7042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C58DAA1D-E2F4-A444-A1EB-11C7A036A5E9}"/>
                  </a:ext>
                </a:extLst>
              </p:cNvPr>
              <p:cNvCxnSpPr>
                <a:stCxn id="404" idx="7"/>
                <a:endCxn id="405" idx="3"/>
              </p:cNvCxnSpPr>
              <p:nvPr/>
            </p:nvCxnSpPr>
            <p:spPr>
              <a:xfrm flipV="1">
                <a:off x="4335306" y="1341707"/>
                <a:ext cx="286968" cy="578053"/>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53EB9AC9-69E3-6549-B135-51C8841D11AC}"/>
                  </a:ext>
                </a:extLst>
              </p:cNvPr>
              <p:cNvCxnSpPr>
                <a:cxnSpLocks/>
                <a:stCxn id="404" idx="6"/>
                <a:endCxn id="406" idx="3"/>
              </p:cNvCxnSpPr>
              <p:nvPr/>
            </p:nvCxnSpPr>
            <p:spPr>
              <a:xfrm flipV="1">
                <a:off x="4362088" y="1622524"/>
                <a:ext cx="260186" cy="361894"/>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67FB22B0-D0F0-B34A-B2E3-D681481A200C}"/>
                  </a:ext>
                </a:extLst>
              </p:cNvPr>
              <p:cNvCxnSpPr>
                <a:stCxn id="404" idx="5"/>
                <a:endCxn id="407" idx="3"/>
              </p:cNvCxnSpPr>
              <p:nvPr/>
            </p:nvCxnSpPr>
            <p:spPr>
              <a:xfrm flipV="1">
                <a:off x="4335306" y="1903341"/>
                <a:ext cx="286968" cy="145735"/>
              </a:xfrm>
              <a:prstGeom prst="line">
                <a:avLst/>
              </a:prstGeom>
              <a:grpFill/>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26" name="Oval 225">
              <a:extLst>
                <a:ext uri="{FF2B5EF4-FFF2-40B4-BE49-F238E27FC236}">
                  <a16:creationId xmlns:a16="http://schemas.microsoft.com/office/drawing/2014/main" id="{37890319-3ED8-F848-81CB-B6B1E548A25C}"/>
                </a:ext>
              </a:extLst>
            </p:cNvPr>
            <p:cNvSpPr/>
            <p:nvPr/>
          </p:nvSpPr>
          <p:spPr>
            <a:xfrm>
              <a:off x="7480415" y="2618817"/>
              <a:ext cx="1346198" cy="1219200"/>
            </a:xfrm>
            <a:prstGeom prst="ellips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7" name="Group 226">
              <a:extLst>
                <a:ext uri="{FF2B5EF4-FFF2-40B4-BE49-F238E27FC236}">
                  <a16:creationId xmlns:a16="http://schemas.microsoft.com/office/drawing/2014/main" id="{A27C8C9E-3B8E-3545-9FEA-9697430D65A4}"/>
                </a:ext>
              </a:extLst>
            </p:cNvPr>
            <p:cNvGrpSpPr/>
            <p:nvPr/>
          </p:nvGrpSpPr>
          <p:grpSpPr>
            <a:xfrm>
              <a:off x="8147106" y="3321436"/>
              <a:ext cx="381001" cy="395043"/>
              <a:chOff x="4179208" y="1050528"/>
              <a:chExt cx="1007203" cy="1025330"/>
            </a:xfrm>
          </p:grpSpPr>
          <p:sp>
            <p:nvSpPr>
              <p:cNvPr id="373" name="Oval 372">
                <a:extLst>
                  <a:ext uri="{FF2B5EF4-FFF2-40B4-BE49-F238E27FC236}">
                    <a16:creationId xmlns:a16="http://schemas.microsoft.com/office/drawing/2014/main" id="{6FAF1B4F-FD61-184D-A27E-76EC932F0074}"/>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4" name="Oval 373">
                <a:extLst>
                  <a:ext uri="{FF2B5EF4-FFF2-40B4-BE49-F238E27FC236}">
                    <a16:creationId xmlns:a16="http://schemas.microsoft.com/office/drawing/2014/main" id="{C6F97E48-B5C4-1F46-91C9-28D9F02D580D}"/>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5" name="Oval 374">
                <a:extLst>
                  <a:ext uri="{FF2B5EF4-FFF2-40B4-BE49-F238E27FC236}">
                    <a16:creationId xmlns:a16="http://schemas.microsoft.com/office/drawing/2014/main" id="{25F6AB93-817A-CF47-B1ED-C0D6A231397C}"/>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6" name="Oval 375">
                <a:extLst>
                  <a:ext uri="{FF2B5EF4-FFF2-40B4-BE49-F238E27FC236}">
                    <a16:creationId xmlns:a16="http://schemas.microsoft.com/office/drawing/2014/main" id="{230686C5-2176-A748-8CDB-EFF95645DE06}"/>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7" name="Oval 376">
                <a:extLst>
                  <a:ext uri="{FF2B5EF4-FFF2-40B4-BE49-F238E27FC236}">
                    <a16:creationId xmlns:a16="http://schemas.microsoft.com/office/drawing/2014/main" id="{A889D050-A7A9-8D4A-AC1A-B3717E4C0DE2}"/>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8" name="Oval 377">
                <a:extLst>
                  <a:ext uri="{FF2B5EF4-FFF2-40B4-BE49-F238E27FC236}">
                    <a16:creationId xmlns:a16="http://schemas.microsoft.com/office/drawing/2014/main" id="{310E4F3A-D40F-4B47-BDEB-CA00C506FF4F}"/>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79" name="Oval 378">
                <a:extLst>
                  <a:ext uri="{FF2B5EF4-FFF2-40B4-BE49-F238E27FC236}">
                    <a16:creationId xmlns:a16="http://schemas.microsoft.com/office/drawing/2014/main" id="{15C81DF5-951D-A846-A297-0E790CEF8F33}"/>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80" name="Oval 379">
                <a:extLst>
                  <a:ext uri="{FF2B5EF4-FFF2-40B4-BE49-F238E27FC236}">
                    <a16:creationId xmlns:a16="http://schemas.microsoft.com/office/drawing/2014/main" id="{AA324447-EB76-5243-823F-97188AE17E90}"/>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81" name="Oval 380">
                <a:extLst>
                  <a:ext uri="{FF2B5EF4-FFF2-40B4-BE49-F238E27FC236}">
                    <a16:creationId xmlns:a16="http://schemas.microsoft.com/office/drawing/2014/main" id="{72DB7FB0-36B1-AB42-8B3E-3931B77F99BF}"/>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82" name="Oval 381">
                <a:extLst>
                  <a:ext uri="{FF2B5EF4-FFF2-40B4-BE49-F238E27FC236}">
                    <a16:creationId xmlns:a16="http://schemas.microsoft.com/office/drawing/2014/main" id="{C5B24715-A22E-3D4A-9933-CF49E0046036}"/>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383" name="Straight Connector 382">
                <a:extLst>
                  <a:ext uri="{FF2B5EF4-FFF2-40B4-BE49-F238E27FC236}">
                    <a16:creationId xmlns:a16="http://schemas.microsoft.com/office/drawing/2014/main" id="{75FD6F7F-86DE-A64C-A351-9A7FDF9FA5FB}"/>
                  </a:ext>
                </a:extLst>
              </p:cNvPr>
              <p:cNvCxnSpPr>
                <a:stCxn id="379" idx="6"/>
                <a:endCxn id="38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1A17ED81-5DD4-5A4F-A170-1D08FF9A4BC3}"/>
                  </a:ext>
                </a:extLst>
              </p:cNvPr>
              <p:cNvCxnSpPr>
                <a:stCxn id="377" idx="6"/>
                <a:endCxn id="38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08491F3A-CF9F-734E-8AAD-D437E1F421F0}"/>
                  </a:ext>
                </a:extLst>
              </p:cNvPr>
              <p:cNvCxnSpPr>
                <a:stCxn id="379" idx="7"/>
                <a:endCxn id="38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B239D2B3-7F5B-EC4B-99DC-A9E9BC73BAA8}"/>
                  </a:ext>
                </a:extLst>
              </p:cNvPr>
              <p:cNvCxnSpPr>
                <a:cxnSpLocks/>
                <a:stCxn id="378" idx="5"/>
                <a:endCxn id="38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A81D618E-6FB3-454B-BFAB-27B1A9D417EB}"/>
                  </a:ext>
                </a:extLst>
              </p:cNvPr>
              <p:cNvCxnSpPr>
                <a:stCxn id="377" idx="5"/>
                <a:endCxn id="38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4D467CA1-077C-9843-9EA3-8BA3B256284C}"/>
                  </a:ext>
                </a:extLst>
              </p:cNvPr>
              <p:cNvCxnSpPr>
                <a:cxnSpLocks/>
                <a:stCxn id="378" idx="6"/>
                <a:endCxn id="38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3ED6BEB0-0826-5149-B594-4B5487BF253C}"/>
                  </a:ext>
                </a:extLst>
              </p:cNvPr>
              <p:cNvCxnSpPr>
                <a:stCxn id="373" idx="7"/>
                <a:endCxn id="37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A01A7673-D36D-FA4B-AC24-0168A5A54E0A}"/>
                  </a:ext>
                </a:extLst>
              </p:cNvPr>
              <p:cNvCxnSpPr>
                <a:cxnSpLocks/>
                <a:endCxn id="37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232D25BB-3621-A743-9B7E-71D5A03B4800}"/>
                  </a:ext>
                </a:extLst>
              </p:cNvPr>
              <p:cNvCxnSpPr>
                <a:stCxn id="373" idx="5"/>
                <a:endCxn id="37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018364A8-BE29-FB49-94A4-DC6BF470C5F9}"/>
                  </a:ext>
                </a:extLst>
              </p:cNvPr>
              <p:cNvCxnSpPr>
                <a:stCxn id="374" idx="7"/>
                <a:endCxn id="37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2520CD15-4146-6F40-871B-98349F0402AA}"/>
                  </a:ext>
                </a:extLst>
              </p:cNvPr>
              <p:cNvCxnSpPr>
                <a:cxnSpLocks/>
                <a:stCxn id="374" idx="6"/>
                <a:endCxn id="37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F78C1F07-8010-0B49-8200-A7EAB3F518D0}"/>
                  </a:ext>
                </a:extLst>
              </p:cNvPr>
              <p:cNvCxnSpPr>
                <a:stCxn id="374" idx="5"/>
                <a:endCxn id="37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4388F1EA-0625-8646-988A-CD8A4B2078CA}"/>
                  </a:ext>
                </a:extLst>
              </p:cNvPr>
              <p:cNvCxnSpPr>
                <a:stCxn id="375" idx="7"/>
                <a:endCxn id="37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BFB239A0-7D2B-F549-8447-8361C9ABBFD5}"/>
                  </a:ext>
                </a:extLst>
              </p:cNvPr>
              <p:cNvCxnSpPr>
                <a:cxnSpLocks/>
                <a:stCxn id="375" idx="6"/>
                <a:endCxn id="37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8D629514-F0F4-EE45-9382-72F07263A65D}"/>
                  </a:ext>
                </a:extLst>
              </p:cNvPr>
              <p:cNvCxnSpPr>
                <a:stCxn id="375" idx="5"/>
                <a:endCxn id="37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06162A26-A104-FB41-9740-EE068F598853}"/>
                  </a:ext>
                </a:extLst>
              </p:cNvPr>
              <p:cNvCxnSpPr>
                <a:stCxn id="376" idx="7"/>
                <a:endCxn id="37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CA7C5849-3733-174A-B359-60F2554D1F0C}"/>
                  </a:ext>
                </a:extLst>
              </p:cNvPr>
              <p:cNvCxnSpPr>
                <a:cxnSpLocks/>
                <a:stCxn id="376" idx="6"/>
                <a:endCxn id="37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08FD4157-68B4-AD4C-8757-C1044A9382D5}"/>
                  </a:ext>
                </a:extLst>
              </p:cNvPr>
              <p:cNvCxnSpPr>
                <a:stCxn id="376" idx="5"/>
                <a:endCxn id="37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28" name="Group 227">
              <a:extLst>
                <a:ext uri="{FF2B5EF4-FFF2-40B4-BE49-F238E27FC236}">
                  <a16:creationId xmlns:a16="http://schemas.microsoft.com/office/drawing/2014/main" id="{D7ACC191-C211-A244-99BF-4E19FD2542EC}"/>
                </a:ext>
              </a:extLst>
            </p:cNvPr>
            <p:cNvGrpSpPr/>
            <p:nvPr/>
          </p:nvGrpSpPr>
          <p:grpSpPr>
            <a:xfrm>
              <a:off x="7564843" y="3009729"/>
              <a:ext cx="431746" cy="437375"/>
              <a:chOff x="4179208" y="1050528"/>
              <a:chExt cx="1007203" cy="1025330"/>
            </a:xfrm>
          </p:grpSpPr>
          <p:sp>
            <p:nvSpPr>
              <p:cNvPr id="345" name="Oval 344">
                <a:extLst>
                  <a:ext uri="{FF2B5EF4-FFF2-40B4-BE49-F238E27FC236}">
                    <a16:creationId xmlns:a16="http://schemas.microsoft.com/office/drawing/2014/main" id="{E27C1994-7619-854A-B9E7-E003A55ED847}"/>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46" name="Oval 345">
                <a:extLst>
                  <a:ext uri="{FF2B5EF4-FFF2-40B4-BE49-F238E27FC236}">
                    <a16:creationId xmlns:a16="http://schemas.microsoft.com/office/drawing/2014/main" id="{8ABB7B08-D196-6540-86AA-2E5D8EADDC0A}"/>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47" name="Oval 346">
                <a:extLst>
                  <a:ext uri="{FF2B5EF4-FFF2-40B4-BE49-F238E27FC236}">
                    <a16:creationId xmlns:a16="http://schemas.microsoft.com/office/drawing/2014/main" id="{46EECB34-AE6B-E142-94D7-357C57B533E9}"/>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48" name="Oval 347">
                <a:extLst>
                  <a:ext uri="{FF2B5EF4-FFF2-40B4-BE49-F238E27FC236}">
                    <a16:creationId xmlns:a16="http://schemas.microsoft.com/office/drawing/2014/main" id="{6BE9773A-8B31-B742-AC03-D63FC94F7C49}"/>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49" name="Oval 348">
                <a:extLst>
                  <a:ext uri="{FF2B5EF4-FFF2-40B4-BE49-F238E27FC236}">
                    <a16:creationId xmlns:a16="http://schemas.microsoft.com/office/drawing/2014/main" id="{7D8401C8-2FC1-ED47-B977-61E16AD5F335}"/>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50" name="Oval 349">
                <a:extLst>
                  <a:ext uri="{FF2B5EF4-FFF2-40B4-BE49-F238E27FC236}">
                    <a16:creationId xmlns:a16="http://schemas.microsoft.com/office/drawing/2014/main" id="{99C312A0-89B5-D643-8F9D-62A6152BD5AE}"/>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51" name="Oval 350">
                <a:extLst>
                  <a:ext uri="{FF2B5EF4-FFF2-40B4-BE49-F238E27FC236}">
                    <a16:creationId xmlns:a16="http://schemas.microsoft.com/office/drawing/2014/main" id="{38EC32E2-9CA2-6F44-8FDB-71F6412DF054}"/>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52" name="Oval 351">
                <a:extLst>
                  <a:ext uri="{FF2B5EF4-FFF2-40B4-BE49-F238E27FC236}">
                    <a16:creationId xmlns:a16="http://schemas.microsoft.com/office/drawing/2014/main" id="{618AB4C4-F732-8248-914E-FB6265AFCDE1}"/>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53" name="Oval 352">
                <a:extLst>
                  <a:ext uri="{FF2B5EF4-FFF2-40B4-BE49-F238E27FC236}">
                    <a16:creationId xmlns:a16="http://schemas.microsoft.com/office/drawing/2014/main" id="{B0D584EF-3CCA-324F-8C36-819D1D70B15D}"/>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54" name="Oval 353">
                <a:extLst>
                  <a:ext uri="{FF2B5EF4-FFF2-40B4-BE49-F238E27FC236}">
                    <a16:creationId xmlns:a16="http://schemas.microsoft.com/office/drawing/2014/main" id="{7CC91B26-6AF9-424D-B5B1-539306C140DF}"/>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355" name="Straight Connector 354">
                <a:extLst>
                  <a:ext uri="{FF2B5EF4-FFF2-40B4-BE49-F238E27FC236}">
                    <a16:creationId xmlns:a16="http://schemas.microsoft.com/office/drawing/2014/main" id="{8504ABDF-8CFA-F44B-A15C-5DA5DE77429C}"/>
                  </a:ext>
                </a:extLst>
              </p:cNvPr>
              <p:cNvCxnSpPr>
                <a:stCxn id="351" idx="6"/>
                <a:endCxn id="354"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D720CBE7-C62E-D54A-A176-09250FAD53AC}"/>
                  </a:ext>
                </a:extLst>
              </p:cNvPr>
              <p:cNvCxnSpPr>
                <a:stCxn id="349" idx="6"/>
                <a:endCxn id="352"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064753B-5212-7D46-8263-62EB8937D6F9}"/>
                  </a:ext>
                </a:extLst>
              </p:cNvPr>
              <p:cNvCxnSpPr>
                <a:stCxn id="351" idx="7"/>
                <a:endCxn id="353"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E8B3C809-C12D-304A-A8E8-6ADAC3BC12DE}"/>
                  </a:ext>
                </a:extLst>
              </p:cNvPr>
              <p:cNvCxnSpPr>
                <a:cxnSpLocks/>
                <a:stCxn id="350" idx="5"/>
                <a:endCxn id="354"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a:extLst>
                  <a:ext uri="{FF2B5EF4-FFF2-40B4-BE49-F238E27FC236}">
                    <a16:creationId xmlns:a16="http://schemas.microsoft.com/office/drawing/2014/main" id="{8B609A8F-3582-144D-A537-7E3B522BB806}"/>
                  </a:ext>
                </a:extLst>
              </p:cNvPr>
              <p:cNvCxnSpPr>
                <a:stCxn id="349" idx="5"/>
                <a:endCxn id="353"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EF8B4A75-6041-5F42-BC5C-80AEF1C4F117}"/>
                  </a:ext>
                </a:extLst>
              </p:cNvPr>
              <p:cNvCxnSpPr>
                <a:cxnSpLocks/>
                <a:stCxn id="350" idx="6"/>
                <a:endCxn id="352"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4EBC8AE2-97F8-3B4A-B9E5-8ED7510169FD}"/>
                  </a:ext>
                </a:extLst>
              </p:cNvPr>
              <p:cNvCxnSpPr>
                <a:stCxn id="345" idx="7"/>
                <a:endCxn id="349"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D45232EE-41E0-D84E-AEF4-A3C6A50EFA55}"/>
                  </a:ext>
                </a:extLst>
              </p:cNvPr>
              <p:cNvCxnSpPr>
                <a:cxnSpLocks/>
                <a:endCxn id="350"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ACBE0A29-49CC-D84B-B8A8-0422B14C94F9}"/>
                  </a:ext>
                </a:extLst>
              </p:cNvPr>
              <p:cNvCxnSpPr>
                <a:stCxn id="345" idx="5"/>
                <a:endCxn id="351"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CAD614EE-03EF-1544-874D-F4E0F932B9EA}"/>
                  </a:ext>
                </a:extLst>
              </p:cNvPr>
              <p:cNvCxnSpPr>
                <a:stCxn id="346" idx="7"/>
                <a:endCxn id="349"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8FA68827-4827-564F-9A79-69F1C53D5BAC}"/>
                  </a:ext>
                </a:extLst>
              </p:cNvPr>
              <p:cNvCxnSpPr>
                <a:cxnSpLocks/>
                <a:stCxn id="346" idx="6"/>
                <a:endCxn id="350"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8909BAB9-003E-4646-BB43-1C98422F6F49}"/>
                  </a:ext>
                </a:extLst>
              </p:cNvPr>
              <p:cNvCxnSpPr>
                <a:stCxn id="346" idx="5"/>
                <a:endCxn id="351"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B24CC8CB-B366-A64C-AAF0-D363966A15BA}"/>
                  </a:ext>
                </a:extLst>
              </p:cNvPr>
              <p:cNvCxnSpPr>
                <a:stCxn id="347" idx="7"/>
                <a:endCxn id="349"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55B4B4AD-6D18-7E47-B9B0-62B7E5FEBCA1}"/>
                  </a:ext>
                </a:extLst>
              </p:cNvPr>
              <p:cNvCxnSpPr>
                <a:cxnSpLocks/>
                <a:stCxn id="347" idx="6"/>
                <a:endCxn id="350"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CECADD7A-D60A-DB48-ACC8-EEA0817420D6}"/>
                  </a:ext>
                </a:extLst>
              </p:cNvPr>
              <p:cNvCxnSpPr>
                <a:stCxn id="347" idx="5"/>
                <a:endCxn id="351"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F73DDB87-4FD7-4640-9E2F-EA9FCD8B0CC2}"/>
                  </a:ext>
                </a:extLst>
              </p:cNvPr>
              <p:cNvCxnSpPr>
                <a:stCxn id="348" idx="7"/>
                <a:endCxn id="349"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EC851253-B0FD-594B-9DF0-9C4B9BB6E749}"/>
                  </a:ext>
                </a:extLst>
              </p:cNvPr>
              <p:cNvCxnSpPr>
                <a:cxnSpLocks/>
                <a:stCxn id="348" idx="6"/>
                <a:endCxn id="350"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239C9A17-AD1C-1448-A7ED-3DE4785506F1}"/>
                  </a:ext>
                </a:extLst>
              </p:cNvPr>
              <p:cNvCxnSpPr>
                <a:stCxn id="348" idx="5"/>
                <a:endCxn id="351"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29" name="Group 228">
              <a:extLst>
                <a:ext uri="{FF2B5EF4-FFF2-40B4-BE49-F238E27FC236}">
                  <a16:creationId xmlns:a16="http://schemas.microsoft.com/office/drawing/2014/main" id="{3FB30018-32EF-794A-8293-F4898903AADE}"/>
                </a:ext>
              </a:extLst>
            </p:cNvPr>
            <p:cNvGrpSpPr/>
            <p:nvPr/>
          </p:nvGrpSpPr>
          <p:grpSpPr>
            <a:xfrm>
              <a:off x="7849216" y="2707337"/>
              <a:ext cx="294746" cy="279400"/>
              <a:chOff x="4179208" y="1050528"/>
              <a:chExt cx="1007203" cy="1025330"/>
            </a:xfrm>
          </p:grpSpPr>
          <p:sp>
            <p:nvSpPr>
              <p:cNvPr id="317" name="Oval 316">
                <a:extLst>
                  <a:ext uri="{FF2B5EF4-FFF2-40B4-BE49-F238E27FC236}">
                    <a16:creationId xmlns:a16="http://schemas.microsoft.com/office/drawing/2014/main" id="{1DEB2105-840F-6743-8B8A-DCC0BA1DD3D6}"/>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18" name="Oval 317">
                <a:extLst>
                  <a:ext uri="{FF2B5EF4-FFF2-40B4-BE49-F238E27FC236}">
                    <a16:creationId xmlns:a16="http://schemas.microsoft.com/office/drawing/2014/main" id="{E146B65C-D3BF-3B42-9478-E0971364E089}"/>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19" name="Oval 318">
                <a:extLst>
                  <a:ext uri="{FF2B5EF4-FFF2-40B4-BE49-F238E27FC236}">
                    <a16:creationId xmlns:a16="http://schemas.microsoft.com/office/drawing/2014/main" id="{2E744C6F-E649-B34F-80D3-2AC0F467B849}"/>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0" name="Oval 319">
                <a:extLst>
                  <a:ext uri="{FF2B5EF4-FFF2-40B4-BE49-F238E27FC236}">
                    <a16:creationId xmlns:a16="http://schemas.microsoft.com/office/drawing/2014/main" id="{B6235F7A-98E1-9A42-A1E0-E69013C1429F}"/>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1" name="Oval 320">
                <a:extLst>
                  <a:ext uri="{FF2B5EF4-FFF2-40B4-BE49-F238E27FC236}">
                    <a16:creationId xmlns:a16="http://schemas.microsoft.com/office/drawing/2014/main" id="{4BA50927-B7AF-4841-BDB0-E9E9E5A65DC2}"/>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2" name="Oval 321">
                <a:extLst>
                  <a:ext uri="{FF2B5EF4-FFF2-40B4-BE49-F238E27FC236}">
                    <a16:creationId xmlns:a16="http://schemas.microsoft.com/office/drawing/2014/main" id="{7A2D6D47-B880-BD49-8AF3-B50A371B8F78}"/>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3" name="Oval 322">
                <a:extLst>
                  <a:ext uri="{FF2B5EF4-FFF2-40B4-BE49-F238E27FC236}">
                    <a16:creationId xmlns:a16="http://schemas.microsoft.com/office/drawing/2014/main" id="{ED9FED3D-F6E9-B645-8517-BA73BD9ECC07}"/>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4" name="Oval 323">
                <a:extLst>
                  <a:ext uri="{FF2B5EF4-FFF2-40B4-BE49-F238E27FC236}">
                    <a16:creationId xmlns:a16="http://schemas.microsoft.com/office/drawing/2014/main" id="{CCBFF38F-2F61-BB40-8C0F-301E3F14B241}"/>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5" name="Oval 324">
                <a:extLst>
                  <a:ext uri="{FF2B5EF4-FFF2-40B4-BE49-F238E27FC236}">
                    <a16:creationId xmlns:a16="http://schemas.microsoft.com/office/drawing/2014/main" id="{278C4EAD-4538-1446-9C8F-0717816E58CF}"/>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326" name="Oval 325">
                <a:extLst>
                  <a:ext uri="{FF2B5EF4-FFF2-40B4-BE49-F238E27FC236}">
                    <a16:creationId xmlns:a16="http://schemas.microsoft.com/office/drawing/2014/main" id="{8472F0F7-AA5F-B94C-ABC3-571D5A39F36D}"/>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327" name="Straight Connector 326">
                <a:extLst>
                  <a:ext uri="{FF2B5EF4-FFF2-40B4-BE49-F238E27FC236}">
                    <a16:creationId xmlns:a16="http://schemas.microsoft.com/office/drawing/2014/main" id="{53E910F9-1639-8141-BC42-BDE1CBF429A2}"/>
                  </a:ext>
                </a:extLst>
              </p:cNvPr>
              <p:cNvCxnSpPr>
                <a:stCxn id="323" idx="6"/>
                <a:endCxn id="326"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89819860-EBCC-3F4B-AFC8-65F488627974}"/>
                  </a:ext>
                </a:extLst>
              </p:cNvPr>
              <p:cNvCxnSpPr>
                <a:stCxn id="321" idx="6"/>
                <a:endCxn id="324"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80A42026-A9F7-4A4B-8E42-18895867F2F1}"/>
                  </a:ext>
                </a:extLst>
              </p:cNvPr>
              <p:cNvCxnSpPr>
                <a:stCxn id="323" idx="7"/>
                <a:endCxn id="325"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1F32C799-18FC-6544-BBED-05A8E91064B4}"/>
                  </a:ext>
                </a:extLst>
              </p:cNvPr>
              <p:cNvCxnSpPr>
                <a:cxnSpLocks/>
                <a:stCxn id="322" idx="5"/>
                <a:endCxn id="326"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D54759E4-7A84-EF4C-9A50-9E0AB3B75ECE}"/>
                  </a:ext>
                </a:extLst>
              </p:cNvPr>
              <p:cNvCxnSpPr>
                <a:stCxn id="321" idx="5"/>
                <a:endCxn id="325"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33623FC2-2513-A14F-84E6-1D9820FB98DB}"/>
                  </a:ext>
                </a:extLst>
              </p:cNvPr>
              <p:cNvCxnSpPr>
                <a:cxnSpLocks/>
                <a:stCxn id="322" idx="6"/>
                <a:endCxn id="324"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83AD53B-CE9D-8C49-8A27-39918B34BB23}"/>
                  </a:ext>
                </a:extLst>
              </p:cNvPr>
              <p:cNvCxnSpPr>
                <a:stCxn id="317" idx="7"/>
                <a:endCxn id="321"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78416119-EF21-0349-A547-A5A657199F2B}"/>
                  </a:ext>
                </a:extLst>
              </p:cNvPr>
              <p:cNvCxnSpPr>
                <a:cxnSpLocks/>
                <a:endCxn id="322"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9682E22B-EEF4-4048-8D88-73BDD7F23AAE}"/>
                  </a:ext>
                </a:extLst>
              </p:cNvPr>
              <p:cNvCxnSpPr>
                <a:stCxn id="317" idx="5"/>
                <a:endCxn id="323"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F05554D7-16D0-8C40-A6CF-7881E9D92B16}"/>
                  </a:ext>
                </a:extLst>
              </p:cNvPr>
              <p:cNvCxnSpPr>
                <a:stCxn id="318" idx="7"/>
                <a:endCxn id="321"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C83EA6D2-A674-F943-8466-4ED1CC5E5442}"/>
                  </a:ext>
                </a:extLst>
              </p:cNvPr>
              <p:cNvCxnSpPr>
                <a:cxnSpLocks/>
                <a:stCxn id="318" idx="6"/>
                <a:endCxn id="322"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6223764-69D9-9E4D-98F5-2268E93CD6DC}"/>
                  </a:ext>
                </a:extLst>
              </p:cNvPr>
              <p:cNvCxnSpPr>
                <a:stCxn id="318" idx="5"/>
                <a:endCxn id="323"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B349A168-9925-2840-9D82-BFAC1272B669}"/>
                  </a:ext>
                </a:extLst>
              </p:cNvPr>
              <p:cNvCxnSpPr>
                <a:stCxn id="319" idx="7"/>
                <a:endCxn id="321"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3B3366CC-D502-D840-B69B-EA922F591A28}"/>
                  </a:ext>
                </a:extLst>
              </p:cNvPr>
              <p:cNvCxnSpPr>
                <a:cxnSpLocks/>
                <a:stCxn id="319" idx="6"/>
                <a:endCxn id="322"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CFECB9C-2D3D-F144-BAC4-EF6A87ACA191}"/>
                  </a:ext>
                </a:extLst>
              </p:cNvPr>
              <p:cNvCxnSpPr>
                <a:stCxn id="319" idx="5"/>
                <a:endCxn id="323"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761E5099-CAD5-7140-AFDF-977C2FE15266}"/>
                  </a:ext>
                </a:extLst>
              </p:cNvPr>
              <p:cNvCxnSpPr>
                <a:stCxn id="320" idx="7"/>
                <a:endCxn id="321"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290C07B2-C351-F140-8C38-33AC31FB1234}"/>
                  </a:ext>
                </a:extLst>
              </p:cNvPr>
              <p:cNvCxnSpPr>
                <a:cxnSpLocks/>
                <a:stCxn id="320" idx="6"/>
                <a:endCxn id="322"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68E9E6E4-3027-B944-80C4-38FA67DA91ED}"/>
                  </a:ext>
                </a:extLst>
              </p:cNvPr>
              <p:cNvCxnSpPr>
                <a:stCxn id="320" idx="5"/>
                <a:endCxn id="323"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30" name="Group 229">
              <a:extLst>
                <a:ext uri="{FF2B5EF4-FFF2-40B4-BE49-F238E27FC236}">
                  <a16:creationId xmlns:a16="http://schemas.microsoft.com/office/drawing/2014/main" id="{D7595D47-5755-3B4A-8BA7-516D382CDF9D}"/>
                </a:ext>
              </a:extLst>
            </p:cNvPr>
            <p:cNvGrpSpPr/>
            <p:nvPr/>
          </p:nvGrpSpPr>
          <p:grpSpPr>
            <a:xfrm>
              <a:off x="8075247" y="3031008"/>
              <a:ext cx="294746" cy="279400"/>
              <a:chOff x="4179208" y="1050528"/>
              <a:chExt cx="1007203" cy="1025330"/>
            </a:xfrm>
          </p:grpSpPr>
          <p:sp>
            <p:nvSpPr>
              <p:cNvPr id="289" name="Oval 288">
                <a:extLst>
                  <a:ext uri="{FF2B5EF4-FFF2-40B4-BE49-F238E27FC236}">
                    <a16:creationId xmlns:a16="http://schemas.microsoft.com/office/drawing/2014/main" id="{81CB0B78-A0BD-EC46-A626-48A8E8818C50}"/>
                  </a:ext>
                </a:extLst>
              </p:cNvPr>
              <p:cNvSpPr/>
              <p:nvPr/>
            </p:nvSpPr>
            <p:spPr>
              <a:xfrm>
                <a:off x="4187453" y="105052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0" name="Oval 289">
                <a:extLst>
                  <a:ext uri="{FF2B5EF4-FFF2-40B4-BE49-F238E27FC236}">
                    <a16:creationId xmlns:a16="http://schemas.microsoft.com/office/drawing/2014/main" id="{06EE6607-6572-6640-A9D8-FE685C529C06}"/>
                  </a:ext>
                </a:extLst>
              </p:cNvPr>
              <p:cNvSpPr/>
              <p:nvPr/>
            </p:nvSpPr>
            <p:spPr>
              <a:xfrm>
                <a:off x="4187453" y="1331345"/>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1" name="Oval 290">
                <a:extLst>
                  <a:ext uri="{FF2B5EF4-FFF2-40B4-BE49-F238E27FC236}">
                    <a16:creationId xmlns:a16="http://schemas.microsoft.com/office/drawing/2014/main" id="{E2A87B71-7D60-9E4D-815C-A96EEDD1B06E}"/>
                  </a:ext>
                </a:extLst>
              </p:cNvPr>
              <p:cNvSpPr/>
              <p:nvPr/>
            </p:nvSpPr>
            <p:spPr>
              <a:xfrm>
                <a:off x="4187453" y="1612162"/>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2" name="Oval 291">
                <a:extLst>
                  <a:ext uri="{FF2B5EF4-FFF2-40B4-BE49-F238E27FC236}">
                    <a16:creationId xmlns:a16="http://schemas.microsoft.com/office/drawing/2014/main" id="{0CE2D9D0-78C0-4A44-ABFC-38CC1B7E196A}"/>
                  </a:ext>
                </a:extLst>
              </p:cNvPr>
              <p:cNvSpPr/>
              <p:nvPr/>
            </p:nvSpPr>
            <p:spPr>
              <a:xfrm>
                <a:off x="4179208" y="1892978"/>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3" name="Oval 292">
                <a:extLst>
                  <a:ext uri="{FF2B5EF4-FFF2-40B4-BE49-F238E27FC236}">
                    <a16:creationId xmlns:a16="http://schemas.microsoft.com/office/drawing/2014/main" id="{968A4859-148D-B944-AEDD-AE156B7A81FF}"/>
                  </a:ext>
                </a:extLst>
              </p:cNvPr>
              <p:cNvSpPr/>
              <p:nvPr/>
            </p:nvSpPr>
            <p:spPr>
              <a:xfrm>
                <a:off x="4595492"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4" name="Oval 293">
                <a:extLst>
                  <a:ext uri="{FF2B5EF4-FFF2-40B4-BE49-F238E27FC236}">
                    <a16:creationId xmlns:a16="http://schemas.microsoft.com/office/drawing/2014/main" id="{F8A455B8-AC2D-BE42-8895-D2E084ADCA3C}"/>
                  </a:ext>
                </a:extLst>
              </p:cNvPr>
              <p:cNvSpPr/>
              <p:nvPr/>
            </p:nvSpPr>
            <p:spPr>
              <a:xfrm>
                <a:off x="4595492"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5" name="Oval 294">
                <a:extLst>
                  <a:ext uri="{FF2B5EF4-FFF2-40B4-BE49-F238E27FC236}">
                    <a16:creationId xmlns:a16="http://schemas.microsoft.com/office/drawing/2014/main" id="{BECB0D36-B18E-1A4C-B719-BF6B6D489931}"/>
                  </a:ext>
                </a:extLst>
              </p:cNvPr>
              <p:cNvSpPr/>
              <p:nvPr/>
            </p:nvSpPr>
            <p:spPr>
              <a:xfrm>
                <a:off x="4595492"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6" name="Oval 295">
                <a:extLst>
                  <a:ext uri="{FF2B5EF4-FFF2-40B4-BE49-F238E27FC236}">
                    <a16:creationId xmlns:a16="http://schemas.microsoft.com/office/drawing/2014/main" id="{0F7FC768-D3D3-1A4C-B9DE-1D44842314B0}"/>
                  </a:ext>
                </a:extLst>
              </p:cNvPr>
              <p:cNvSpPr/>
              <p:nvPr/>
            </p:nvSpPr>
            <p:spPr>
              <a:xfrm>
                <a:off x="5003531" y="1185609"/>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7" name="Oval 296">
                <a:extLst>
                  <a:ext uri="{FF2B5EF4-FFF2-40B4-BE49-F238E27FC236}">
                    <a16:creationId xmlns:a16="http://schemas.microsoft.com/office/drawing/2014/main" id="{24649D06-16E9-0D49-81AE-C33997D1D63E}"/>
                  </a:ext>
                </a:extLst>
              </p:cNvPr>
              <p:cNvSpPr/>
              <p:nvPr/>
            </p:nvSpPr>
            <p:spPr>
              <a:xfrm>
                <a:off x="5003531" y="1466426"/>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98" name="Oval 297">
                <a:extLst>
                  <a:ext uri="{FF2B5EF4-FFF2-40B4-BE49-F238E27FC236}">
                    <a16:creationId xmlns:a16="http://schemas.microsoft.com/office/drawing/2014/main" id="{51996BE5-BCB1-6446-8123-DBF723DD099D}"/>
                  </a:ext>
                </a:extLst>
              </p:cNvPr>
              <p:cNvSpPr/>
              <p:nvPr/>
            </p:nvSpPr>
            <p:spPr>
              <a:xfrm>
                <a:off x="5003531" y="1747243"/>
                <a:ext cx="182880" cy="182880"/>
              </a:xfrm>
              <a:prstGeom prst="ellipse">
                <a:avLst/>
              </a:prstGeom>
              <a:solidFill>
                <a:srgbClr val="FF0000"/>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299" name="Straight Connector 298">
                <a:extLst>
                  <a:ext uri="{FF2B5EF4-FFF2-40B4-BE49-F238E27FC236}">
                    <a16:creationId xmlns:a16="http://schemas.microsoft.com/office/drawing/2014/main" id="{4CCA78A1-C87C-1F47-9E7A-6B07433BD2A3}"/>
                  </a:ext>
                </a:extLst>
              </p:cNvPr>
              <p:cNvCxnSpPr>
                <a:stCxn id="295" idx="6"/>
                <a:endCxn id="298"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457BA646-01CC-284D-B965-86AA09CD6D71}"/>
                  </a:ext>
                </a:extLst>
              </p:cNvPr>
              <p:cNvCxnSpPr>
                <a:stCxn id="293" idx="6"/>
                <a:endCxn id="296"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3D8C0F84-C8C1-C942-BEF6-2E43F8CA610C}"/>
                  </a:ext>
                </a:extLst>
              </p:cNvPr>
              <p:cNvCxnSpPr>
                <a:stCxn id="295" idx="7"/>
                <a:endCxn id="297"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BBDE36E8-99D0-214D-82B7-9F64979C9D87}"/>
                  </a:ext>
                </a:extLst>
              </p:cNvPr>
              <p:cNvCxnSpPr>
                <a:cxnSpLocks/>
                <a:stCxn id="294" idx="5"/>
                <a:endCxn id="298"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F0E2C4D6-A484-534E-9F8E-5EA56DD5EF7F}"/>
                  </a:ext>
                </a:extLst>
              </p:cNvPr>
              <p:cNvCxnSpPr>
                <a:stCxn id="293" idx="5"/>
                <a:endCxn id="297"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C301381-E363-D34A-8282-41403ABDE3C8}"/>
                  </a:ext>
                </a:extLst>
              </p:cNvPr>
              <p:cNvCxnSpPr>
                <a:cxnSpLocks/>
                <a:stCxn id="294" idx="6"/>
                <a:endCxn id="296"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28DCA40C-3CFB-454D-A74B-B5A86958CC08}"/>
                  </a:ext>
                </a:extLst>
              </p:cNvPr>
              <p:cNvCxnSpPr>
                <a:stCxn id="289" idx="7"/>
                <a:endCxn id="29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AD9EA957-4EF6-FC47-B8DD-A61978777B97}"/>
                  </a:ext>
                </a:extLst>
              </p:cNvPr>
              <p:cNvCxnSpPr>
                <a:cxnSpLocks/>
                <a:endCxn id="294"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F9D5383B-A0AA-684D-BC09-69D0C20B4F75}"/>
                  </a:ext>
                </a:extLst>
              </p:cNvPr>
              <p:cNvCxnSpPr>
                <a:stCxn id="289" idx="5"/>
                <a:endCxn id="295"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9845FBBD-BADB-B94F-A71F-C42ACD5898F6}"/>
                  </a:ext>
                </a:extLst>
              </p:cNvPr>
              <p:cNvCxnSpPr>
                <a:stCxn id="290" idx="7"/>
                <a:endCxn id="29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3AD06AC9-7631-5444-BC32-691DCD472F19}"/>
                  </a:ext>
                </a:extLst>
              </p:cNvPr>
              <p:cNvCxnSpPr>
                <a:cxnSpLocks/>
                <a:stCxn id="290" idx="6"/>
                <a:endCxn id="294"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B4B82165-69B0-DF42-B088-B1EB00979D0C}"/>
                  </a:ext>
                </a:extLst>
              </p:cNvPr>
              <p:cNvCxnSpPr>
                <a:stCxn id="290" idx="5"/>
                <a:endCxn id="295"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51ECCDF4-1691-3F4B-926D-393F12E80749}"/>
                  </a:ext>
                </a:extLst>
              </p:cNvPr>
              <p:cNvCxnSpPr>
                <a:stCxn id="291" idx="7"/>
                <a:endCxn id="29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B0336768-A545-8447-B84C-72C6D59AEFDC}"/>
                  </a:ext>
                </a:extLst>
              </p:cNvPr>
              <p:cNvCxnSpPr>
                <a:cxnSpLocks/>
                <a:stCxn id="291" idx="6"/>
                <a:endCxn id="294"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F953449C-4B55-7942-A86B-C8AF336C9D10}"/>
                  </a:ext>
                </a:extLst>
              </p:cNvPr>
              <p:cNvCxnSpPr>
                <a:stCxn id="291" idx="5"/>
                <a:endCxn id="295"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7D3EECD2-225A-C646-B243-E6E452A94041}"/>
                  </a:ext>
                </a:extLst>
              </p:cNvPr>
              <p:cNvCxnSpPr>
                <a:stCxn id="292" idx="7"/>
                <a:endCxn id="29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25C7D61F-5B29-1947-B4BD-EF6E3998CD6E}"/>
                  </a:ext>
                </a:extLst>
              </p:cNvPr>
              <p:cNvCxnSpPr>
                <a:cxnSpLocks/>
                <a:stCxn id="292" idx="6"/>
                <a:endCxn id="294"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id="{DCB15D70-3F55-B948-B1EA-B4744591734F}"/>
                  </a:ext>
                </a:extLst>
              </p:cNvPr>
              <p:cNvCxnSpPr>
                <a:stCxn id="292" idx="5"/>
                <a:endCxn id="295"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31" name="Group 230">
              <a:extLst>
                <a:ext uri="{FF2B5EF4-FFF2-40B4-BE49-F238E27FC236}">
                  <a16:creationId xmlns:a16="http://schemas.microsoft.com/office/drawing/2014/main" id="{A501608D-B5A4-B245-A5CA-959981934AB8}"/>
                </a:ext>
              </a:extLst>
            </p:cNvPr>
            <p:cNvGrpSpPr/>
            <p:nvPr/>
          </p:nvGrpSpPr>
          <p:grpSpPr>
            <a:xfrm>
              <a:off x="7854132" y="3472423"/>
              <a:ext cx="221115" cy="259719"/>
              <a:chOff x="4179208" y="1050528"/>
              <a:chExt cx="1007203" cy="1025330"/>
            </a:xfrm>
          </p:grpSpPr>
          <p:sp>
            <p:nvSpPr>
              <p:cNvPr id="261" name="Oval 260">
                <a:extLst>
                  <a:ext uri="{FF2B5EF4-FFF2-40B4-BE49-F238E27FC236}">
                    <a16:creationId xmlns:a16="http://schemas.microsoft.com/office/drawing/2014/main" id="{23A63672-E3DF-234D-9D2A-6F3AC82BD927}"/>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2" name="Oval 261">
                <a:extLst>
                  <a:ext uri="{FF2B5EF4-FFF2-40B4-BE49-F238E27FC236}">
                    <a16:creationId xmlns:a16="http://schemas.microsoft.com/office/drawing/2014/main" id="{D202C023-AC17-5040-98EA-E554642FADDC}"/>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3" name="Oval 262">
                <a:extLst>
                  <a:ext uri="{FF2B5EF4-FFF2-40B4-BE49-F238E27FC236}">
                    <a16:creationId xmlns:a16="http://schemas.microsoft.com/office/drawing/2014/main" id="{E23D1F7C-1D29-9142-9AEE-FF17E6BB44B1}"/>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4" name="Oval 263">
                <a:extLst>
                  <a:ext uri="{FF2B5EF4-FFF2-40B4-BE49-F238E27FC236}">
                    <a16:creationId xmlns:a16="http://schemas.microsoft.com/office/drawing/2014/main" id="{378F3016-C695-5044-8B9C-B7B391AE1EAD}"/>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5" name="Oval 264">
                <a:extLst>
                  <a:ext uri="{FF2B5EF4-FFF2-40B4-BE49-F238E27FC236}">
                    <a16:creationId xmlns:a16="http://schemas.microsoft.com/office/drawing/2014/main" id="{76BA0C7E-0CCC-3D47-AFCC-58C7D48A0B9C}"/>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6" name="Oval 265">
                <a:extLst>
                  <a:ext uri="{FF2B5EF4-FFF2-40B4-BE49-F238E27FC236}">
                    <a16:creationId xmlns:a16="http://schemas.microsoft.com/office/drawing/2014/main" id="{AE355D6A-115C-E443-8DD0-254651D108DB}"/>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7" name="Oval 266">
                <a:extLst>
                  <a:ext uri="{FF2B5EF4-FFF2-40B4-BE49-F238E27FC236}">
                    <a16:creationId xmlns:a16="http://schemas.microsoft.com/office/drawing/2014/main" id="{C38A01A2-3C0B-F347-9E09-4C15CBA0B104}"/>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8" name="Oval 267">
                <a:extLst>
                  <a:ext uri="{FF2B5EF4-FFF2-40B4-BE49-F238E27FC236}">
                    <a16:creationId xmlns:a16="http://schemas.microsoft.com/office/drawing/2014/main" id="{3A9160E4-6C4B-8844-BD4D-B4E255F20613}"/>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69" name="Oval 268">
                <a:extLst>
                  <a:ext uri="{FF2B5EF4-FFF2-40B4-BE49-F238E27FC236}">
                    <a16:creationId xmlns:a16="http://schemas.microsoft.com/office/drawing/2014/main" id="{FA5DAB09-E449-2149-AE0C-41AFD7AD8F97}"/>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70" name="Oval 269">
                <a:extLst>
                  <a:ext uri="{FF2B5EF4-FFF2-40B4-BE49-F238E27FC236}">
                    <a16:creationId xmlns:a16="http://schemas.microsoft.com/office/drawing/2014/main" id="{60CE4E1F-868F-7145-A676-E358331B68E2}"/>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271" name="Straight Connector 270">
                <a:extLst>
                  <a:ext uri="{FF2B5EF4-FFF2-40B4-BE49-F238E27FC236}">
                    <a16:creationId xmlns:a16="http://schemas.microsoft.com/office/drawing/2014/main" id="{C8A39F49-8167-6144-813E-B18DEC9211FA}"/>
                  </a:ext>
                </a:extLst>
              </p:cNvPr>
              <p:cNvCxnSpPr>
                <a:stCxn id="267" idx="6"/>
                <a:endCxn id="270"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65D2D773-F214-7944-8245-147FB5C74A32}"/>
                  </a:ext>
                </a:extLst>
              </p:cNvPr>
              <p:cNvCxnSpPr>
                <a:stCxn id="265" idx="6"/>
                <a:endCxn id="268"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052A7D4D-22D3-904E-BD53-AB5194611734}"/>
                  </a:ext>
                </a:extLst>
              </p:cNvPr>
              <p:cNvCxnSpPr>
                <a:stCxn id="267" idx="7"/>
                <a:endCxn id="269"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6181836D-CAEF-D540-A870-677E67E77AEC}"/>
                  </a:ext>
                </a:extLst>
              </p:cNvPr>
              <p:cNvCxnSpPr>
                <a:cxnSpLocks/>
                <a:stCxn id="266" idx="5"/>
                <a:endCxn id="270"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446E1F7C-D948-1E43-BFB0-722E24E1D3E8}"/>
                  </a:ext>
                </a:extLst>
              </p:cNvPr>
              <p:cNvCxnSpPr>
                <a:stCxn id="265" idx="5"/>
                <a:endCxn id="269"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E5DC704C-B5F3-544D-9EE2-A5B2D4337211}"/>
                  </a:ext>
                </a:extLst>
              </p:cNvPr>
              <p:cNvCxnSpPr>
                <a:cxnSpLocks/>
                <a:stCxn id="266" idx="6"/>
                <a:endCxn id="268"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91AEFEDE-2A8D-0F44-AB8B-AB2706A1E683}"/>
                  </a:ext>
                </a:extLst>
              </p:cNvPr>
              <p:cNvCxnSpPr>
                <a:stCxn id="261" idx="7"/>
                <a:endCxn id="265"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7DD8EADC-C23F-004C-AD3B-0E803D49FE8D}"/>
                  </a:ext>
                </a:extLst>
              </p:cNvPr>
              <p:cNvCxnSpPr>
                <a:cxnSpLocks/>
                <a:endCxn id="266"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8F09C8AD-F873-DF43-8E8F-BA8D2B8E7A1C}"/>
                  </a:ext>
                </a:extLst>
              </p:cNvPr>
              <p:cNvCxnSpPr>
                <a:stCxn id="261" idx="5"/>
                <a:endCxn id="267"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BFBC29C4-8448-964E-9914-80A2973CC5DB}"/>
                  </a:ext>
                </a:extLst>
              </p:cNvPr>
              <p:cNvCxnSpPr>
                <a:stCxn id="262" idx="7"/>
                <a:endCxn id="265"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2E9C762A-8F8A-AD4C-9B75-BFF7892166F5}"/>
                  </a:ext>
                </a:extLst>
              </p:cNvPr>
              <p:cNvCxnSpPr>
                <a:cxnSpLocks/>
                <a:stCxn id="262" idx="6"/>
                <a:endCxn id="266"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37316E43-D406-954A-A045-E6790CE1E027}"/>
                  </a:ext>
                </a:extLst>
              </p:cNvPr>
              <p:cNvCxnSpPr>
                <a:stCxn id="262" idx="5"/>
                <a:endCxn id="267"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733E66BC-BD1D-0F41-B8F3-23A98FFC60A7}"/>
                  </a:ext>
                </a:extLst>
              </p:cNvPr>
              <p:cNvCxnSpPr>
                <a:stCxn id="263" idx="7"/>
                <a:endCxn id="265"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F45D2D67-58B6-B340-8702-D17E58686180}"/>
                  </a:ext>
                </a:extLst>
              </p:cNvPr>
              <p:cNvCxnSpPr>
                <a:cxnSpLocks/>
                <a:stCxn id="263" idx="6"/>
                <a:endCxn id="266"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92F55495-0A33-F543-9DDC-C4D7484216CB}"/>
                  </a:ext>
                </a:extLst>
              </p:cNvPr>
              <p:cNvCxnSpPr>
                <a:stCxn id="263" idx="5"/>
                <a:endCxn id="267"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9FB281E1-2E54-A345-B39F-C93FCBB64A53}"/>
                  </a:ext>
                </a:extLst>
              </p:cNvPr>
              <p:cNvCxnSpPr>
                <a:stCxn id="264" idx="7"/>
                <a:endCxn id="265"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139BB473-4705-D44A-8ECF-CE47067DBA31}"/>
                  </a:ext>
                </a:extLst>
              </p:cNvPr>
              <p:cNvCxnSpPr>
                <a:cxnSpLocks/>
                <a:stCxn id="264" idx="6"/>
                <a:endCxn id="266"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AC21B21D-90BB-8F4D-A4FB-C9BB21DE03C5}"/>
                  </a:ext>
                </a:extLst>
              </p:cNvPr>
              <p:cNvCxnSpPr>
                <a:stCxn id="264" idx="5"/>
                <a:endCxn id="267"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32" name="Group 231">
              <a:extLst>
                <a:ext uri="{FF2B5EF4-FFF2-40B4-BE49-F238E27FC236}">
                  <a16:creationId xmlns:a16="http://schemas.microsoft.com/office/drawing/2014/main" id="{1444D4F3-6A9E-464F-978A-DC33B770BDBE}"/>
                </a:ext>
              </a:extLst>
            </p:cNvPr>
            <p:cNvGrpSpPr/>
            <p:nvPr/>
          </p:nvGrpSpPr>
          <p:grpSpPr>
            <a:xfrm>
              <a:off x="8443465" y="2839668"/>
              <a:ext cx="293704" cy="360732"/>
              <a:chOff x="4179208" y="1050528"/>
              <a:chExt cx="1007203" cy="1025330"/>
            </a:xfrm>
          </p:grpSpPr>
          <p:sp>
            <p:nvSpPr>
              <p:cNvPr id="233" name="Oval 232">
                <a:extLst>
                  <a:ext uri="{FF2B5EF4-FFF2-40B4-BE49-F238E27FC236}">
                    <a16:creationId xmlns:a16="http://schemas.microsoft.com/office/drawing/2014/main" id="{F656C6E7-ED29-E24D-9B7A-5468AA725DED}"/>
                  </a:ext>
                </a:extLst>
              </p:cNvPr>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4" name="Oval 233">
                <a:extLst>
                  <a:ext uri="{FF2B5EF4-FFF2-40B4-BE49-F238E27FC236}">
                    <a16:creationId xmlns:a16="http://schemas.microsoft.com/office/drawing/2014/main" id="{E6A2FC89-9D50-1C47-B2C8-1811B52B80BB}"/>
                  </a:ext>
                </a:extLst>
              </p:cNvPr>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5" name="Oval 234">
                <a:extLst>
                  <a:ext uri="{FF2B5EF4-FFF2-40B4-BE49-F238E27FC236}">
                    <a16:creationId xmlns:a16="http://schemas.microsoft.com/office/drawing/2014/main" id="{C1178B13-9F71-144C-BCF8-C4D7DE3D8AE0}"/>
                  </a:ext>
                </a:extLst>
              </p:cNvPr>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6" name="Oval 235">
                <a:extLst>
                  <a:ext uri="{FF2B5EF4-FFF2-40B4-BE49-F238E27FC236}">
                    <a16:creationId xmlns:a16="http://schemas.microsoft.com/office/drawing/2014/main" id="{8BA2BB35-BA61-8649-B5C5-EC16A62A4EC9}"/>
                  </a:ext>
                </a:extLst>
              </p:cNvPr>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7" name="Oval 236">
                <a:extLst>
                  <a:ext uri="{FF2B5EF4-FFF2-40B4-BE49-F238E27FC236}">
                    <a16:creationId xmlns:a16="http://schemas.microsoft.com/office/drawing/2014/main" id="{094895DE-E7F5-F14B-95A6-CBDF1D9C4AC1}"/>
                  </a:ext>
                </a:extLst>
              </p:cNvPr>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8" name="Oval 237">
                <a:extLst>
                  <a:ext uri="{FF2B5EF4-FFF2-40B4-BE49-F238E27FC236}">
                    <a16:creationId xmlns:a16="http://schemas.microsoft.com/office/drawing/2014/main" id="{9D64306A-8766-8D4C-B87D-61A660D4D88C}"/>
                  </a:ext>
                </a:extLst>
              </p:cNvPr>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39" name="Oval 238">
                <a:extLst>
                  <a:ext uri="{FF2B5EF4-FFF2-40B4-BE49-F238E27FC236}">
                    <a16:creationId xmlns:a16="http://schemas.microsoft.com/office/drawing/2014/main" id="{9CEB3F0C-D072-CB4B-8CBF-19CE3E0E6AE6}"/>
                  </a:ext>
                </a:extLst>
              </p:cNvPr>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40" name="Oval 239">
                <a:extLst>
                  <a:ext uri="{FF2B5EF4-FFF2-40B4-BE49-F238E27FC236}">
                    <a16:creationId xmlns:a16="http://schemas.microsoft.com/office/drawing/2014/main" id="{0349AE15-AEBC-134A-9257-568B327DD947}"/>
                  </a:ext>
                </a:extLst>
              </p:cNvPr>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41" name="Oval 240">
                <a:extLst>
                  <a:ext uri="{FF2B5EF4-FFF2-40B4-BE49-F238E27FC236}">
                    <a16:creationId xmlns:a16="http://schemas.microsoft.com/office/drawing/2014/main" id="{64B632DC-57B4-A341-972B-AC321B2D4F51}"/>
                  </a:ext>
                </a:extLst>
              </p:cNvPr>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sp>
            <p:nvSpPr>
              <p:cNvPr id="242" name="Oval 241">
                <a:extLst>
                  <a:ext uri="{FF2B5EF4-FFF2-40B4-BE49-F238E27FC236}">
                    <a16:creationId xmlns:a16="http://schemas.microsoft.com/office/drawing/2014/main" id="{0D622E24-F103-B744-AFD4-B8E77AD7CF14}"/>
                  </a:ext>
                </a:extLst>
              </p:cNvPr>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b="1">
                  <a:solidFill>
                    <a:srgbClr val="003C71"/>
                  </a:solidFill>
                </a:endParaRPr>
              </a:p>
            </p:txBody>
          </p:sp>
          <p:cxnSp>
            <p:nvCxnSpPr>
              <p:cNvPr id="243" name="Straight Connector 242">
                <a:extLst>
                  <a:ext uri="{FF2B5EF4-FFF2-40B4-BE49-F238E27FC236}">
                    <a16:creationId xmlns:a16="http://schemas.microsoft.com/office/drawing/2014/main" id="{639C7CB1-8823-3C43-8072-A53454333DA2}"/>
                  </a:ext>
                </a:extLst>
              </p:cNvPr>
              <p:cNvCxnSpPr>
                <a:stCxn id="239" idx="6"/>
                <a:endCxn id="242"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DBFA26E-30D7-5B40-A87F-B318751E5EC2}"/>
                  </a:ext>
                </a:extLst>
              </p:cNvPr>
              <p:cNvCxnSpPr>
                <a:stCxn id="237" idx="6"/>
                <a:endCxn id="240"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1C512E1B-FFCD-DF46-9E82-347086D398AA}"/>
                  </a:ext>
                </a:extLst>
              </p:cNvPr>
              <p:cNvCxnSpPr>
                <a:stCxn id="239" idx="7"/>
                <a:endCxn id="241"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C29698D-CD65-6240-9B01-058D61A7416D}"/>
                  </a:ext>
                </a:extLst>
              </p:cNvPr>
              <p:cNvCxnSpPr>
                <a:cxnSpLocks/>
                <a:stCxn id="238" idx="5"/>
                <a:endCxn id="242"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66243E0-4089-AD42-8DFD-17648ABFF307}"/>
                  </a:ext>
                </a:extLst>
              </p:cNvPr>
              <p:cNvCxnSpPr>
                <a:stCxn id="237" idx="5"/>
                <a:endCxn id="241"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93F902AB-FC26-DA4C-B89B-62C2E459FC1A}"/>
                  </a:ext>
                </a:extLst>
              </p:cNvPr>
              <p:cNvCxnSpPr>
                <a:cxnSpLocks/>
                <a:stCxn id="238" idx="6"/>
                <a:endCxn id="240"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E95637B1-6A40-DB49-AFAD-E929104A1E35}"/>
                  </a:ext>
                </a:extLst>
              </p:cNvPr>
              <p:cNvCxnSpPr>
                <a:stCxn id="233" idx="7"/>
                <a:endCxn id="237"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19982265-8026-AE40-B429-3DE0CA2216DC}"/>
                  </a:ext>
                </a:extLst>
              </p:cNvPr>
              <p:cNvCxnSpPr>
                <a:cxnSpLocks/>
                <a:endCxn id="238"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FA40C280-F0FA-4E4A-A191-D57453C78238}"/>
                  </a:ext>
                </a:extLst>
              </p:cNvPr>
              <p:cNvCxnSpPr>
                <a:stCxn id="233" idx="5"/>
                <a:endCxn id="239"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737DDAAF-EF82-2B46-B961-4C5A359E0C57}"/>
                  </a:ext>
                </a:extLst>
              </p:cNvPr>
              <p:cNvCxnSpPr>
                <a:stCxn id="234" idx="7"/>
                <a:endCxn id="237"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DFF84F41-E63C-B349-B761-48D577F95125}"/>
                  </a:ext>
                </a:extLst>
              </p:cNvPr>
              <p:cNvCxnSpPr>
                <a:cxnSpLocks/>
                <a:stCxn id="234" idx="6"/>
                <a:endCxn id="238"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7998EF7C-19F3-AF43-9E94-F32808385CE7}"/>
                  </a:ext>
                </a:extLst>
              </p:cNvPr>
              <p:cNvCxnSpPr>
                <a:stCxn id="234" idx="5"/>
                <a:endCxn id="239"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6656772F-7A4D-3541-8213-0BBEB27DB8A7}"/>
                  </a:ext>
                </a:extLst>
              </p:cNvPr>
              <p:cNvCxnSpPr>
                <a:stCxn id="235" idx="7"/>
                <a:endCxn id="237"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C5A0E16F-5718-9244-BA9B-94646477BA3E}"/>
                  </a:ext>
                </a:extLst>
              </p:cNvPr>
              <p:cNvCxnSpPr>
                <a:cxnSpLocks/>
                <a:stCxn id="235" idx="6"/>
                <a:endCxn id="238"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5967396-9E17-494D-A9FF-3C20D5CBFA54}"/>
                  </a:ext>
                </a:extLst>
              </p:cNvPr>
              <p:cNvCxnSpPr>
                <a:stCxn id="235" idx="5"/>
                <a:endCxn id="239"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34AAD38-3396-9247-A499-A5DBE9BFFB30}"/>
                  </a:ext>
                </a:extLst>
              </p:cNvPr>
              <p:cNvCxnSpPr>
                <a:stCxn id="236" idx="7"/>
                <a:endCxn id="237"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088F81F1-8D63-474D-A7F7-9C0CC65C6C2F}"/>
                  </a:ext>
                </a:extLst>
              </p:cNvPr>
              <p:cNvCxnSpPr>
                <a:cxnSpLocks/>
                <a:stCxn id="236" idx="6"/>
                <a:endCxn id="238"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40FA1AB6-A386-BA4D-A1DB-8E36DB2A6E24}"/>
                  </a:ext>
                </a:extLst>
              </p:cNvPr>
              <p:cNvCxnSpPr>
                <a:stCxn id="236" idx="5"/>
                <a:endCxn id="239"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
        <p:nvSpPr>
          <p:cNvPr id="100" name="TextBox 99">
            <a:extLst>
              <a:ext uri="{FF2B5EF4-FFF2-40B4-BE49-F238E27FC236}">
                <a16:creationId xmlns:a16="http://schemas.microsoft.com/office/drawing/2014/main" id="{8737CC05-4706-424A-8108-EF60014C907E}"/>
              </a:ext>
            </a:extLst>
          </p:cNvPr>
          <p:cNvSpPr txBox="1"/>
          <p:nvPr/>
        </p:nvSpPr>
        <p:spPr>
          <a:xfrm>
            <a:off x="5407524" y="1304019"/>
            <a:ext cx="1072614" cy="338554"/>
          </a:xfrm>
          <a:prstGeom prst="rect">
            <a:avLst/>
          </a:prstGeom>
          <a:noFill/>
          <a:scene3d>
            <a:camera prst="orthographicFront">
              <a:rot lat="0" lon="0" rev="0"/>
            </a:camera>
            <a:lightRig rig="threePt" dir="t"/>
          </a:scene3d>
        </p:spPr>
        <p:txBody>
          <a:bodyPr vert="horz" wrap="square" lIns="0" tIns="0" rIns="0" bIns="0" rtlCol="0">
            <a:spAutoFit/>
          </a:bodyPr>
          <a:lstStyle/>
          <a:p>
            <a:r>
              <a:rPr lang="en-US" sz="1100" dirty="0">
                <a:solidFill>
                  <a:srgbClr val="003C71"/>
                </a:solidFill>
              </a:rPr>
              <a:t>Compression Action</a:t>
            </a:r>
          </a:p>
        </p:txBody>
      </p:sp>
    </p:spTree>
    <p:extLst>
      <p:ext uri="{BB962C8B-B14F-4D97-AF65-F5344CB8AC3E}">
        <p14:creationId xmlns:p14="http://schemas.microsoft.com/office/powerpoint/2010/main" val="216934560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B3FA9-9000-CC4C-B62E-53C688E44137}"/>
              </a:ext>
            </a:extLst>
          </p:cNvPr>
          <p:cNvSpPr>
            <a:spLocks noGrp="1"/>
          </p:cNvSpPr>
          <p:nvPr>
            <p:ph type="title"/>
          </p:nvPr>
        </p:nvSpPr>
        <p:spPr/>
        <p:txBody>
          <a:bodyPr vert="horz" lIns="0" tIns="0" rIns="0" bIns="0" rtlCol="0" anchor="t" anchorCtr="0">
            <a:noAutofit/>
          </a:bodyPr>
          <a:lstStyle/>
          <a:p>
            <a:r>
              <a:rPr lang="en-US" b="1" dirty="0"/>
              <a:t>Summary</a:t>
            </a:r>
          </a:p>
        </p:txBody>
      </p:sp>
      <p:sp>
        <p:nvSpPr>
          <p:cNvPr id="12" name="Rectangle 11">
            <a:extLst>
              <a:ext uri="{FF2B5EF4-FFF2-40B4-BE49-F238E27FC236}">
                <a16:creationId xmlns:a16="http://schemas.microsoft.com/office/drawing/2014/main" id="{D6CCBD99-4D0D-E145-9862-FF80C81E9FCD}"/>
              </a:ext>
            </a:extLst>
          </p:cNvPr>
          <p:cNvSpPr/>
          <p:nvPr/>
        </p:nvSpPr>
        <p:spPr>
          <a:xfrm>
            <a:off x="5556738" y="-88491"/>
            <a:ext cx="3587261" cy="484712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a:t>
            </a:r>
          </a:p>
        </p:txBody>
      </p:sp>
      <p:pic>
        <p:nvPicPr>
          <p:cNvPr id="18" name="Picture 17">
            <a:extLst>
              <a:ext uri="{FF2B5EF4-FFF2-40B4-BE49-F238E27FC236}">
                <a16:creationId xmlns:a16="http://schemas.microsoft.com/office/drawing/2014/main" id="{6C216FB6-E3F9-4A42-9449-DCEE98DD9737}"/>
              </a:ext>
            </a:extLst>
          </p:cNvPr>
          <p:cNvPicPr>
            <a:picLocks noChangeAspect="1"/>
          </p:cNvPicPr>
          <p:nvPr/>
        </p:nvPicPr>
        <p:blipFill>
          <a:blip r:embed="rId3"/>
          <a:stretch>
            <a:fillRect/>
          </a:stretch>
        </p:blipFill>
        <p:spPr>
          <a:xfrm>
            <a:off x="5524070" y="1066721"/>
            <a:ext cx="2932357" cy="2864836"/>
          </a:xfrm>
          <a:prstGeom prst="rect">
            <a:avLst/>
          </a:prstGeom>
        </p:spPr>
      </p:pic>
      <p:sp>
        <p:nvSpPr>
          <p:cNvPr id="13" name="Rectangle: Top Corners Rounded 4">
            <a:extLst>
              <a:ext uri="{FF2B5EF4-FFF2-40B4-BE49-F238E27FC236}">
                <a16:creationId xmlns:a16="http://schemas.microsoft.com/office/drawing/2014/main" id="{9479CC6C-E4E0-8B46-8D02-86199A432342}"/>
              </a:ext>
            </a:extLst>
          </p:cNvPr>
          <p:cNvSpPr/>
          <p:nvPr/>
        </p:nvSpPr>
        <p:spPr>
          <a:xfrm rot="16200000">
            <a:off x="1543103" y="-115685"/>
            <a:ext cx="2815220" cy="5227553"/>
          </a:xfrm>
          <a:prstGeom prst="round2SameRect">
            <a:avLst>
              <a:gd name="adj1" fmla="val 3426"/>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18E435-FD6E-E648-B1F5-176AF8A0A28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9187" y="3912052"/>
            <a:ext cx="8090913" cy="332509"/>
          </a:xfrm>
          <a:prstGeom prst="rect">
            <a:avLst/>
          </a:prstGeom>
        </p:spPr>
      </p:pic>
      <p:sp>
        <p:nvSpPr>
          <p:cNvPr id="15" name="TextBox 14">
            <a:extLst>
              <a:ext uri="{FF2B5EF4-FFF2-40B4-BE49-F238E27FC236}">
                <a16:creationId xmlns:a16="http://schemas.microsoft.com/office/drawing/2014/main" id="{F4629DBD-F420-BD4A-9063-34BC2A6DC6C6}"/>
              </a:ext>
            </a:extLst>
          </p:cNvPr>
          <p:cNvSpPr txBox="1"/>
          <p:nvPr/>
        </p:nvSpPr>
        <p:spPr>
          <a:xfrm>
            <a:off x="528207" y="1086262"/>
            <a:ext cx="4829512" cy="2544799"/>
          </a:xfrm>
          <a:prstGeom prst="rect">
            <a:avLst/>
          </a:prstGeom>
          <a:noFill/>
        </p:spPr>
        <p:txBody>
          <a:bodyPr wrap="square" rtlCol="0" anchor="ctr">
            <a:spAutoFit/>
          </a:bodyPr>
          <a:lstStyle/>
          <a:p>
            <a:pPr algn="ctr">
              <a:lnSpc>
                <a:spcPct val="150000"/>
              </a:lnSpc>
            </a:pPr>
            <a:r>
              <a:rPr lang="en-US" sz="2400" b="1" dirty="0">
                <a:solidFill>
                  <a:srgbClr val="00488A"/>
                </a:solidFill>
                <a:latin typeface="+mj-lt"/>
                <a:ea typeface="Open Sans Extrabold" panose="020B0906030804020204" pitchFamily="34" charset="0"/>
                <a:cs typeface="Open Sans Extrabold" panose="020B0906030804020204" pitchFamily="34" charset="0"/>
              </a:rPr>
              <a:t>Join the Distiller community</a:t>
            </a:r>
          </a:p>
          <a:p>
            <a:pPr algn="ctr">
              <a:lnSpc>
                <a:spcPct val="150000"/>
              </a:lnSpc>
            </a:pPr>
            <a:endParaRPr lang="en-US" sz="2400" b="1" dirty="0">
              <a:solidFill>
                <a:srgbClr val="00488A"/>
              </a:solidFill>
              <a:latin typeface="+mj-lt"/>
              <a:ea typeface="Open Sans Extrabold" panose="020B0906030804020204" pitchFamily="34" charset="0"/>
              <a:cs typeface="Open Sans Extrabold" panose="020B0906030804020204" pitchFamily="34" charset="0"/>
            </a:endParaRPr>
          </a:p>
          <a:p>
            <a:pPr algn="ctr">
              <a:lnSpc>
                <a:spcPct val="150000"/>
              </a:lnSpc>
            </a:pPr>
            <a:endParaRPr lang="en-US" sz="2400" b="1" dirty="0">
              <a:solidFill>
                <a:srgbClr val="00488A"/>
              </a:solidFill>
              <a:latin typeface="+mj-lt"/>
              <a:ea typeface="Open Sans Extrabold" panose="020B0906030804020204" pitchFamily="34" charset="0"/>
              <a:cs typeface="Open Sans Extrabold" panose="020B0906030804020204" pitchFamily="34" charset="0"/>
            </a:endParaRPr>
          </a:p>
          <a:p>
            <a:pPr algn="ctr">
              <a:lnSpc>
                <a:spcPct val="150000"/>
              </a:lnSpc>
            </a:pPr>
            <a:r>
              <a:rPr lang="en-US" b="1" dirty="0">
                <a:solidFill>
                  <a:srgbClr val="00488A"/>
                </a:solidFill>
                <a:latin typeface="+mj-lt"/>
                <a:hlinkClick r:id="rId5"/>
              </a:rPr>
              <a:t>neta.zmora@intel.com</a:t>
            </a:r>
            <a:endParaRPr lang="en-US" b="1" dirty="0">
              <a:solidFill>
                <a:srgbClr val="00488A"/>
              </a:solidFill>
              <a:latin typeface="+mj-lt"/>
            </a:endParaRPr>
          </a:p>
          <a:p>
            <a:pPr algn="ctr">
              <a:lnSpc>
                <a:spcPct val="150000"/>
              </a:lnSpc>
            </a:pPr>
            <a:r>
              <a:rPr lang="en-US" b="1" dirty="0">
                <a:solidFill>
                  <a:srgbClr val="00488A"/>
                </a:solidFill>
                <a:latin typeface="+mj-lt"/>
                <a:hlinkClick r:id="rId6"/>
              </a:rPr>
              <a:t>guy.jacob@intel.com</a:t>
            </a:r>
            <a:endParaRPr lang="en-US" b="1" dirty="0">
              <a:solidFill>
                <a:srgbClr val="00488A"/>
              </a:solidFill>
              <a:latin typeface="+mj-lt"/>
            </a:endParaRPr>
          </a:p>
        </p:txBody>
      </p:sp>
      <p:sp>
        <p:nvSpPr>
          <p:cNvPr id="2" name="Rectangle 1">
            <a:extLst>
              <a:ext uri="{FF2B5EF4-FFF2-40B4-BE49-F238E27FC236}">
                <a16:creationId xmlns:a16="http://schemas.microsoft.com/office/drawing/2014/main" id="{ACF5A9BC-9DA0-EB47-BF71-3059FB6AAA58}"/>
              </a:ext>
            </a:extLst>
          </p:cNvPr>
          <p:cNvSpPr/>
          <p:nvPr/>
        </p:nvSpPr>
        <p:spPr>
          <a:xfrm>
            <a:off x="5564490" y="1097569"/>
            <a:ext cx="2855610" cy="2815221"/>
          </a:xfrm>
          <a:prstGeom prst="rect">
            <a:avLst/>
          </a:prstGeom>
          <a:solidFill>
            <a:schemeClr val="bg1">
              <a:lumMod val="95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22A4F2-C87F-5242-B277-8B4AE7CD9D7C}"/>
              </a:ext>
            </a:extLst>
          </p:cNvPr>
          <p:cNvSpPr txBox="1"/>
          <p:nvPr/>
        </p:nvSpPr>
        <p:spPr>
          <a:xfrm>
            <a:off x="7187806" y="4227384"/>
            <a:ext cx="1212464" cy="215444"/>
          </a:xfrm>
          <a:prstGeom prst="rect">
            <a:avLst/>
          </a:prstGeom>
          <a:noFill/>
        </p:spPr>
        <p:txBody>
          <a:bodyPr vert="horz" wrap="square" lIns="0" tIns="0" rIns="0" bIns="0" rtlCol="0">
            <a:spAutoFit/>
          </a:bodyPr>
          <a:lstStyle/>
          <a:p>
            <a:pPr algn="r"/>
            <a:r>
              <a:rPr lang="en-US" sz="1400" dirty="0">
                <a:solidFill>
                  <a:schemeClr val="bg1">
                    <a:lumMod val="75000"/>
                  </a:schemeClr>
                </a:solidFill>
              </a:rPr>
              <a:t>Geek on.</a:t>
            </a:r>
          </a:p>
        </p:txBody>
      </p:sp>
      <p:sp>
        <p:nvSpPr>
          <p:cNvPr id="14" name="Rectangle 13">
            <a:extLst>
              <a:ext uri="{FF2B5EF4-FFF2-40B4-BE49-F238E27FC236}">
                <a16:creationId xmlns:a16="http://schemas.microsoft.com/office/drawing/2014/main" id="{4538EBC2-A042-264F-975A-65C8C94B6F97}"/>
              </a:ext>
            </a:extLst>
          </p:cNvPr>
          <p:cNvSpPr/>
          <p:nvPr/>
        </p:nvSpPr>
        <p:spPr>
          <a:xfrm>
            <a:off x="336937" y="2068799"/>
            <a:ext cx="5260222" cy="369332"/>
          </a:xfrm>
          <a:prstGeom prst="rect">
            <a:avLst/>
          </a:prstGeom>
        </p:spPr>
        <p:txBody>
          <a:bodyPr wrap="square">
            <a:spAutoFit/>
          </a:bodyPr>
          <a:lstStyle/>
          <a:p>
            <a:pPr algn="ctr" rtl="1"/>
            <a:r>
              <a:rPr lang="en-US" b="1" dirty="0">
                <a:hlinkClick r:id="rId7"/>
              </a:rPr>
              <a:t>https://github.com/NervanaSystems/distiller</a:t>
            </a:r>
            <a:endParaRPr lang="en-US" dirty="0"/>
          </a:p>
        </p:txBody>
      </p:sp>
    </p:spTree>
    <p:extLst>
      <p:ext uri="{BB962C8B-B14F-4D97-AF65-F5344CB8AC3E}">
        <p14:creationId xmlns:p14="http://schemas.microsoft.com/office/powerpoint/2010/main" val="770629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2" accel="20000" decel="80000"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500" fill="hold"/>
                                        <p:tgtEl>
                                          <p:spTgt spid="13"/>
                                        </p:tgtEl>
                                        <p:attrNameLst>
                                          <p:attrName>ppt_x</p:attrName>
                                        </p:attrNameLst>
                                      </p:cBhvr>
                                      <p:tavLst>
                                        <p:tav tm="0">
                                          <p:val>
                                            <p:strVal val="1+#ppt_w/2"/>
                                          </p:val>
                                        </p:tav>
                                        <p:tav tm="100000">
                                          <p:val>
                                            <p:strVal val="#ppt_x"/>
                                          </p:val>
                                        </p:tav>
                                      </p:tavLst>
                                    </p:anim>
                                    <p:anim calcmode="lin" valueType="num">
                                      <p:cBhvr additive="base">
                                        <p:cTn id="11" dur="15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accel="20000" decel="80000" fill="hold" grpId="0" nodeType="withEffect">
                                  <p:stCondLst>
                                    <p:cond delay="60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1500" fill="hold"/>
                                        <p:tgtEl>
                                          <p:spTgt spid="15"/>
                                        </p:tgtEl>
                                        <p:attrNameLst>
                                          <p:attrName>ppt_x</p:attrName>
                                        </p:attrNameLst>
                                      </p:cBhvr>
                                      <p:tavLst>
                                        <p:tav tm="0">
                                          <p:val>
                                            <p:strVal val="1+#ppt_w/2"/>
                                          </p:val>
                                        </p:tav>
                                        <p:tav tm="100000">
                                          <p:val>
                                            <p:strVal val="#ppt_x"/>
                                          </p:val>
                                        </p:tav>
                                      </p:tavLst>
                                    </p:anim>
                                    <p:anim calcmode="lin" valueType="num">
                                      <p:cBhvr additive="base">
                                        <p:cTn id="15" dur="1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9" y="92042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66">
              <a:spcBef>
                <a:spcPts val="525"/>
              </a:spcBef>
              <a:buClr>
                <a:prstClr val="white"/>
              </a:buClr>
              <a:buNone/>
              <a:defRPr/>
            </a:pPr>
            <a:r>
              <a:rPr lang="en-US" sz="899" kern="0" dirty="0">
                <a:solidFill>
                  <a:srgbClr val="E7E6E6">
                    <a:lumMod val="50000"/>
                  </a:srgb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66">
              <a:spcBef>
                <a:spcPts val="525"/>
              </a:spcBef>
              <a:buClr>
                <a:prstClr val="white"/>
              </a:buClr>
              <a:buNone/>
              <a:defRPr/>
            </a:pPr>
            <a:r>
              <a:rPr lang="en-US" sz="899" kern="0" dirty="0">
                <a:solidFill>
                  <a:srgbClr val="E7E6E6">
                    <a:lumMod val="50000"/>
                  </a:srgbClr>
                </a:solidFill>
              </a:rPr>
              <a:t>Intel technologies’ features and benefits depend on system configuration and may require enabled hardware, software or service activation. Learn more at </a:t>
            </a:r>
            <a:r>
              <a:rPr lang="en-US" sz="899" kern="0" dirty="0" err="1">
                <a:solidFill>
                  <a:srgbClr val="E7E6E6">
                    <a:lumMod val="50000"/>
                  </a:srgbClr>
                </a:solidFill>
              </a:rPr>
              <a:t>intel.com</a:t>
            </a:r>
            <a:r>
              <a:rPr lang="en-US" sz="899" kern="0" dirty="0">
                <a:solidFill>
                  <a:srgbClr val="E7E6E6">
                    <a:lumMod val="50000"/>
                  </a:srgbClr>
                </a:solidFill>
              </a:rPr>
              <a:t>, or from the OEM or retailer. No computer system can be absolutely secure. </a:t>
            </a:r>
          </a:p>
          <a:p>
            <a:pPr marL="0" indent="0" defTabSz="685166">
              <a:spcBef>
                <a:spcPts val="525"/>
              </a:spcBef>
              <a:buClr>
                <a:prstClr val="white"/>
              </a:buClr>
              <a:buNone/>
              <a:defRPr/>
            </a:pPr>
            <a:r>
              <a:rPr lang="en-US" sz="899" kern="0" dirty="0">
                <a:solidFill>
                  <a:srgbClr val="E7E6E6">
                    <a:lumMod val="50000"/>
                  </a:srgb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rgbClr val="E7E6E6">
                    <a:lumMod val="50000"/>
                  </a:srgbClr>
                </a:solidFill>
                <a:hlinkClick r:id="rId3"/>
              </a:rPr>
              <a:t>http://www.intel.com/performance</a:t>
            </a:r>
            <a:r>
              <a:rPr lang="en-US" sz="899" kern="0" dirty="0">
                <a:solidFill>
                  <a:srgbClr val="E7E6E6">
                    <a:lumMod val="50000"/>
                  </a:srgbClr>
                </a:solidFill>
              </a:rPr>
              <a:t>.  </a:t>
            </a:r>
          </a:p>
          <a:p>
            <a:pPr marL="0" indent="0" defTabSz="685166">
              <a:spcBef>
                <a:spcPts val="525"/>
              </a:spcBef>
              <a:buClr>
                <a:prstClr val="white"/>
              </a:buClr>
              <a:buNone/>
              <a:defRPr/>
            </a:pPr>
            <a:r>
              <a:rPr lang="en-US" sz="899" kern="0" dirty="0">
                <a:solidFill>
                  <a:srgbClr val="E7E6E6">
                    <a:lumMod val="50000"/>
                  </a:srgb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66">
              <a:spcBef>
                <a:spcPts val="525"/>
              </a:spcBef>
              <a:buClr>
                <a:prstClr val="white"/>
              </a:buClr>
              <a:buNone/>
              <a:defRPr/>
            </a:pPr>
            <a:r>
              <a:rPr lang="en-US" sz="899" kern="0" dirty="0">
                <a:solidFill>
                  <a:srgbClr val="E7E6E6">
                    <a:lumMod val="50000"/>
                  </a:srgb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66">
              <a:spcBef>
                <a:spcPts val="525"/>
              </a:spcBef>
              <a:buClr>
                <a:prstClr val="white"/>
              </a:buClr>
              <a:buNone/>
              <a:defRPr/>
            </a:pPr>
            <a:r>
              <a:rPr lang="en-US" sz="899" kern="0" dirty="0">
                <a:solidFill>
                  <a:srgbClr val="E7E6E6">
                    <a:lumMod val="50000"/>
                  </a:srgbClr>
                </a:solidFill>
              </a:rPr>
              <a:t>The products described may contain design defects or errors known as errata which may cause the product to deviate from published specifications. Current characterized errata are available on request.  </a:t>
            </a:r>
          </a:p>
          <a:p>
            <a:pPr marL="0" indent="0" defTabSz="685166">
              <a:spcBef>
                <a:spcPts val="525"/>
              </a:spcBef>
              <a:buClr>
                <a:prstClr val="white"/>
              </a:buClr>
              <a:buNone/>
              <a:defRPr/>
            </a:pPr>
            <a:r>
              <a:rPr lang="en-US" sz="899" kern="0" dirty="0">
                <a:solidFill>
                  <a:srgbClr val="E7E6E6">
                    <a:lumMod val="50000"/>
                  </a:srgbClr>
                </a:solidFill>
              </a:rPr>
              <a:t>No license (express or implied, by estoppel or otherwise) to any intellectual property rights is granted by this document.</a:t>
            </a:r>
          </a:p>
          <a:p>
            <a:pPr marL="0" indent="0" defTabSz="685166">
              <a:spcBef>
                <a:spcPts val="525"/>
              </a:spcBef>
              <a:buClr>
                <a:prstClr val="white"/>
              </a:buClr>
              <a:buNone/>
              <a:defRPr/>
            </a:pPr>
            <a:r>
              <a:rPr lang="en-US" sz="899" kern="0" dirty="0">
                <a:solidFill>
                  <a:srgbClr val="E7E6E6">
                    <a:lumMod val="50000"/>
                  </a:srgbClr>
                </a:solidFill>
              </a:rPr>
              <a:t>Intel does not control or audit third-party benchmark data or the web sites referenced in this document. You should visit the referenced web site and confirm whether referenced data are accurate. </a:t>
            </a:r>
          </a:p>
          <a:p>
            <a:pPr marL="0" indent="0" defTabSz="685166">
              <a:spcBef>
                <a:spcPts val="525"/>
              </a:spcBef>
              <a:buClr>
                <a:prstClr val="white"/>
              </a:buClr>
              <a:buNone/>
              <a:defRPr/>
            </a:pPr>
            <a:r>
              <a:rPr lang="en-US" sz="899" kern="0" dirty="0">
                <a:solidFill>
                  <a:srgbClr val="E7E6E6">
                    <a:lumMod val="50000"/>
                  </a:srgbClr>
                </a:solidFill>
              </a:rPr>
              <a:t>Intel, the Intel logo, Pentium, Celeron, Atom, Core, Xeon, Movidius, Saffron and others are trademarks of Intel Corporation in the U.S. and/or other countries. </a:t>
            </a:r>
            <a:br>
              <a:rPr lang="en-US" sz="899" kern="0" dirty="0">
                <a:solidFill>
                  <a:srgbClr val="E7E6E6">
                    <a:lumMod val="50000"/>
                  </a:srgbClr>
                </a:solidFill>
              </a:rPr>
            </a:br>
            <a:r>
              <a:rPr lang="en-US" sz="899" kern="0" dirty="0">
                <a:solidFill>
                  <a:srgbClr val="E7E6E6">
                    <a:lumMod val="50000"/>
                  </a:srgbClr>
                </a:solidFill>
              </a:rPr>
              <a:t>*Other names and brands may be claimed as the property of others. </a:t>
            </a:r>
          </a:p>
          <a:p>
            <a:pPr marL="0" indent="0" defTabSz="685166">
              <a:spcBef>
                <a:spcPts val="525"/>
              </a:spcBef>
              <a:buClr>
                <a:prstClr val="white"/>
              </a:buClr>
              <a:buNone/>
              <a:defRPr/>
            </a:pPr>
            <a:r>
              <a:rPr lang="en-US" sz="899" kern="0" dirty="0">
                <a:solidFill>
                  <a:srgbClr val="E7E6E6">
                    <a:lumMod val="50000"/>
                  </a:srgbClr>
                </a:solidFill>
              </a:rPr>
              <a:t>© 2018 Intel Corporation. </a:t>
            </a:r>
          </a:p>
        </p:txBody>
      </p:sp>
      <p:sp>
        <p:nvSpPr>
          <p:cNvPr id="5" name="Rectangle 4">
            <a:extLst>
              <a:ext uri="{FF2B5EF4-FFF2-40B4-BE49-F238E27FC236}">
                <a16:creationId xmlns:a16="http://schemas.microsoft.com/office/drawing/2014/main" id="{32DD7EE2-EAA7-8641-B1B1-8E03D32DAB25}"/>
              </a:ext>
            </a:extLst>
          </p:cNvPr>
          <p:cNvSpPr/>
          <p:nvPr/>
        </p:nvSpPr>
        <p:spPr>
          <a:xfrm>
            <a:off x="3197" y="65432"/>
            <a:ext cx="9140803" cy="784189"/>
          </a:xfrm>
          <a:prstGeom prst="rect">
            <a:avLst/>
          </a:prstGeom>
        </p:spPr>
        <p:txBody>
          <a:bodyPr wrap="square">
            <a:spAutoFit/>
          </a:bodyPr>
          <a:lstStyle/>
          <a:p>
            <a:pPr algn="ctr" defTabSz="457178"/>
            <a:r>
              <a:rPr lang="en-US" sz="4496"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Legal notices &amp; disclaimers</a:t>
            </a:r>
            <a:endParaRPr lang="en-US" sz="2797"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69898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F9A0F5A-FC0A-9547-8D22-13F0517E54D2}"/>
              </a:ext>
            </a:extLst>
          </p:cNvPr>
          <p:cNvSpPr/>
          <p:nvPr/>
        </p:nvSpPr>
        <p:spPr>
          <a:xfrm>
            <a:off x="303914" y="2449287"/>
            <a:ext cx="8429339" cy="830997"/>
          </a:xfrm>
          <a:prstGeom prst="rect">
            <a:avLst/>
          </a:prstGeom>
        </p:spPr>
        <p:txBody>
          <a:bodyPr wrap="square">
            <a:spAutoFit/>
          </a:bodyPr>
          <a:lstStyle/>
          <a:p>
            <a:pPr algn="ctr" defTabSz="457178"/>
            <a:r>
              <a:rPr lang="en-US" sz="4800"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Why we compress</a:t>
            </a:r>
            <a:endParaRPr lang="en-US" sz="2800"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97DB75C9-E7DE-E44D-BB4B-952CB9DA9E72}"/>
              </a:ext>
            </a:extLst>
          </p:cNvPr>
          <p:cNvSpPr/>
          <p:nvPr/>
        </p:nvSpPr>
        <p:spPr>
          <a:xfrm>
            <a:off x="416546" y="3969200"/>
            <a:ext cx="2582371" cy="523220"/>
          </a:xfrm>
          <a:prstGeom prst="rect">
            <a:avLst/>
          </a:prstGeom>
        </p:spPr>
        <p:txBody>
          <a:bodyPr wrap="square">
            <a:spAutoFit/>
          </a:bodyPr>
          <a:lstStyle/>
          <a:p>
            <a:pPr algn="ctr" defTabSz="457178"/>
            <a:r>
              <a:rPr lang="en-US" sz="2800" dirty="0">
                <a:solidFill>
                  <a:schemeClr val="tx2"/>
                </a:solidFill>
                <a:effectLst>
                  <a:glow rad="127000">
                    <a:srgbClr val="0071C5">
                      <a:alpha val="2000"/>
                    </a:srgbClr>
                  </a:glow>
                </a:effectLst>
                <a:latin typeface="Intel Clear Pro"/>
                <a:cs typeface="Times New Roman" panose="02020603050405020304" pitchFamily="18" charset="0"/>
              </a:rPr>
              <a:t>Faster                Smaller</a:t>
            </a:r>
          </a:p>
        </p:txBody>
      </p:sp>
      <p:sp>
        <p:nvSpPr>
          <p:cNvPr id="3" name="Rectangle 2">
            <a:extLst>
              <a:ext uri="{FF2B5EF4-FFF2-40B4-BE49-F238E27FC236}">
                <a16:creationId xmlns:a16="http://schemas.microsoft.com/office/drawing/2014/main" id="{78CC0F68-53D3-7645-8B69-0055C408E640}"/>
              </a:ext>
            </a:extLst>
          </p:cNvPr>
          <p:cNvSpPr/>
          <p:nvPr/>
        </p:nvSpPr>
        <p:spPr>
          <a:xfrm>
            <a:off x="6206641" y="3977428"/>
            <a:ext cx="244810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 Increased throughput</a:t>
            </a:r>
          </a:p>
        </p:txBody>
      </p:sp>
      <p:pic>
        <p:nvPicPr>
          <p:cNvPr id="24" name="Picture 23">
            <a:extLst>
              <a:ext uri="{FF2B5EF4-FFF2-40B4-BE49-F238E27FC236}">
                <a16:creationId xmlns:a16="http://schemas.microsoft.com/office/drawing/2014/main" id="{CF2FBDB7-FE4D-3C43-9DB9-E081EBDBBB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0" y="4581443"/>
            <a:ext cx="8068988" cy="332509"/>
          </a:xfrm>
          <a:prstGeom prst="rect">
            <a:avLst/>
          </a:prstGeom>
        </p:spPr>
      </p:pic>
      <p:sp>
        <p:nvSpPr>
          <p:cNvPr id="27" name="Left-Right Arrow 26">
            <a:extLst>
              <a:ext uri="{FF2B5EF4-FFF2-40B4-BE49-F238E27FC236}">
                <a16:creationId xmlns:a16="http://schemas.microsoft.com/office/drawing/2014/main" id="{671FAB36-CB92-374C-8960-8392D13F6EAA}"/>
              </a:ext>
            </a:extLst>
          </p:cNvPr>
          <p:cNvSpPr/>
          <p:nvPr/>
        </p:nvSpPr>
        <p:spPr>
          <a:xfrm>
            <a:off x="3114619" y="1373823"/>
            <a:ext cx="3151165" cy="612057"/>
          </a:xfrm>
          <a:prstGeom prst="lef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Compute Spectrum</a:t>
            </a:r>
          </a:p>
        </p:txBody>
      </p:sp>
      <p:pic>
        <p:nvPicPr>
          <p:cNvPr id="28" name="Picture 27">
            <a:extLst>
              <a:ext uri="{FF2B5EF4-FFF2-40B4-BE49-F238E27FC236}">
                <a16:creationId xmlns:a16="http://schemas.microsoft.com/office/drawing/2014/main" id="{D01412D4-8F26-4448-95D4-F9B222F1CB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448" y="1240887"/>
            <a:ext cx="2148282" cy="1031175"/>
          </a:xfrm>
          <a:prstGeom prst="rect">
            <a:avLst/>
          </a:prstGeom>
        </p:spPr>
      </p:pic>
      <p:pic>
        <p:nvPicPr>
          <p:cNvPr id="29" name="Picture 10" descr="https://www.bhphotovideo.com/images/images2500x2500/blu_l240a_blk_32gb_life_pure_smartphone_1029415.jpg">
            <a:extLst>
              <a:ext uri="{FF2B5EF4-FFF2-40B4-BE49-F238E27FC236}">
                <a16:creationId xmlns:a16="http://schemas.microsoft.com/office/drawing/2014/main" id="{0AE58B34-5184-1240-8C8B-4C276E7821F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183551" y="1161470"/>
            <a:ext cx="596450" cy="6213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smart speakers">
            <a:extLst>
              <a:ext uri="{FF2B5EF4-FFF2-40B4-BE49-F238E27FC236}">
                <a16:creationId xmlns:a16="http://schemas.microsoft.com/office/drawing/2014/main" id="{5D9BFFCF-B152-CC43-94EA-22A7FF3CF0EC}"/>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flipH="1">
            <a:off x="7377805" y="1868730"/>
            <a:ext cx="375596" cy="59733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drones">
            <a:extLst>
              <a:ext uri="{FF2B5EF4-FFF2-40B4-BE49-F238E27FC236}">
                <a16:creationId xmlns:a16="http://schemas.microsoft.com/office/drawing/2014/main" id="{8D6AB8E1-39C7-A741-9526-756742C92A3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917238" y="1836335"/>
            <a:ext cx="816015" cy="5972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1D097BB-35CB-9C48-B79F-F67572898B1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24261" y="1043901"/>
            <a:ext cx="776702" cy="776700"/>
          </a:xfrm>
          <a:prstGeom prst="rect">
            <a:avLst/>
          </a:prstGeom>
        </p:spPr>
      </p:pic>
      <p:pic>
        <p:nvPicPr>
          <p:cNvPr id="33" name="Picture 6" descr="https://pisces.bbystatic.com/BestBuy_US/images/products/5723/5723427ld.jpg;maxHeight=460;maxWidth=460">
            <a:extLst>
              <a:ext uri="{FF2B5EF4-FFF2-40B4-BE49-F238E27FC236}">
                <a16:creationId xmlns:a16="http://schemas.microsoft.com/office/drawing/2014/main" id="{DB39D67C-A5D2-FC44-9618-CE1EA22B2D5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87076" y="1046424"/>
            <a:ext cx="1143619" cy="5288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9968CAB9-D74F-C649-94DA-EEC8E39EBE8F}"/>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67769" y="1857633"/>
            <a:ext cx="983341" cy="550671"/>
          </a:xfrm>
          <a:prstGeom prst="rect">
            <a:avLst/>
          </a:prstGeom>
        </p:spPr>
      </p:pic>
      <p:sp>
        <p:nvSpPr>
          <p:cNvPr id="39" name="Rectangle 38">
            <a:extLst>
              <a:ext uri="{FF2B5EF4-FFF2-40B4-BE49-F238E27FC236}">
                <a16:creationId xmlns:a16="http://schemas.microsoft.com/office/drawing/2014/main" id="{191C3585-66A9-9B4C-AA81-D046996C72BC}"/>
              </a:ext>
            </a:extLst>
          </p:cNvPr>
          <p:cNvSpPr/>
          <p:nvPr/>
        </p:nvSpPr>
        <p:spPr>
          <a:xfrm>
            <a:off x="416547" y="497870"/>
            <a:ext cx="2582371" cy="3410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bIns="137160" rtlCol="0" anchor="ctr"/>
          <a:lstStyle/>
          <a:p>
            <a:pPr algn="ctr" defTabSz="682725"/>
            <a:r>
              <a:rPr lang="en-US" sz="2800" dirty="0">
                <a:solidFill>
                  <a:schemeClr val="bg1"/>
                </a:solidFill>
                <a:latin typeface="Intel Clear Pro" panose="020B0804020202060201" pitchFamily="34" charset="77"/>
                <a:ea typeface="Intel Clear Pro" panose="020B0804020202060201" pitchFamily="34" charset="77"/>
                <a:cs typeface="Intel Clear Pro" panose="020B0804020202060201" pitchFamily="34" charset="77"/>
              </a:rPr>
              <a:t>Cloud / Data Center</a:t>
            </a:r>
          </a:p>
        </p:txBody>
      </p:sp>
      <p:sp>
        <p:nvSpPr>
          <p:cNvPr id="50" name="Rectangle 49">
            <a:extLst>
              <a:ext uri="{FF2B5EF4-FFF2-40B4-BE49-F238E27FC236}">
                <a16:creationId xmlns:a16="http://schemas.microsoft.com/office/drawing/2014/main" id="{412E7DC8-F22D-4145-A6B9-B31A0B6C298A}"/>
              </a:ext>
            </a:extLst>
          </p:cNvPr>
          <p:cNvSpPr/>
          <p:nvPr/>
        </p:nvSpPr>
        <p:spPr>
          <a:xfrm>
            <a:off x="6263515" y="500024"/>
            <a:ext cx="2582371" cy="3410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bIns="137160" rtlCol="0" anchor="ctr"/>
          <a:lstStyle/>
          <a:p>
            <a:pPr algn="ctr" defTabSz="682725"/>
            <a:r>
              <a:rPr lang="en-US" sz="2800" dirty="0">
                <a:solidFill>
                  <a:schemeClr val="bg1"/>
                </a:solidFill>
                <a:latin typeface="Intel Clear Pro" panose="020B0804020202060201" pitchFamily="34" charset="77"/>
                <a:ea typeface="Intel Clear Pro" panose="020B0804020202060201" pitchFamily="34" charset="77"/>
                <a:cs typeface="Intel Clear Pro" panose="020B0804020202060201" pitchFamily="34" charset="77"/>
              </a:rPr>
              <a:t>device</a:t>
            </a:r>
          </a:p>
        </p:txBody>
      </p:sp>
      <p:pic>
        <p:nvPicPr>
          <p:cNvPr id="58" name="Picture 2" descr="http://www.plinkusa.net/products/4088-17.jpg">
            <a:extLst>
              <a:ext uri="{FF2B5EF4-FFF2-40B4-BE49-F238E27FC236}">
                <a16:creationId xmlns:a16="http://schemas.microsoft.com/office/drawing/2014/main" id="{C7AC2629-B567-A44F-A1AB-3B5B23980565}"/>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406065" y="914663"/>
            <a:ext cx="920125" cy="3771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BF2F141F-77DF-F842-9239-B549C9C1203B}"/>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74199" y="837929"/>
            <a:ext cx="709967" cy="551375"/>
          </a:xfrm>
          <a:prstGeom prst="rect">
            <a:avLst/>
          </a:prstGeom>
        </p:spPr>
      </p:pic>
      <p:pic>
        <p:nvPicPr>
          <p:cNvPr id="60" name="Picture 59">
            <a:extLst>
              <a:ext uri="{FF2B5EF4-FFF2-40B4-BE49-F238E27FC236}">
                <a16:creationId xmlns:a16="http://schemas.microsoft.com/office/drawing/2014/main" id="{86234D88-4AB2-674F-9B15-C0E18F9D9CB3}"/>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05458" y="757255"/>
            <a:ext cx="980391" cy="632049"/>
          </a:xfrm>
          <a:prstGeom prst="rect">
            <a:avLst/>
          </a:prstGeom>
        </p:spPr>
      </p:pic>
      <p:sp>
        <p:nvSpPr>
          <p:cNvPr id="22" name="Rectangle 21">
            <a:extLst>
              <a:ext uri="{FF2B5EF4-FFF2-40B4-BE49-F238E27FC236}">
                <a16:creationId xmlns:a16="http://schemas.microsoft.com/office/drawing/2014/main" id="{ECBED930-9882-0A44-9D77-263815477B75}"/>
              </a:ext>
            </a:extLst>
          </p:cNvPr>
          <p:cNvSpPr/>
          <p:nvPr/>
        </p:nvSpPr>
        <p:spPr>
          <a:xfrm>
            <a:off x="2998918" y="3977428"/>
            <a:ext cx="292912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heat &amp; energy EFFICIENT</a:t>
            </a:r>
          </a:p>
        </p:txBody>
      </p:sp>
    </p:spTree>
    <p:extLst>
      <p:ext uri="{BB962C8B-B14F-4D97-AF65-F5344CB8AC3E}">
        <p14:creationId xmlns:p14="http://schemas.microsoft.com/office/powerpoint/2010/main" val="2709031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F9A0F5A-FC0A-9547-8D22-13F0517E54D2}"/>
              </a:ext>
            </a:extLst>
          </p:cNvPr>
          <p:cNvSpPr/>
          <p:nvPr/>
        </p:nvSpPr>
        <p:spPr>
          <a:xfrm>
            <a:off x="0" y="2186082"/>
            <a:ext cx="9144000" cy="830997"/>
          </a:xfrm>
          <a:prstGeom prst="rect">
            <a:avLst/>
          </a:prstGeom>
        </p:spPr>
        <p:txBody>
          <a:bodyPr wrap="square">
            <a:spAutoFit/>
          </a:bodyPr>
          <a:lstStyle/>
          <a:p>
            <a:pPr algn="ctr" defTabSz="457178"/>
            <a:r>
              <a:rPr lang="en-US" sz="4800" dirty="0">
                <a:solidFill>
                  <a:schemeClr val="accent2">
                    <a:lumMod val="60000"/>
                    <a:lumOff val="40000"/>
                  </a:schemeClr>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Efficient inference</a:t>
            </a:r>
            <a:endParaRPr lang="en-US" sz="2800" dirty="0">
              <a:solidFill>
                <a:schemeClr val="accent2">
                  <a:lumMod val="60000"/>
                  <a:lumOff val="40000"/>
                </a:schemeClr>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97DB75C9-E7DE-E44D-BB4B-952CB9DA9E72}"/>
              </a:ext>
            </a:extLst>
          </p:cNvPr>
          <p:cNvSpPr/>
          <p:nvPr/>
        </p:nvSpPr>
        <p:spPr>
          <a:xfrm>
            <a:off x="2440074" y="606824"/>
            <a:ext cx="1894520" cy="1077218"/>
          </a:xfrm>
          <a:prstGeom prst="rect">
            <a:avLst/>
          </a:prstGeom>
        </p:spPr>
        <p:txBody>
          <a:bodyPr wrap="square">
            <a:spAutoFit/>
          </a:bodyPr>
          <a:lstStyle/>
          <a:p>
            <a:pPr algn="ctr" defTabSz="457178"/>
            <a:r>
              <a:rPr lang="en-US" sz="3200" dirty="0">
                <a:solidFill>
                  <a:schemeClr val="tx2"/>
                </a:solidFill>
                <a:effectLst>
                  <a:glow rad="127000">
                    <a:srgbClr val="0071C5">
                      <a:alpha val="2000"/>
                    </a:srgbClr>
                  </a:glow>
                </a:effectLst>
                <a:latin typeface="Intel Clear Pro"/>
                <a:cs typeface="Times New Roman" panose="02020603050405020304" pitchFamily="18" charset="0"/>
              </a:rPr>
              <a:t>system SW and Dl frameworks </a:t>
            </a:r>
          </a:p>
        </p:txBody>
      </p:sp>
      <p:sp>
        <p:nvSpPr>
          <p:cNvPr id="21" name="Rectangle 20">
            <a:extLst>
              <a:ext uri="{FF2B5EF4-FFF2-40B4-BE49-F238E27FC236}">
                <a16:creationId xmlns:a16="http://schemas.microsoft.com/office/drawing/2014/main" id="{51C1C6FE-CE8C-6F4C-85FD-CABC9E6EB32E}"/>
              </a:ext>
            </a:extLst>
          </p:cNvPr>
          <p:cNvSpPr/>
          <p:nvPr/>
        </p:nvSpPr>
        <p:spPr>
          <a:xfrm>
            <a:off x="7160996" y="619827"/>
            <a:ext cx="1657957" cy="1077218"/>
          </a:xfrm>
          <a:prstGeom prst="rect">
            <a:avLst/>
          </a:prstGeom>
        </p:spPr>
        <p:txBody>
          <a:bodyPr wrap="square">
            <a:spAutoFit/>
          </a:bodyPr>
          <a:lstStyle/>
          <a:p>
            <a:pPr algn="ctr"/>
            <a:r>
              <a:rPr lang="en-US" sz="3200" dirty="0">
                <a:solidFill>
                  <a:schemeClr val="tx2"/>
                </a:solidFill>
                <a:effectLst>
                  <a:glow rad="127000">
                    <a:srgbClr val="0071C5">
                      <a:alpha val="2000"/>
                    </a:srgbClr>
                  </a:glow>
                </a:effectLst>
                <a:latin typeface="Intel Clear Pro"/>
                <a:cs typeface="Times New Roman" panose="02020603050405020304" pitchFamily="18" charset="0"/>
              </a:rPr>
              <a:t>SW-HW interface</a:t>
            </a:r>
          </a:p>
        </p:txBody>
      </p:sp>
      <p:sp>
        <p:nvSpPr>
          <p:cNvPr id="3" name="Rectangle 2">
            <a:extLst>
              <a:ext uri="{FF2B5EF4-FFF2-40B4-BE49-F238E27FC236}">
                <a16:creationId xmlns:a16="http://schemas.microsoft.com/office/drawing/2014/main" id="{777E576C-4C7C-214B-8898-1DB3DA284E4E}"/>
              </a:ext>
            </a:extLst>
          </p:cNvPr>
          <p:cNvSpPr/>
          <p:nvPr/>
        </p:nvSpPr>
        <p:spPr>
          <a:xfrm>
            <a:off x="662185" y="607214"/>
            <a:ext cx="1167307" cy="1077218"/>
          </a:xfrm>
          <a:prstGeom prst="rect">
            <a:avLst/>
          </a:prstGeom>
        </p:spPr>
        <p:txBody>
          <a:bodyPr wrap="square">
            <a:spAutoFit/>
          </a:bodyPr>
          <a:lstStyle/>
          <a:p>
            <a:pPr algn="ctr" defTabSz="457178"/>
            <a:r>
              <a:rPr lang="en-US" sz="3200" dirty="0">
                <a:solidFill>
                  <a:schemeClr val="tx2"/>
                </a:solidFill>
                <a:effectLst>
                  <a:glow rad="127000">
                    <a:srgbClr val="0071C5">
                      <a:alpha val="2000"/>
                    </a:srgbClr>
                  </a:glow>
                </a:effectLst>
                <a:latin typeface="Intel Clear Pro"/>
                <a:cs typeface="Times New Roman" panose="02020603050405020304" pitchFamily="18" charset="0"/>
              </a:rPr>
              <a:t>DL HW design</a:t>
            </a:r>
          </a:p>
        </p:txBody>
      </p:sp>
      <p:sp>
        <p:nvSpPr>
          <p:cNvPr id="23" name="Rectangle 22">
            <a:extLst>
              <a:ext uri="{FF2B5EF4-FFF2-40B4-BE49-F238E27FC236}">
                <a16:creationId xmlns:a16="http://schemas.microsoft.com/office/drawing/2014/main" id="{F3059F3E-24F1-6540-9225-FEF678E44B2D}"/>
              </a:ext>
            </a:extLst>
          </p:cNvPr>
          <p:cNvSpPr/>
          <p:nvPr/>
        </p:nvSpPr>
        <p:spPr>
          <a:xfrm>
            <a:off x="4945176" y="598248"/>
            <a:ext cx="1770669" cy="1077218"/>
          </a:xfrm>
          <a:prstGeom prst="rect">
            <a:avLst/>
          </a:prstGeom>
        </p:spPr>
        <p:txBody>
          <a:bodyPr wrap="square">
            <a:spAutoFit/>
          </a:bodyPr>
          <a:lstStyle/>
          <a:p>
            <a:pPr algn="ctr"/>
            <a:r>
              <a:rPr lang="en-US" sz="3200" dirty="0">
                <a:solidFill>
                  <a:schemeClr val="tx2"/>
                </a:solidFill>
                <a:effectLst>
                  <a:glow rad="127000">
                    <a:srgbClr val="0071C5">
                      <a:alpha val="2000"/>
                    </a:srgbClr>
                  </a:glow>
                </a:effectLst>
                <a:latin typeface="Intel Clear Pro"/>
                <a:cs typeface="Times New Roman" panose="02020603050405020304" pitchFamily="18" charset="0"/>
              </a:rPr>
              <a:t>DNN Design &amp; optimizations </a:t>
            </a:r>
          </a:p>
        </p:txBody>
      </p:sp>
      <p:sp>
        <p:nvSpPr>
          <p:cNvPr id="40" name="Rectangle 39">
            <a:extLst>
              <a:ext uri="{FF2B5EF4-FFF2-40B4-BE49-F238E27FC236}">
                <a16:creationId xmlns:a16="http://schemas.microsoft.com/office/drawing/2014/main" id="{DC5B7B62-4354-6643-B632-C84F49264631}"/>
              </a:ext>
            </a:extLst>
          </p:cNvPr>
          <p:cNvSpPr/>
          <p:nvPr/>
        </p:nvSpPr>
        <p:spPr>
          <a:xfrm>
            <a:off x="416546" y="3969200"/>
            <a:ext cx="2582371" cy="523220"/>
          </a:xfrm>
          <a:prstGeom prst="rect">
            <a:avLst/>
          </a:prstGeom>
        </p:spPr>
        <p:txBody>
          <a:bodyPr wrap="square">
            <a:spAutoFit/>
          </a:bodyPr>
          <a:lstStyle/>
          <a:p>
            <a:pPr algn="ctr" defTabSz="457178"/>
            <a:r>
              <a:rPr lang="en-US" sz="2800" dirty="0">
                <a:solidFill>
                  <a:schemeClr val="tx2"/>
                </a:solidFill>
                <a:effectLst>
                  <a:glow rad="127000">
                    <a:srgbClr val="0071C5">
                      <a:alpha val="2000"/>
                    </a:srgbClr>
                  </a:glow>
                </a:effectLst>
                <a:latin typeface="Intel Clear Pro"/>
                <a:cs typeface="Times New Roman" panose="02020603050405020304" pitchFamily="18" charset="0"/>
              </a:rPr>
              <a:t>Faster                Smaller</a:t>
            </a:r>
          </a:p>
        </p:txBody>
      </p:sp>
      <p:sp>
        <p:nvSpPr>
          <p:cNvPr id="41" name="Rectangle 40">
            <a:extLst>
              <a:ext uri="{FF2B5EF4-FFF2-40B4-BE49-F238E27FC236}">
                <a16:creationId xmlns:a16="http://schemas.microsoft.com/office/drawing/2014/main" id="{EBDA9A48-663D-1D4B-8A95-ABF469AB1EB8}"/>
              </a:ext>
            </a:extLst>
          </p:cNvPr>
          <p:cNvSpPr/>
          <p:nvPr/>
        </p:nvSpPr>
        <p:spPr>
          <a:xfrm>
            <a:off x="2998918" y="3977428"/>
            <a:ext cx="292912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heat &amp; energy EFFICIENT</a:t>
            </a:r>
          </a:p>
        </p:txBody>
      </p:sp>
      <p:sp>
        <p:nvSpPr>
          <p:cNvPr id="42" name="Rectangle 41">
            <a:extLst>
              <a:ext uri="{FF2B5EF4-FFF2-40B4-BE49-F238E27FC236}">
                <a16:creationId xmlns:a16="http://schemas.microsoft.com/office/drawing/2014/main" id="{1CD9C627-DDAB-4A4F-A71E-1EB90AC6FE03}"/>
              </a:ext>
            </a:extLst>
          </p:cNvPr>
          <p:cNvSpPr/>
          <p:nvPr/>
        </p:nvSpPr>
        <p:spPr>
          <a:xfrm>
            <a:off x="6206641" y="3977428"/>
            <a:ext cx="244810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 Increased throughput</a:t>
            </a:r>
          </a:p>
        </p:txBody>
      </p:sp>
      <p:pic>
        <p:nvPicPr>
          <p:cNvPr id="43" name="Picture 42">
            <a:extLst>
              <a:ext uri="{FF2B5EF4-FFF2-40B4-BE49-F238E27FC236}">
                <a16:creationId xmlns:a16="http://schemas.microsoft.com/office/drawing/2014/main" id="{894EAFA7-D459-D849-A185-84C957ECC1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0" y="4581443"/>
            <a:ext cx="8068988" cy="332509"/>
          </a:xfrm>
          <a:prstGeom prst="rect">
            <a:avLst/>
          </a:prstGeom>
        </p:spPr>
      </p:pic>
    </p:spTree>
    <p:extLst>
      <p:ext uri="{BB962C8B-B14F-4D97-AF65-F5344CB8AC3E}">
        <p14:creationId xmlns:p14="http://schemas.microsoft.com/office/powerpoint/2010/main" val="3778178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1"/>
                                        </p:tgtEl>
                                        <p:attrNameLst>
                                          <p:attrName>ppt_x</p:attrName>
                                        </p:attrNameLst>
                                      </p:cBhvr>
                                      <p:tavLst>
                                        <p:tav tm="0">
                                          <p:val>
                                            <p:strVal val="ppt_x"/>
                                          </p:val>
                                        </p:tav>
                                        <p:tav tm="100000">
                                          <p:val>
                                            <p:strVal val="ppt_x"/>
                                          </p:val>
                                        </p:tav>
                                      </p:tavLst>
                                    </p:anim>
                                    <p:anim calcmode="lin" valueType="num">
                                      <p:cBhvr additive="base">
                                        <p:cTn id="19" dur="500"/>
                                        <p:tgtEl>
                                          <p:spTgt spid="21"/>
                                        </p:tgtEl>
                                        <p:attrNameLst>
                                          <p:attrName>ppt_y</p:attrName>
                                        </p:attrNameLst>
                                      </p:cBhvr>
                                      <p:tavLst>
                                        <p:tav tm="0">
                                          <p:val>
                                            <p:strVal val="ppt_y"/>
                                          </p:val>
                                        </p:tav>
                                        <p:tav tm="100000">
                                          <p:val>
                                            <p:strVal val="1+ppt_h/2"/>
                                          </p:val>
                                        </p:tav>
                                      </p:tavLst>
                                    </p:anim>
                                    <p:set>
                                      <p:cBhvr>
                                        <p:cTn id="2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F9A0F5A-FC0A-9547-8D22-13F0517E54D2}"/>
              </a:ext>
            </a:extLst>
          </p:cNvPr>
          <p:cNvSpPr/>
          <p:nvPr/>
        </p:nvSpPr>
        <p:spPr>
          <a:xfrm>
            <a:off x="0" y="2186082"/>
            <a:ext cx="9144000" cy="830997"/>
          </a:xfrm>
          <a:prstGeom prst="rect">
            <a:avLst/>
          </a:prstGeom>
        </p:spPr>
        <p:txBody>
          <a:bodyPr wrap="square">
            <a:spAutoFit/>
          </a:bodyPr>
          <a:lstStyle/>
          <a:p>
            <a:pPr algn="ctr" defTabSz="457178"/>
            <a:r>
              <a:rPr lang="en-US" sz="4800" dirty="0">
                <a:solidFill>
                  <a:schemeClr val="accent2">
                    <a:lumMod val="60000"/>
                    <a:lumOff val="40000"/>
                  </a:schemeClr>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Efficient inference</a:t>
            </a:r>
            <a:endParaRPr lang="en-US" sz="2800" dirty="0">
              <a:solidFill>
                <a:schemeClr val="accent2">
                  <a:lumMod val="60000"/>
                  <a:lumOff val="40000"/>
                </a:schemeClr>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F3059F3E-24F1-6540-9225-FEF678E44B2D}"/>
              </a:ext>
            </a:extLst>
          </p:cNvPr>
          <p:cNvSpPr/>
          <p:nvPr/>
        </p:nvSpPr>
        <p:spPr>
          <a:xfrm>
            <a:off x="4945176" y="598248"/>
            <a:ext cx="1770669" cy="1077218"/>
          </a:xfrm>
          <a:prstGeom prst="rect">
            <a:avLst/>
          </a:prstGeom>
        </p:spPr>
        <p:txBody>
          <a:bodyPr wrap="square">
            <a:spAutoFit/>
          </a:bodyPr>
          <a:lstStyle/>
          <a:p>
            <a:pPr algn="ctr" defTabSz="457178"/>
            <a:r>
              <a:rPr lang="en-US" sz="3200" dirty="0">
                <a:solidFill>
                  <a:srgbClr val="92D050"/>
                </a:solidFill>
                <a:effectLst>
                  <a:glow rad="127000">
                    <a:srgbClr val="0071C5">
                      <a:alpha val="2000"/>
                    </a:srgbClr>
                  </a:glow>
                </a:effectLst>
                <a:latin typeface="Intel Clear Pro"/>
                <a:cs typeface="Times New Roman" panose="02020603050405020304" pitchFamily="18" charset="0"/>
              </a:rPr>
              <a:t>DNN Design &amp; optimizations </a:t>
            </a:r>
          </a:p>
        </p:txBody>
      </p:sp>
      <p:sp>
        <p:nvSpPr>
          <p:cNvPr id="40" name="Rectangle 39">
            <a:extLst>
              <a:ext uri="{FF2B5EF4-FFF2-40B4-BE49-F238E27FC236}">
                <a16:creationId xmlns:a16="http://schemas.microsoft.com/office/drawing/2014/main" id="{DC5B7B62-4354-6643-B632-C84F49264631}"/>
              </a:ext>
            </a:extLst>
          </p:cNvPr>
          <p:cNvSpPr/>
          <p:nvPr/>
        </p:nvSpPr>
        <p:spPr>
          <a:xfrm>
            <a:off x="416546" y="3969200"/>
            <a:ext cx="2582371" cy="523220"/>
          </a:xfrm>
          <a:prstGeom prst="rect">
            <a:avLst/>
          </a:prstGeom>
        </p:spPr>
        <p:txBody>
          <a:bodyPr wrap="square">
            <a:spAutoFit/>
          </a:bodyPr>
          <a:lstStyle/>
          <a:p>
            <a:pPr algn="ctr" defTabSz="457178"/>
            <a:r>
              <a:rPr lang="en-US" sz="2800" dirty="0">
                <a:solidFill>
                  <a:schemeClr val="tx2"/>
                </a:solidFill>
                <a:effectLst>
                  <a:glow rad="127000">
                    <a:srgbClr val="0071C5">
                      <a:alpha val="2000"/>
                    </a:srgbClr>
                  </a:glow>
                </a:effectLst>
                <a:latin typeface="Intel Clear Pro"/>
                <a:cs typeface="Times New Roman" panose="02020603050405020304" pitchFamily="18" charset="0"/>
              </a:rPr>
              <a:t>Faster                Smaller</a:t>
            </a:r>
          </a:p>
        </p:txBody>
      </p:sp>
      <p:sp>
        <p:nvSpPr>
          <p:cNvPr id="41" name="Rectangle 40">
            <a:extLst>
              <a:ext uri="{FF2B5EF4-FFF2-40B4-BE49-F238E27FC236}">
                <a16:creationId xmlns:a16="http://schemas.microsoft.com/office/drawing/2014/main" id="{EBDA9A48-663D-1D4B-8A95-ABF469AB1EB8}"/>
              </a:ext>
            </a:extLst>
          </p:cNvPr>
          <p:cNvSpPr/>
          <p:nvPr/>
        </p:nvSpPr>
        <p:spPr>
          <a:xfrm>
            <a:off x="2998918" y="3977428"/>
            <a:ext cx="292912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heat &amp; energy EFFICIENT</a:t>
            </a:r>
          </a:p>
        </p:txBody>
      </p:sp>
      <p:sp>
        <p:nvSpPr>
          <p:cNvPr id="42" name="Rectangle 41">
            <a:extLst>
              <a:ext uri="{FF2B5EF4-FFF2-40B4-BE49-F238E27FC236}">
                <a16:creationId xmlns:a16="http://schemas.microsoft.com/office/drawing/2014/main" id="{1CD9C627-DDAB-4A4F-A71E-1EB90AC6FE03}"/>
              </a:ext>
            </a:extLst>
          </p:cNvPr>
          <p:cNvSpPr/>
          <p:nvPr/>
        </p:nvSpPr>
        <p:spPr>
          <a:xfrm>
            <a:off x="6206641" y="3977428"/>
            <a:ext cx="2448107" cy="523220"/>
          </a:xfrm>
          <a:prstGeom prst="rect">
            <a:avLst/>
          </a:prstGeom>
        </p:spPr>
        <p:txBody>
          <a:bodyPr wrap="square">
            <a:spAutoFit/>
          </a:bodyPr>
          <a:lstStyle/>
          <a:p>
            <a:pPr algn="ctr"/>
            <a:r>
              <a:rPr lang="en-US" sz="2800" dirty="0">
                <a:solidFill>
                  <a:schemeClr val="tx2"/>
                </a:solidFill>
                <a:effectLst>
                  <a:glow rad="127000">
                    <a:srgbClr val="0071C5">
                      <a:alpha val="2000"/>
                    </a:srgbClr>
                  </a:glow>
                </a:effectLst>
                <a:latin typeface="Intel Clear Pro"/>
                <a:cs typeface="Times New Roman" panose="02020603050405020304" pitchFamily="18" charset="0"/>
              </a:rPr>
              <a:t> Increased throughput</a:t>
            </a:r>
          </a:p>
        </p:txBody>
      </p:sp>
      <p:pic>
        <p:nvPicPr>
          <p:cNvPr id="43" name="Picture 42">
            <a:extLst>
              <a:ext uri="{FF2B5EF4-FFF2-40B4-BE49-F238E27FC236}">
                <a16:creationId xmlns:a16="http://schemas.microsoft.com/office/drawing/2014/main" id="{894EAFA7-D459-D849-A185-84C957ECC1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0" y="4581443"/>
            <a:ext cx="8068988" cy="332509"/>
          </a:xfrm>
          <a:prstGeom prst="rect">
            <a:avLst/>
          </a:prstGeom>
        </p:spPr>
      </p:pic>
    </p:spTree>
    <p:extLst>
      <p:ext uri="{BB962C8B-B14F-4D97-AF65-F5344CB8AC3E}">
        <p14:creationId xmlns:p14="http://schemas.microsoft.com/office/powerpoint/2010/main" val="6220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2D27DB-18A7-4040-95DE-6D5E01C8B094}"/>
              </a:ext>
            </a:extLst>
          </p:cNvPr>
          <p:cNvPicPr>
            <a:picLocks noChangeAspect="1"/>
          </p:cNvPicPr>
          <p:nvPr/>
        </p:nvPicPr>
        <p:blipFill>
          <a:blip r:embed="rId3"/>
          <a:stretch>
            <a:fillRect/>
          </a:stretch>
        </p:blipFill>
        <p:spPr>
          <a:xfrm>
            <a:off x="489106" y="359501"/>
            <a:ext cx="2668692" cy="2678432"/>
          </a:xfrm>
          <a:prstGeom prst="rect">
            <a:avLst/>
          </a:prstGeom>
          <a:ln>
            <a:noFill/>
          </a:ln>
        </p:spPr>
      </p:pic>
      <p:sp>
        <p:nvSpPr>
          <p:cNvPr id="7" name="Oval 6">
            <a:extLst>
              <a:ext uri="{FF2B5EF4-FFF2-40B4-BE49-F238E27FC236}">
                <a16:creationId xmlns:a16="http://schemas.microsoft.com/office/drawing/2014/main" id="{119C97B9-532E-1B48-9F6A-7C7003148318}"/>
              </a:ext>
            </a:extLst>
          </p:cNvPr>
          <p:cNvSpPr/>
          <p:nvPr/>
        </p:nvSpPr>
        <p:spPr>
          <a:xfrm>
            <a:off x="1027385" y="874815"/>
            <a:ext cx="1618181" cy="164780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chemeClr val="bg1">
                    <a:lumMod val="85000"/>
                  </a:schemeClr>
                </a:solidFill>
                <a:latin typeface="Intel Clear Pro" panose="020B0804020202060201" pitchFamily="34" charset="77"/>
                <a:ea typeface="Intel Clear Pro" panose="020B0804020202060201" pitchFamily="34" charset="77"/>
                <a:cs typeface="Intel Clear Pro" panose="020B0804020202060201" pitchFamily="34" charset="77"/>
              </a:rPr>
              <a:t>Architecture SEARCH</a:t>
            </a:r>
          </a:p>
        </p:txBody>
      </p:sp>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68439" y="1257521"/>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Redesign of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335642" y="926168"/>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3" name="TextBox 12">
            <a:extLst>
              <a:ext uri="{FF2B5EF4-FFF2-40B4-BE49-F238E27FC236}">
                <a16:creationId xmlns:a16="http://schemas.microsoft.com/office/drawing/2014/main" id="{CC7BC013-1BC2-EB43-A36D-9B278CE14A4D}"/>
              </a:ext>
            </a:extLst>
          </p:cNvPr>
          <p:cNvSpPr txBox="1"/>
          <p:nvPr/>
        </p:nvSpPr>
        <p:spPr>
          <a:xfrm>
            <a:off x="520226" y="3368708"/>
            <a:ext cx="2192009"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chemeClr val="bg1">
                    <a:lumMod val="65000"/>
                  </a:schemeClr>
                </a:solidFill>
                <a:latin typeface="+mn-lt"/>
                <a:ea typeface="+mn-ea"/>
                <a:cs typeface="Intel Clear" panose="020B0604020203020204" pitchFamily="34" charset="0"/>
              </a:rPr>
              <a:t>Manual</a:t>
            </a:r>
          </a:p>
          <a:p>
            <a:pPr marL="285750" indent="-285750">
              <a:buFont typeface="Wingdings" pitchFamily="2" charset="2"/>
              <a:buChar char="Ø"/>
            </a:pPr>
            <a:r>
              <a:rPr lang="en-US" sz="1800" dirty="0" err="1">
                <a:solidFill>
                  <a:schemeClr val="bg1">
                    <a:lumMod val="65000"/>
                  </a:schemeClr>
                </a:solidFill>
                <a:latin typeface="+mn-lt"/>
                <a:ea typeface="+mn-ea"/>
                <a:cs typeface="Intel Clear" panose="020B0604020203020204" pitchFamily="34" charset="0"/>
              </a:rPr>
              <a:t>AutoML</a:t>
            </a:r>
            <a:endParaRPr lang="en-US" sz="1800" dirty="0">
              <a:solidFill>
                <a:schemeClr val="bg1">
                  <a:lumMod val="65000"/>
                </a:schemeClr>
              </a:solidFill>
              <a:latin typeface="+mn-lt"/>
              <a:ea typeface="+mn-ea"/>
              <a:cs typeface="Intel Clear" panose="020B0604020203020204" pitchFamily="34" charset="0"/>
            </a:endParaRPr>
          </a:p>
          <a:p>
            <a:pPr marL="285750" indent="-285750">
              <a:buFont typeface="Wingdings" pitchFamily="2" charset="2"/>
              <a:buChar char="Ø"/>
            </a:pPr>
            <a:r>
              <a:rPr lang="en-US" sz="1800" dirty="0">
                <a:solidFill>
                  <a:schemeClr val="bg1">
                    <a:lumMod val="65000"/>
                  </a:schemeClr>
                </a:solidFill>
                <a:latin typeface="+mn-lt"/>
                <a:ea typeface="+mn-ea"/>
                <a:cs typeface="Intel Clear" panose="020B0604020203020204" pitchFamily="34" charset="0"/>
              </a:rPr>
              <a:t>Bayesian methods</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267859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Regularization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precision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Knowledge distillation</a:t>
            </a:r>
          </a:p>
        </p:txBody>
      </p:sp>
      <p:sp>
        <p:nvSpPr>
          <p:cNvPr id="16" name="Title 2">
            <a:extLst>
              <a:ext uri="{FF2B5EF4-FFF2-40B4-BE49-F238E27FC236}">
                <a16:creationId xmlns:a16="http://schemas.microsoft.com/office/drawing/2014/main" id="{10CD3A95-1071-754C-8B4B-96501E52D63B}"/>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7" name="Title 2">
            <a:extLst>
              <a:ext uri="{FF2B5EF4-FFF2-40B4-BE49-F238E27FC236}">
                <a16:creationId xmlns:a16="http://schemas.microsoft.com/office/drawing/2014/main" id="{5D4744D2-81D2-4B4E-B7F9-A9C794492469}"/>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336272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0-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0-ppt_w/2"/>
                                          </p:val>
                                        </p:tav>
                                      </p:tavLst>
                                    </p:anim>
                                    <p:anim calcmode="lin" valueType="num">
                                      <p:cBhvr additive="base">
                                        <p:cTn id="11" dur="500"/>
                                        <p:tgtEl>
                                          <p:spTgt spid="7"/>
                                        </p:tgtEl>
                                        <p:attrNameLst>
                                          <p:attrName>ppt_y</p:attrName>
                                        </p:attrNameLst>
                                      </p:cBhvr>
                                      <p:tavLst>
                                        <p:tav tm="0">
                                          <p:val>
                                            <p:strVal val="ppt_y"/>
                                          </p:val>
                                        </p:tav>
                                        <p:tav tm="100000">
                                          <p:val>
                                            <p:strVal val="ppt_y"/>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8" fill="hold" grpId="0"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0-ppt_w/2"/>
                                          </p:val>
                                        </p:tav>
                                      </p:tavLst>
                                    </p:anim>
                                    <p:anim calcmode="lin" valueType="num">
                                      <p:cBhvr additive="base">
                                        <p:cTn id="15" dur="500"/>
                                        <p:tgtEl>
                                          <p:spTgt spid="13"/>
                                        </p:tgtEl>
                                        <p:attrNameLst>
                                          <p:attrName>ppt_y</p:attrName>
                                        </p:attrNameLst>
                                      </p:cBhvr>
                                      <p:tavLst>
                                        <p:tav tm="0">
                                          <p:val>
                                            <p:strVal val="ppt_y"/>
                                          </p:val>
                                        </p:tav>
                                        <p:tav tm="100000">
                                          <p:val>
                                            <p:strVal val="ppt_y"/>
                                          </p:val>
                                        </p:tav>
                                      </p:tavLst>
                                    </p:anim>
                                    <p:set>
                                      <p:cBhvr>
                                        <p:cTn id="16" dur="1" fill="hold">
                                          <p:stCondLst>
                                            <p:cond delay="499"/>
                                          </p:stCondLst>
                                        </p:cTn>
                                        <p:tgtEl>
                                          <p:spTgt spid="13"/>
                                        </p:tgtEl>
                                        <p:attrNameLst>
                                          <p:attrName>style.visibility</p:attrName>
                                        </p:attrNameLst>
                                      </p:cBhvr>
                                      <p:to>
                                        <p:strVal val="hidden"/>
                                      </p:to>
                                    </p:set>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84BE-068C-D747-AE2F-04EF37A81B5E}"/>
              </a:ext>
            </a:extLst>
          </p:cNvPr>
          <p:cNvPicPr>
            <a:picLocks noChangeAspect="1"/>
          </p:cNvPicPr>
          <p:nvPr/>
        </p:nvPicPr>
        <p:blipFill>
          <a:blip r:embed="rId3"/>
          <a:stretch>
            <a:fillRect/>
          </a:stretch>
        </p:blipFill>
        <p:spPr>
          <a:xfrm>
            <a:off x="3143972" y="745443"/>
            <a:ext cx="2668692" cy="2678432"/>
          </a:xfrm>
          <a:prstGeom prst="rect">
            <a:avLst/>
          </a:prstGeom>
        </p:spPr>
      </p:pic>
      <p:sp>
        <p:nvSpPr>
          <p:cNvPr id="8" name="Oval 7">
            <a:extLst>
              <a:ext uri="{FF2B5EF4-FFF2-40B4-BE49-F238E27FC236}">
                <a16:creationId xmlns:a16="http://schemas.microsoft.com/office/drawing/2014/main" id="{B8F81D27-482D-AF4F-A1AA-E502C8A4AF97}"/>
              </a:ext>
            </a:extLst>
          </p:cNvPr>
          <p:cNvSpPr/>
          <p:nvPr/>
        </p:nvSpPr>
        <p:spPr>
          <a:xfrm>
            <a:off x="3668439" y="1257521"/>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algn="ctr"/>
            <a:r>
              <a:rPr lang="en-US" sz="2400" b="1" dirty="0">
                <a:solidFill>
                  <a:srgbClr val="FFC000"/>
                </a:solidFill>
                <a:latin typeface="Intel Clear Pro" panose="020B0804020202060201" pitchFamily="34" charset="77"/>
                <a:ea typeface="Intel Clear Pro" panose="020B0804020202060201" pitchFamily="34" charset="77"/>
                <a:cs typeface="Intel Clear Pro" panose="020B0804020202060201" pitchFamily="34" charset="77"/>
              </a:rPr>
              <a:t>Redesigning Existing Networks</a:t>
            </a:r>
          </a:p>
        </p:txBody>
      </p:sp>
      <p:pic>
        <p:nvPicPr>
          <p:cNvPr id="11" name="Picture 10">
            <a:extLst>
              <a:ext uri="{FF2B5EF4-FFF2-40B4-BE49-F238E27FC236}">
                <a16:creationId xmlns:a16="http://schemas.microsoft.com/office/drawing/2014/main" id="{374D6F9A-B87B-B74B-96D3-B1D3065695FE}"/>
              </a:ext>
            </a:extLst>
          </p:cNvPr>
          <p:cNvPicPr>
            <a:picLocks noChangeAspect="1"/>
          </p:cNvPicPr>
          <p:nvPr/>
        </p:nvPicPr>
        <p:blipFill>
          <a:blip r:embed="rId3"/>
          <a:stretch>
            <a:fillRect/>
          </a:stretch>
        </p:blipFill>
        <p:spPr>
          <a:xfrm>
            <a:off x="5798838" y="394952"/>
            <a:ext cx="2668692" cy="2678432"/>
          </a:xfrm>
          <a:prstGeom prst="rect">
            <a:avLst/>
          </a:prstGeom>
        </p:spPr>
      </p:pic>
      <p:sp>
        <p:nvSpPr>
          <p:cNvPr id="12" name="Oval 11">
            <a:extLst>
              <a:ext uri="{FF2B5EF4-FFF2-40B4-BE49-F238E27FC236}">
                <a16:creationId xmlns:a16="http://schemas.microsoft.com/office/drawing/2014/main" id="{DBFF7AE6-FCA2-C14C-A182-4C0FBCAFF4C7}"/>
              </a:ext>
            </a:extLst>
          </p:cNvPr>
          <p:cNvSpPr/>
          <p:nvPr/>
        </p:nvSpPr>
        <p:spPr>
          <a:xfrm>
            <a:off x="6335642" y="926168"/>
            <a:ext cx="1618181" cy="164780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lstStyle/>
          <a:p>
            <a:pPr lvl="0" algn="ctr"/>
            <a:r>
              <a:rPr lang="en-US" sz="2400" b="1" dirty="0">
                <a:solidFill>
                  <a:srgbClr val="92D050"/>
                </a:solidFill>
                <a:latin typeface="Intel Clear Pro" panose="020B0804020202060201" pitchFamily="34" charset="77"/>
                <a:ea typeface="Intel Clear Pro" panose="020B0804020202060201" pitchFamily="34" charset="77"/>
                <a:cs typeface="Intel Clear Pro" panose="020B0804020202060201" pitchFamily="34" charset="77"/>
              </a:rPr>
              <a:t>Neural Network compression</a:t>
            </a:r>
          </a:p>
        </p:txBody>
      </p:sp>
      <p:sp>
        <p:nvSpPr>
          <p:cNvPr id="14" name="TextBox 13">
            <a:extLst>
              <a:ext uri="{FF2B5EF4-FFF2-40B4-BE49-F238E27FC236}">
                <a16:creationId xmlns:a16="http://schemas.microsoft.com/office/drawing/2014/main" id="{72B10787-0AE8-1C44-AB77-C0DEA94323E2}"/>
              </a:ext>
            </a:extLst>
          </p:cNvPr>
          <p:cNvSpPr txBox="1"/>
          <p:nvPr/>
        </p:nvSpPr>
        <p:spPr>
          <a:xfrm>
            <a:off x="2975043" y="3509979"/>
            <a:ext cx="303677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Conditional computation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Rank Approximations</a:t>
            </a:r>
          </a:p>
          <a:p>
            <a:pPr marL="285750" indent="-285750">
              <a:buFont typeface="Wingdings" pitchFamily="2" charset="2"/>
              <a:buChar char="Ø"/>
            </a:pPr>
            <a:r>
              <a:rPr lang="en-US" sz="1800" dirty="0">
                <a:solidFill>
                  <a:srgbClr val="0071C5"/>
                </a:solidFill>
                <a:cs typeface="Intel Clear" panose="020B0604020203020204" pitchFamily="34" charset="0"/>
              </a:rPr>
              <a:t>Automated Design-Space Exploration</a:t>
            </a:r>
          </a:p>
        </p:txBody>
      </p:sp>
      <p:sp>
        <p:nvSpPr>
          <p:cNvPr id="15" name="TextBox 14">
            <a:extLst>
              <a:ext uri="{FF2B5EF4-FFF2-40B4-BE49-F238E27FC236}">
                <a16:creationId xmlns:a16="http://schemas.microsoft.com/office/drawing/2014/main" id="{A5F9D831-02D3-134D-A961-4FAC33275074}"/>
              </a:ext>
            </a:extLst>
          </p:cNvPr>
          <p:cNvSpPr txBox="1"/>
          <p:nvPr/>
        </p:nvSpPr>
        <p:spPr>
          <a:xfrm>
            <a:off x="6203645" y="3509979"/>
            <a:ext cx="2678595" cy="11592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rIns="0" rtlCol="0" anchor="ctr"/>
          <a:lstStyle>
            <a:defPPr>
              <a:defRPr lang="en-US"/>
            </a:defPPr>
            <a:lvl1pPr>
              <a:defRPr sz="1200">
                <a:solidFill>
                  <a:srgbClr val="798287"/>
                </a:solidFill>
                <a:latin typeface="+mj-lt"/>
                <a:ea typeface="Intel Clear Pro" panose="020B0804020202060201" pitchFamily="34" charset="77"/>
                <a:cs typeface="Intel Clear Pro" panose="020B0804020202060201" pitchFamily="34" charset="77"/>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buFont typeface="Wingdings" pitchFamily="2" charset="2"/>
              <a:buChar char="Ø"/>
            </a:pPr>
            <a:r>
              <a:rPr lang="en-US" sz="1800" b="1" dirty="0">
                <a:solidFill>
                  <a:srgbClr val="92D050"/>
                </a:solidFill>
                <a:latin typeface="+mn-lt"/>
                <a:ea typeface="+mn-ea"/>
                <a:cs typeface="Intel Clear" panose="020B0604020203020204" pitchFamily="34" charset="0"/>
              </a:rPr>
              <a:t>Parameter pruning</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Regularization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Low precision</a:t>
            </a:r>
          </a:p>
          <a:p>
            <a:pPr marL="285750" indent="-285750">
              <a:buFont typeface="Wingdings" pitchFamily="2" charset="2"/>
              <a:buChar char="Ø"/>
            </a:pPr>
            <a:r>
              <a:rPr lang="en-US" sz="1800" dirty="0">
                <a:solidFill>
                  <a:srgbClr val="0071C5"/>
                </a:solidFill>
                <a:latin typeface="+mn-lt"/>
                <a:ea typeface="+mn-ea"/>
                <a:cs typeface="Intel Clear" panose="020B0604020203020204" pitchFamily="34" charset="0"/>
              </a:rPr>
              <a:t>Knowledge distillation</a:t>
            </a:r>
          </a:p>
        </p:txBody>
      </p:sp>
      <p:sp>
        <p:nvSpPr>
          <p:cNvPr id="17" name="Title 2">
            <a:extLst>
              <a:ext uri="{FF2B5EF4-FFF2-40B4-BE49-F238E27FC236}">
                <a16:creationId xmlns:a16="http://schemas.microsoft.com/office/drawing/2014/main" id="{EED89103-C53B-A94D-81D0-33FFC6BD62E7}"/>
              </a:ext>
            </a:extLst>
          </p:cNvPr>
          <p:cNvSpPr txBox="1">
            <a:spLocks/>
          </p:cNvSpPr>
          <p:nvPr/>
        </p:nvSpPr>
        <p:spPr>
          <a:xfrm>
            <a:off x="37331" y="1696990"/>
            <a:ext cx="3157798"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Our Journey </a:t>
            </a:r>
          </a:p>
        </p:txBody>
      </p:sp>
      <p:sp>
        <p:nvSpPr>
          <p:cNvPr id="19" name="Title 2">
            <a:extLst>
              <a:ext uri="{FF2B5EF4-FFF2-40B4-BE49-F238E27FC236}">
                <a16:creationId xmlns:a16="http://schemas.microsoft.com/office/drawing/2014/main" id="{69BF6C4C-68D4-D44C-9A46-D07DC7846BD9}"/>
              </a:ext>
            </a:extLst>
          </p:cNvPr>
          <p:cNvSpPr txBox="1">
            <a:spLocks/>
          </p:cNvSpPr>
          <p:nvPr/>
        </p:nvSpPr>
        <p:spPr>
          <a:xfrm>
            <a:off x="2441890" y="57488"/>
            <a:ext cx="4833553"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pPr algn="ctr"/>
            <a:r>
              <a:rPr lang="en-US" b="1" dirty="0"/>
              <a:t>DNN Design &amp; Optimizations</a:t>
            </a:r>
          </a:p>
          <a:p>
            <a:pPr algn="ctr"/>
            <a:r>
              <a:rPr lang="en-US" sz="1600" b="1" dirty="0"/>
              <a:t>(Taxonomy)</a:t>
            </a:r>
          </a:p>
        </p:txBody>
      </p:sp>
    </p:spTree>
    <p:extLst>
      <p:ext uri="{BB962C8B-B14F-4D97-AF65-F5344CB8AC3E}">
        <p14:creationId xmlns:p14="http://schemas.microsoft.com/office/powerpoint/2010/main" val="240623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4124B-F28D-1A45-947D-11F262C135ED}"/>
              </a:ext>
            </a:extLst>
          </p:cNvPr>
          <p:cNvSpPr>
            <a:spLocks noGrp="1"/>
          </p:cNvSpPr>
          <p:nvPr>
            <p:ph type="title"/>
          </p:nvPr>
        </p:nvSpPr>
        <p:spPr>
          <a:xfrm>
            <a:off x="455613" y="308848"/>
            <a:ext cx="8229600" cy="868680"/>
          </a:xfrm>
        </p:spPr>
        <p:txBody>
          <a:bodyPr/>
          <a:lstStyle/>
          <a:p>
            <a:r>
              <a:rPr lang="en-US" b="1" dirty="0"/>
              <a:t>Parameter Pruning</a:t>
            </a:r>
          </a:p>
        </p:txBody>
      </p:sp>
      <p:sp>
        <p:nvSpPr>
          <p:cNvPr id="4" name="Content Placeholder 3">
            <a:extLst>
              <a:ext uri="{FF2B5EF4-FFF2-40B4-BE49-F238E27FC236}">
                <a16:creationId xmlns:a16="http://schemas.microsoft.com/office/drawing/2014/main" id="{97CA0EDC-559B-B246-AF69-42F5BD8D1C3C}"/>
              </a:ext>
            </a:extLst>
          </p:cNvPr>
          <p:cNvSpPr>
            <a:spLocks noGrp="1"/>
          </p:cNvSpPr>
          <p:nvPr>
            <p:ph sz="quarter" idx="13"/>
          </p:nvPr>
        </p:nvSpPr>
        <p:spPr>
          <a:xfrm>
            <a:off x="425792" y="1047023"/>
            <a:ext cx="5454120" cy="3425825"/>
          </a:xfrm>
        </p:spPr>
        <p:txBody>
          <a:bodyPr/>
          <a:lstStyle/>
          <a:p>
            <a:pPr marL="285750" indent="-285750">
              <a:buFont typeface="Arial" panose="020B0604020202020204" pitchFamily="34" charset="0"/>
              <a:buChar char="•"/>
            </a:pPr>
            <a:r>
              <a:rPr lang="en-US" b="1" dirty="0"/>
              <a:t>What</a:t>
            </a:r>
            <a:r>
              <a:rPr lang="en-US" dirty="0"/>
              <a:t>: inducing </a:t>
            </a:r>
            <a:r>
              <a:rPr lang="en-US" i="1" dirty="0"/>
              <a:t>sparsity</a:t>
            </a:r>
            <a:r>
              <a:rPr lang="en-US" dirty="0"/>
              <a:t> in a pre-trained model (make the model tensors have lots of zeros) </a:t>
            </a:r>
          </a:p>
          <a:p>
            <a:pPr marL="285750" indent="-285750">
              <a:buFont typeface="Arial" panose="020B0604020202020204" pitchFamily="34" charset="0"/>
              <a:buChar char="•"/>
            </a:pPr>
            <a:r>
              <a:rPr lang="en-US" b="1" dirty="0"/>
              <a:t>Why</a:t>
            </a:r>
            <a:r>
              <a:rPr lang="en-US" dirty="0"/>
              <a:t>:</a:t>
            </a:r>
          </a:p>
          <a:p>
            <a:pPr marL="511175" lvl="1" indent="-285750">
              <a:buFont typeface="Arial" panose="020B0604020202020204" pitchFamily="34" charset="0"/>
              <a:buChar char="•"/>
            </a:pPr>
            <a:r>
              <a:rPr lang="en-US" dirty="0"/>
              <a:t>Compressed representation of zeros in parameter tensors</a:t>
            </a:r>
          </a:p>
          <a:p>
            <a:pPr marL="511175" lvl="1" indent="-285750">
              <a:buFont typeface="Arial" panose="020B0604020202020204" pitchFamily="34" charset="0"/>
              <a:buChar char="•"/>
            </a:pPr>
            <a:r>
              <a:rPr lang="en-US" dirty="0"/>
              <a:t>Less compute (sometimes)</a:t>
            </a:r>
          </a:p>
          <a:p>
            <a:pPr marL="285750" indent="-285750">
              <a:buFont typeface="Arial" panose="020B0604020202020204" pitchFamily="34" charset="0"/>
              <a:buChar char="•"/>
            </a:pPr>
            <a:r>
              <a:rPr lang="en-US" b="1" dirty="0"/>
              <a:t>Where: </a:t>
            </a:r>
            <a:r>
              <a:rPr lang="en-US" dirty="0"/>
              <a:t>HW/SW platforms supporting sparse representations and compute</a:t>
            </a:r>
          </a:p>
          <a:p>
            <a:pPr marL="285750" indent="-285750">
              <a:buFont typeface="Arial" panose="020B0604020202020204" pitchFamily="34" charset="0"/>
              <a:buChar char="•"/>
            </a:pPr>
            <a:r>
              <a:rPr lang="en-US" b="1" dirty="0"/>
              <a:t>How</a:t>
            </a:r>
            <a:r>
              <a:rPr lang="en-US" dirty="0"/>
              <a:t>: remove unimportant connections while preserving accuracy</a:t>
            </a:r>
          </a:p>
        </p:txBody>
      </p:sp>
      <p:sp>
        <p:nvSpPr>
          <p:cNvPr id="21" name="Rectangle 20">
            <a:extLst>
              <a:ext uri="{FF2B5EF4-FFF2-40B4-BE49-F238E27FC236}">
                <a16:creationId xmlns:a16="http://schemas.microsoft.com/office/drawing/2014/main" id="{B655CC2E-C223-6E42-A469-7032DC3B6DAA}"/>
              </a:ext>
            </a:extLst>
          </p:cNvPr>
          <p:cNvSpPr/>
          <p:nvPr/>
        </p:nvSpPr>
        <p:spPr>
          <a:xfrm>
            <a:off x="6108301" y="771181"/>
            <a:ext cx="3035699" cy="370166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D4F42AE-8744-8247-AFE6-C6226C6EEDC4}"/>
              </a:ext>
            </a:extLst>
          </p:cNvPr>
          <p:cNvGrpSpPr/>
          <p:nvPr/>
        </p:nvGrpSpPr>
        <p:grpSpPr>
          <a:xfrm>
            <a:off x="6758314" y="1092464"/>
            <a:ext cx="1822644" cy="1989158"/>
            <a:chOff x="6758314" y="1092464"/>
            <a:chExt cx="1822644" cy="1989158"/>
          </a:xfrm>
        </p:grpSpPr>
        <p:grpSp>
          <p:nvGrpSpPr>
            <p:cNvPr id="5" name="Group 4">
              <a:extLst>
                <a:ext uri="{FF2B5EF4-FFF2-40B4-BE49-F238E27FC236}">
                  <a16:creationId xmlns:a16="http://schemas.microsoft.com/office/drawing/2014/main" id="{2F24379E-7A3A-8B41-816C-60630525F6CE}"/>
                </a:ext>
              </a:extLst>
            </p:cNvPr>
            <p:cNvGrpSpPr/>
            <p:nvPr/>
          </p:nvGrpSpPr>
          <p:grpSpPr>
            <a:xfrm>
              <a:off x="6758314" y="1092464"/>
              <a:ext cx="1522591" cy="1141943"/>
              <a:chOff x="6758314" y="1092464"/>
              <a:chExt cx="1522591" cy="1141943"/>
            </a:xfrm>
          </p:grpSpPr>
          <p:sp>
            <p:nvSpPr>
              <p:cNvPr id="22" name="Oval 21">
                <a:extLst>
                  <a:ext uri="{FF2B5EF4-FFF2-40B4-BE49-F238E27FC236}">
                    <a16:creationId xmlns:a16="http://schemas.microsoft.com/office/drawing/2014/main" id="{29E4FF0B-4C66-3748-B914-DE5C0A28B9B3}"/>
                  </a:ext>
                </a:extLst>
              </p:cNvPr>
              <p:cNvSpPr/>
              <p:nvPr/>
            </p:nvSpPr>
            <p:spPr>
              <a:xfrm>
                <a:off x="6758314" y="1092464"/>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3" name="Oval 22">
                <a:extLst>
                  <a:ext uri="{FF2B5EF4-FFF2-40B4-BE49-F238E27FC236}">
                    <a16:creationId xmlns:a16="http://schemas.microsoft.com/office/drawing/2014/main" id="{5B72BE3A-8D3F-8744-9215-5E9E2D30FE43}"/>
                  </a:ext>
                </a:extLst>
              </p:cNvPr>
              <p:cNvSpPr/>
              <p:nvPr/>
            </p:nvSpPr>
            <p:spPr>
              <a:xfrm>
                <a:off x="6758314" y="1396982"/>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4" name="Oval 23">
                <a:extLst>
                  <a:ext uri="{FF2B5EF4-FFF2-40B4-BE49-F238E27FC236}">
                    <a16:creationId xmlns:a16="http://schemas.microsoft.com/office/drawing/2014/main" id="{E4DF04FB-82E9-C94E-8BEF-5B25C0727D4A}"/>
                  </a:ext>
                </a:extLst>
              </p:cNvPr>
              <p:cNvSpPr/>
              <p:nvPr/>
            </p:nvSpPr>
            <p:spPr>
              <a:xfrm>
                <a:off x="6758314" y="1701500"/>
                <a:ext cx="228389" cy="22838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5" name="Oval 24">
                <a:extLst>
                  <a:ext uri="{FF2B5EF4-FFF2-40B4-BE49-F238E27FC236}">
                    <a16:creationId xmlns:a16="http://schemas.microsoft.com/office/drawing/2014/main" id="{E4803F8D-5699-5E47-8B79-3BDB3E50E348}"/>
                  </a:ext>
                </a:extLst>
              </p:cNvPr>
              <p:cNvSpPr/>
              <p:nvPr/>
            </p:nvSpPr>
            <p:spPr>
              <a:xfrm>
                <a:off x="6758314" y="2006018"/>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6" name="Oval 25">
                <a:extLst>
                  <a:ext uri="{FF2B5EF4-FFF2-40B4-BE49-F238E27FC236}">
                    <a16:creationId xmlns:a16="http://schemas.microsoft.com/office/drawing/2014/main" id="{DA7FC792-27C0-7347-8E26-B61568A08670}"/>
                  </a:ext>
                </a:extLst>
              </p:cNvPr>
              <p:cNvSpPr/>
              <p:nvPr/>
            </p:nvSpPr>
            <p:spPr>
              <a:xfrm>
                <a:off x="7443480" y="1853759"/>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7" name="Oval 26">
                <a:extLst>
                  <a:ext uri="{FF2B5EF4-FFF2-40B4-BE49-F238E27FC236}">
                    <a16:creationId xmlns:a16="http://schemas.microsoft.com/office/drawing/2014/main" id="{689B3E75-B0E4-9348-AB2C-E4DD5BC2C79B}"/>
                  </a:ext>
                </a:extLst>
              </p:cNvPr>
              <p:cNvSpPr/>
              <p:nvPr/>
            </p:nvSpPr>
            <p:spPr>
              <a:xfrm>
                <a:off x="7443480" y="1549241"/>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29" name="Oval 28">
                <a:extLst>
                  <a:ext uri="{FF2B5EF4-FFF2-40B4-BE49-F238E27FC236}">
                    <a16:creationId xmlns:a16="http://schemas.microsoft.com/office/drawing/2014/main" id="{0812141E-94E2-9942-BD08-8001FFC07379}"/>
                  </a:ext>
                </a:extLst>
              </p:cNvPr>
              <p:cNvSpPr/>
              <p:nvPr/>
            </p:nvSpPr>
            <p:spPr>
              <a:xfrm>
                <a:off x="7443480" y="1244723"/>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30" name="Oval 29">
                <a:extLst>
                  <a:ext uri="{FF2B5EF4-FFF2-40B4-BE49-F238E27FC236}">
                    <a16:creationId xmlns:a16="http://schemas.microsoft.com/office/drawing/2014/main" id="{163B1BB0-2838-A143-808F-63E7381F4A4D}"/>
                  </a:ext>
                </a:extLst>
              </p:cNvPr>
              <p:cNvSpPr/>
              <p:nvPr/>
            </p:nvSpPr>
            <p:spPr>
              <a:xfrm>
                <a:off x="8052516" y="1853759"/>
                <a:ext cx="228389" cy="22838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31" name="Oval 30">
                <a:extLst>
                  <a:ext uri="{FF2B5EF4-FFF2-40B4-BE49-F238E27FC236}">
                    <a16:creationId xmlns:a16="http://schemas.microsoft.com/office/drawing/2014/main" id="{B5D56227-53E4-B04B-888B-0844F098C18F}"/>
                  </a:ext>
                </a:extLst>
              </p:cNvPr>
              <p:cNvSpPr/>
              <p:nvPr/>
            </p:nvSpPr>
            <p:spPr>
              <a:xfrm>
                <a:off x="8052516" y="1549241"/>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32" name="Oval 31">
                <a:extLst>
                  <a:ext uri="{FF2B5EF4-FFF2-40B4-BE49-F238E27FC236}">
                    <a16:creationId xmlns:a16="http://schemas.microsoft.com/office/drawing/2014/main" id="{1C2A9948-90F9-CF4F-9979-FB6AC3B0AEEB}"/>
                  </a:ext>
                </a:extLst>
              </p:cNvPr>
              <p:cNvSpPr/>
              <p:nvPr/>
            </p:nvSpPr>
            <p:spPr>
              <a:xfrm>
                <a:off x="8052516" y="1244723"/>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cxnSp>
            <p:nvCxnSpPr>
              <p:cNvPr id="33" name="Straight Connector 32">
                <a:extLst>
                  <a:ext uri="{FF2B5EF4-FFF2-40B4-BE49-F238E27FC236}">
                    <a16:creationId xmlns:a16="http://schemas.microsoft.com/office/drawing/2014/main" id="{A0170EC4-F22B-154A-AE5F-2A2328691F40}"/>
                  </a:ext>
                </a:extLst>
              </p:cNvPr>
              <p:cNvCxnSpPr>
                <a:stCxn id="22" idx="6"/>
                <a:endCxn id="29" idx="2"/>
              </p:cNvCxnSpPr>
              <p:nvPr/>
            </p:nvCxnSpPr>
            <p:spPr>
              <a:xfrm>
                <a:off x="6986703" y="1206658"/>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D9DDCA6-2A35-924F-A93B-8B16721C11FC}"/>
                  </a:ext>
                </a:extLst>
              </p:cNvPr>
              <p:cNvCxnSpPr>
                <a:stCxn id="22" idx="6"/>
                <a:endCxn id="27" idx="2"/>
              </p:cNvCxnSpPr>
              <p:nvPr/>
            </p:nvCxnSpPr>
            <p:spPr>
              <a:xfrm>
                <a:off x="6986703" y="1206658"/>
                <a:ext cx="456777" cy="456777"/>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7276EDE-9E26-E945-BAEB-0B136E2F5FF3}"/>
                  </a:ext>
                </a:extLst>
              </p:cNvPr>
              <p:cNvCxnSpPr>
                <a:stCxn id="22" idx="6"/>
                <a:endCxn id="26" idx="2"/>
              </p:cNvCxnSpPr>
              <p:nvPr/>
            </p:nvCxnSpPr>
            <p:spPr>
              <a:xfrm>
                <a:off x="6986703" y="1206658"/>
                <a:ext cx="456777" cy="761295"/>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AF6C8DA-517F-014C-B868-68199E805CA8}"/>
                  </a:ext>
                </a:extLst>
              </p:cNvPr>
              <p:cNvCxnSpPr>
                <a:stCxn id="23" idx="6"/>
                <a:endCxn id="29" idx="2"/>
              </p:cNvCxnSpPr>
              <p:nvPr/>
            </p:nvCxnSpPr>
            <p:spPr>
              <a:xfrm flipV="1">
                <a:off x="6986703" y="1358917"/>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3FB64E0-B2DB-544A-BC33-6D9739143FD8}"/>
                  </a:ext>
                </a:extLst>
              </p:cNvPr>
              <p:cNvCxnSpPr>
                <a:stCxn id="24" idx="6"/>
                <a:endCxn id="27" idx="2"/>
              </p:cNvCxnSpPr>
              <p:nvPr/>
            </p:nvCxnSpPr>
            <p:spPr>
              <a:xfrm flipV="1">
                <a:off x="6986703" y="1663435"/>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53E7051-77BD-0A40-BDB4-5CFF2F211292}"/>
                  </a:ext>
                </a:extLst>
              </p:cNvPr>
              <p:cNvCxnSpPr>
                <a:stCxn id="23" idx="6"/>
                <a:endCxn id="27" idx="2"/>
              </p:cNvCxnSpPr>
              <p:nvPr/>
            </p:nvCxnSpPr>
            <p:spPr>
              <a:xfrm>
                <a:off x="6986703" y="1511176"/>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54D13C9-2F47-054A-86DD-BC8FA54FFE00}"/>
                  </a:ext>
                </a:extLst>
              </p:cNvPr>
              <p:cNvCxnSpPr>
                <a:stCxn id="23" idx="6"/>
                <a:endCxn id="26" idx="2"/>
              </p:cNvCxnSpPr>
              <p:nvPr/>
            </p:nvCxnSpPr>
            <p:spPr>
              <a:xfrm>
                <a:off x="6986703" y="1511176"/>
                <a:ext cx="456777" cy="456777"/>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E7CA2A9-9696-D040-95A6-E105785AD476}"/>
                  </a:ext>
                </a:extLst>
              </p:cNvPr>
              <p:cNvCxnSpPr>
                <a:stCxn id="24" idx="6"/>
                <a:endCxn id="29" idx="2"/>
              </p:cNvCxnSpPr>
              <p:nvPr/>
            </p:nvCxnSpPr>
            <p:spPr>
              <a:xfrm flipV="1">
                <a:off x="6986703" y="1358917"/>
                <a:ext cx="456777" cy="456777"/>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CD6DD22-3381-7C4F-904C-F2BA631E5689}"/>
                  </a:ext>
                </a:extLst>
              </p:cNvPr>
              <p:cNvCxnSpPr>
                <a:stCxn id="24" idx="6"/>
                <a:endCxn id="26" idx="2"/>
              </p:cNvCxnSpPr>
              <p:nvPr/>
            </p:nvCxnSpPr>
            <p:spPr>
              <a:xfrm>
                <a:off x="6986703" y="1815694"/>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27B52CF-5904-664B-96F5-40B349799A9C}"/>
                  </a:ext>
                </a:extLst>
              </p:cNvPr>
              <p:cNvCxnSpPr>
                <a:stCxn id="25" idx="6"/>
                <a:endCxn id="29" idx="2"/>
              </p:cNvCxnSpPr>
              <p:nvPr/>
            </p:nvCxnSpPr>
            <p:spPr>
              <a:xfrm flipV="1">
                <a:off x="6986703" y="1358917"/>
                <a:ext cx="456777" cy="761295"/>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9D2A1FF-A596-194D-86A4-AEA4165036D3}"/>
                  </a:ext>
                </a:extLst>
              </p:cNvPr>
              <p:cNvCxnSpPr>
                <a:stCxn id="25" idx="6"/>
                <a:endCxn id="27" idx="2"/>
              </p:cNvCxnSpPr>
              <p:nvPr/>
            </p:nvCxnSpPr>
            <p:spPr>
              <a:xfrm flipV="1">
                <a:off x="6986703" y="1663435"/>
                <a:ext cx="456777" cy="456777"/>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474DA8D-EEE0-7148-AA84-2B0539206932}"/>
                  </a:ext>
                </a:extLst>
              </p:cNvPr>
              <p:cNvCxnSpPr>
                <a:stCxn id="25" idx="6"/>
                <a:endCxn id="26" idx="2"/>
              </p:cNvCxnSpPr>
              <p:nvPr/>
            </p:nvCxnSpPr>
            <p:spPr>
              <a:xfrm flipV="1">
                <a:off x="6986703" y="1967953"/>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8178748-E01F-CE4A-B284-FC304F441BF9}"/>
                  </a:ext>
                </a:extLst>
              </p:cNvPr>
              <p:cNvCxnSpPr>
                <a:stCxn id="29" idx="6"/>
                <a:endCxn id="32" idx="2"/>
              </p:cNvCxnSpPr>
              <p:nvPr/>
            </p:nvCxnSpPr>
            <p:spPr>
              <a:xfrm>
                <a:off x="7671868" y="1358917"/>
                <a:ext cx="380648" cy="0"/>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D47258A-52CD-CB40-A4E7-C6FDB33CB992}"/>
                  </a:ext>
                </a:extLst>
              </p:cNvPr>
              <p:cNvCxnSpPr>
                <a:stCxn id="29" idx="6"/>
                <a:endCxn id="31" idx="2"/>
              </p:cNvCxnSpPr>
              <p:nvPr/>
            </p:nvCxnSpPr>
            <p:spPr>
              <a:xfrm>
                <a:off x="7671868" y="1358917"/>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F5ABA23-8BA6-F74C-9988-5D0690890E97}"/>
                  </a:ext>
                </a:extLst>
              </p:cNvPr>
              <p:cNvCxnSpPr>
                <a:stCxn id="29" idx="6"/>
                <a:endCxn id="30" idx="2"/>
              </p:cNvCxnSpPr>
              <p:nvPr/>
            </p:nvCxnSpPr>
            <p:spPr>
              <a:xfrm>
                <a:off x="7671868" y="1358917"/>
                <a:ext cx="380648" cy="609036"/>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270A5-15B0-764B-8166-2B26994141EA}"/>
                  </a:ext>
                </a:extLst>
              </p:cNvPr>
              <p:cNvCxnSpPr>
                <a:stCxn id="27" idx="6"/>
                <a:endCxn id="32" idx="2"/>
              </p:cNvCxnSpPr>
              <p:nvPr/>
            </p:nvCxnSpPr>
            <p:spPr>
              <a:xfrm flipV="1">
                <a:off x="7671868" y="1358917"/>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A19FC68-41FB-DE42-998F-037536220D44}"/>
                  </a:ext>
                </a:extLst>
              </p:cNvPr>
              <p:cNvCxnSpPr>
                <a:stCxn id="27" idx="6"/>
                <a:endCxn id="31" idx="2"/>
              </p:cNvCxnSpPr>
              <p:nvPr/>
            </p:nvCxnSpPr>
            <p:spPr>
              <a:xfrm>
                <a:off x="7671868" y="1663435"/>
                <a:ext cx="380648"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87A4934-4024-D24E-AD83-9CE5AF561A5C}"/>
                  </a:ext>
                </a:extLst>
              </p:cNvPr>
              <p:cNvCxnSpPr>
                <a:stCxn id="27" idx="6"/>
                <a:endCxn id="30" idx="2"/>
              </p:cNvCxnSpPr>
              <p:nvPr/>
            </p:nvCxnSpPr>
            <p:spPr>
              <a:xfrm>
                <a:off x="7671868" y="1663435"/>
                <a:ext cx="380648" cy="304518"/>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EA3C82A-299F-0B44-9DE9-990580EC84F5}"/>
                  </a:ext>
                </a:extLst>
              </p:cNvPr>
              <p:cNvCxnSpPr>
                <a:stCxn id="26" idx="6"/>
                <a:endCxn id="32" idx="2"/>
              </p:cNvCxnSpPr>
              <p:nvPr/>
            </p:nvCxnSpPr>
            <p:spPr>
              <a:xfrm flipV="1">
                <a:off x="7671868" y="1358917"/>
                <a:ext cx="380648"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723D594-2D26-154A-9B29-373D3B8FD4FC}"/>
                  </a:ext>
                </a:extLst>
              </p:cNvPr>
              <p:cNvCxnSpPr>
                <a:stCxn id="26" idx="6"/>
                <a:endCxn id="31" idx="2"/>
              </p:cNvCxnSpPr>
              <p:nvPr/>
            </p:nvCxnSpPr>
            <p:spPr>
              <a:xfrm flipV="1">
                <a:off x="7671868" y="1663435"/>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DFDE9A4-BD2E-AD4A-96D6-A72968627946}"/>
                  </a:ext>
                </a:extLst>
              </p:cNvPr>
              <p:cNvCxnSpPr>
                <a:stCxn id="26" idx="6"/>
                <a:endCxn id="30" idx="2"/>
              </p:cNvCxnSpPr>
              <p:nvPr/>
            </p:nvCxnSpPr>
            <p:spPr>
              <a:xfrm>
                <a:off x="7671868" y="1967953"/>
                <a:ext cx="380648" cy="0"/>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55294C59-2105-BE45-AE0E-BC34FC2E228D}"/>
                </a:ext>
              </a:extLst>
            </p:cNvPr>
            <p:cNvCxnSpPr>
              <a:cxnSpLocks/>
            </p:cNvCxnSpPr>
            <p:nvPr/>
          </p:nvCxnSpPr>
          <p:spPr>
            <a:xfrm flipV="1">
              <a:off x="7562408" y="2197861"/>
              <a:ext cx="0" cy="883761"/>
            </a:xfrm>
            <a:prstGeom prst="straightConnector1">
              <a:avLst/>
            </a:prstGeom>
            <a:ln>
              <a:solidFill>
                <a:schemeClr val="tx2">
                  <a:lumMod val="40000"/>
                  <a:lumOff val="60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7A136D24-6C68-5048-B0E9-6795B728C17A}"/>
                </a:ext>
              </a:extLst>
            </p:cNvPr>
            <p:cNvSpPr txBox="1"/>
            <p:nvPr/>
          </p:nvSpPr>
          <p:spPr>
            <a:xfrm>
              <a:off x="7463664" y="2427500"/>
              <a:ext cx="1117294" cy="369332"/>
            </a:xfrm>
            <a:prstGeom prst="rect">
              <a:avLst/>
            </a:prstGeom>
            <a:noFill/>
          </p:spPr>
          <p:txBody>
            <a:bodyPr vert="horz" wrap="none" lIns="0" tIns="0" rIns="0" bIns="0" rtlCol="0">
              <a:spAutoFit/>
            </a:bodyPr>
            <a:lstStyle/>
            <a:p>
              <a:pPr algn="ctr" defTabSz="456789"/>
              <a:r>
                <a:rPr lang="en-US" sz="1200" b="1" dirty="0">
                  <a:solidFill>
                    <a:schemeClr val="tx2">
                      <a:lumMod val="75000"/>
                    </a:schemeClr>
                  </a:solidFill>
                </a:rPr>
                <a:t>Parameter </a:t>
              </a:r>
            </a:p>
            <a:p>
              <a:pPr algn="ctr" defTabSz="456789"/>
              <a:r>
                <a:rPr lang="en-US" sz="1200" b="1" dirty="0">
                  <a:solidFill>
                    <a:schemeClr val="tx2">
                      <a:lumMod val="75000"/>
                    </a:schemeClr>
                  </a:solidFill>
                </a:rPr>
                <a:t>               Pruning</a:t>
              </a:r>
            </a:p>
          </p:txBody>
        </p:sp>
      </p:grpSp>
      <p:sp>
        <p:nvSpPr>
          <p:cNvPr id="140" name="Oval 139">
            <a:extLst>
              <a:ext uri="{FF2B5EF4-FFF2-40B4-BE49-F238E27FC236}">
                <a16:creationId xmlns:a16="http://schemas.microsoft.com/office/drawing/2014/main" id="{B5EBA937-46E0-7B4C-9C7D-175F414810C8}"/>
              </a:ext>
            </a:extLst>
          </p:cNvPr>
          <p:cNvSpPr/>
          <p:nvPr/>
        </p:nvSpPr>
        <p:spPr>
          <a:xfrm>
            <a:off x="6758314" y="3084391"/>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1" name="Oval 140">
            <a:extLst>
              <a:ext uri="{FF2B5EF4-FFF2-40B4-BE49-F238E27FC236}">
                <a16:creationId xmlns:a16="http://schemas.microsoft.com/office/drawing/2014/main" id="{F5886676-9951-9443-9C00-3F62E991E370}"/>
              </a:ext>
            </a:extLst>
          </p:cNvPr>
          <p:cNvSpPr/>
          <p:nvPr/>
        </p:nvSpPr>
        <p:spPr>
          <a:xfrm>
            <a:off x="6758314" y="3388909"/>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2" name="Oval 141">
            <a:extLst>
              <a:ext uri="{FF2B5EF4-FFF2-40B4-BE49-F238E27FC236}">
                <a16:creationId xmlns:a16="http://schemas.microsoft.com/office/drawing/2014/main" id="{62366D16-CBB5-9F45-88AC-F334CAFB062A}"/>
              </a:ext>
            </a:extLst>
          </p:cNvPr>
          <p:cNvSpPr/>
          <p:nvPr/>
        </p:nvSpPr>
        <p:spPr>
          <a:xfrm>
            <a:off x="6758314" y="3693427"/>
            <a:ext cx="228389" cy="22838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3" name="Oval 142">
            <a:extLst>
              <a:ext uri="{FF2B5EF4-FFF2-40B4-BE49-F238E27FC236}">
                <a16:creationId xmlns:a16="http://schemas.microsoft.com/office/drawing/2014/main" id="{C0334A2A-2FE3-F74E-9D66-6462B249B5B2}"/>
              </a:ext>
            </a:extLst>
          </p:cNvPr>
          <p:cNvSpPr/>
          <p:nvPr/>
        </p:nvSpPr>
        <p:spPr>
          <a:xfrm>
            <a:off x="6758314" y="3997945"/>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4" name="Oval 143">
            <a:extLst>
              <a:ext uri="{FF2B5EF4-FFF2-40B4-BE49-F238E27FC236}">
                <a16:creationId xmlns:a16="http://schemas.microsoft.com/office/drawing/2014/main" id="{2D57EA9D-D13F-4342-8AAD-688B605C6ADC}"/>
              </a:ext>
            </a:extLst>
          </p:cNvPr>
          <p:cNvSpPr/>
          <p:nvPr/>
        </p:nvSpPr>
        <p:spPr>
          <a:xfrm>
            <a:off x="7443480" y="3845686"/>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5" name="Oval 144">
            <a:extLst>
              <a:ext uri="{FF2B5EF4-FFF2-40B4-BE49-F238E27FC236}">
                <a16:creationId xmlns:a16="http://schemas.microsoft.com/office/drawing/2014/main" id="{BA38B51E-A41F-E94B-A468-C10BC68DC770}"/>
              </a:ext>
            </a:extLst>
          </p:cNvPr>
          <p:cNvSpPr/>
          <p:nvPr/>
        </p:nvSpPr>
        <p:spPr>
          <a:xfrm>
            <a:off x="7443480" y="3541168"/>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6" name="Oval 145">
            <a:extLst>
              <a:ext uri="{FF2B5EF4-FFF2-40B4-BE49-F238E27FC236}">
                <a16:creationId xmlns:a16="http://schemas.microsoft.com/office/drawing/2014/main" id="{42459592-48D5-B14E-8B60-52A8EEBC561D}"/>
              </a:ext>
            </a:extLst>
          </p:cNvPr>
          <p:cNvSpPr/>
          <p:nvPr/>
        </p:nvSpPr>
        <p:spPr>
          <a:xfrm>
            <a:off x="7443480" y="3236650"/>
            <a:ext cx="228389" cy="228389"/>
          </a:xfrm>
          <a:prstGeom prst="ellipse">
            <a:avLst/>
          </a:prstGeom>
          <a:noFill/>
          <a:ln>
            <a:solidFill>
              <a:srgbClr val="00488A"/>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7" name="Oval 146">
            <a:extLst>
              <a:ext uri="{FF2B5EF4-FFF2-40B4-BE49-F238E27FC236}">
                <a16:creationId xmlns:a16="http://schemas.microsoft.com/office/drawing/2014/main" id="{FFA606D6-BC4E-E34D-8AB0-0854A6A77D82}"/>
              </a:ext>
            </a:extLst>
          </p:cNvPr>
          <p:cNvSpPr/>
          <p:nvPr/>
        </p:nvSpPr>
        <p:spPr>
          <a:xfrm>
            <a:off x="8052516" y="3845686"/>
            <a:ext cx="228389" cy="22838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8" name="Oval 147">
            <a:extLst>
              <a:ext uri="{FF2B5EF4-FFF2-40B4-BE49-F238E27FC236}">
                <a16:creationId xmlns:a16="http://schemas.microsoft.com/office/drawing/2014/main" id="{C1225768-040A-9640-8614-811A3F3A8E53}"/>
              </a:ext>
            </a:extLst>
          </p:cNvPr>
          <p:cNvSpPr/>
          <p:nvPr/>
        </p:nvSpPr>
        <p:spPr>
          <a:xfrm>
            <a:off x="8052516" y="3541168"/>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sp>
        <p:nvSpPr>
          <p:cNvPr id="149" name="Oval 148">
            <a:extLst>
              <a:ext uri="{FF2B5EF4-FFF2-40B4-BE49-F238E27FC236}">
                <a16:creationId xmlns:a16="http://schemas.microsoft.com/office/drawing/2014/main" id="{6C2B4B14-B06F-814E-9920-BD7894347809}"/>
              </a:ext>
            </a:extLst>
          </p:cNvPr>
          <p:cNvSpPr/>
          <p:nvPr/>
        </p:nvSpPr>
        <p:spPr>
          <a:xfrm>
            <a:off x="8052516" y="3236650"/>
            <a:ext cx="228389" cy="228389"/>
          </a:xfrm>
          <a:prstGeom prst="ellipse">
            <a:avLst/>
          </a:prstGeom>
          <a:noFill/>
          <a:ln>
            <a:solidFill>
              <a:srgbClr val="00488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789"/>
            <a:endParaRPr lang="en-US" sz="1798">
              <a:solidFill>
                <a:prstClr val="white"/>
              </a:solidFill>
            </a:endParaRPr>
          </a:p>
        </p:txBody>
      </p:sp>
      <p:cxnSp>
        <p:nvCxnSpPr>
          <p:cNvPr id="150" name="Straight Connector 149">
            <a:extLst>
              <a:ext uri="{FF2B5EF4-FFF2-40B4-BE49-F238E27FC236}">
                <a16:creationId xmlns:a16="http://schemas.microsoft.com/office/drawing/2014/main" id="{D37622FD-D237-C94B-8484-397E60D8309D}"/>
              </a:ext>
            </a:extLst>
          </p:cNvPr>
          <p:cNvCxnSpPr>
            <a:stCxn id="140" idx="6"/>
            <a:endCxn id="146" idx="2"/>
          </p:cNvCxnSpPr>
          <p:nvPr/>
        </p:nvCxnSpPr>
        <p:spPr>
          <a:xfrm>
            <a:off x="6986703" y="3198585"/>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E5A7A18F-44D4-1D41-A814-555511143419}"/>
              </a:ext>
            </a:extLst>
          </p:cNvPr>
          <p:cNvCxnSpPr>
            <a:stCxn id="140" idx="6"/>
            <a:endCxn id="145" idx="2"/>
          </p:cNvCxnSpPr>
          <p:nvPr/>
        </p:nvCxnSpPr>
        <p:spPr>
          <a:xfrm>
            <a:off x="6986703" y="3198585"/>
            <a:ext cx="456777" cy="456777"/>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5D2C897-B45E-6044-95F5-EF08175C5C57}"/>
              </a:ext>
            </a:extLst>
          </p:cNvPr>
          <p:cNvCxnSpPr>
            <a:stCxn id="140" idx="6"/>
            <a:endCxn id="144" idx="2"/>
          </p:cNvCxnSpPr>
          <p:nvPr/>
        </p:nvCxnSpPr>
        <p:spPr>
          <a:xfrm>
            <a:off x="6986703" y="3198585"/>
            <a:ext cx="456777" cy="761295"/>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A3814E76-3186-6241-87AE-5DABCEBE9004}"/>
              </a:ext>
            </a:extLst>
          </p:cNvPr>
          <p:cNvCxnSpPr>
            <a:stCxn id="141" idx="6"/>
            <a:endCxn id="146" idx="2"/>
          </p:cNvCxnSpPr>
          <p:nvPr/>
        </p:nvCxnSpPr>
        <p:spPr>
          <a:xfrm flipV="1">
            <a:off x="6986703" y="3350844"/>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96974222-D0CB-CA44-BB65-751421EE2B9B}"/>
              </a:ext>
            </a:extLst>
          </p:cNvPr>
          <p:cNvCxnSpPr>
            <a:stCxn id="142" idx="6"/>
            <a:endCxn id="145" idx="2"/>
          </p:cNvCxnSpPr>
          <p:nvPr/>
        </p:nvCxnSpPr>
        <p:spPr>
          <a:xfrm flipV="1">
            <a:off x="6986703" y="3655362"/>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A05E33E2-7659-0D48-89C2-D5B297066959}"/>
              </a:ext>
            </a:extLst>
          </p:cNvPr>
          <p:cNvCxnSpPr>
            <a:stCxn id="141" idx="6"/>
            <a:endCxn id="145" idx="2"/>
          </p:cNvCxnSpPr>
          <p:nvPr/>
        </p:nvCxnSpPr>
        <p:spPr>
          <a:xfrm>
            <a:off x="6986703" y="3503103"/>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BD3A49-A8B1-2947-BC76-3EB8B32961EE}"/>
              </a:ext>
            </a:extLst>
          </p:cNvPr>
          <p:cNvCxnSpPr>
            <a:stCxn id="141" idx="6"/>
            <a:endCxn id="144" idx="2"/>
          </p:cNvCxnSpPr>
          <p:nvPr/>
        </p:nvCxnSpPr>
        <p:spPr>
          <a:xfrm>
            <a:off x="6986703" y="3503103"/>
            <a:ext cx="456777" cy="456777"/>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7AEEFD48-9B49-224D-9AC2-82486EFA5145}"/>
              </a:ext>
            </a:extLst>
          </p:cNvPr>
          <p:cNvCxnSpPr>
            <a:stCxn id="142" idx="6"/>
            <a:endCxn id="146" idx="2"/>
          </p:cNvCxnSpPr>
          <p:nvPr/>
        </p:nvCxnSpPr>
        <p:spPr>
          <a:xfrm flipV="1">
            <a:off x="6986703" y="3350844"/>
            <a:ext cx="456777" cy="456777"/>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DA758D85-E49C-6D41-8F2F-BDC7DA369A48}"/>
              </a:ext>
            </a:extLst>
          </p:cNvPr>
          <p:cNvCxnSpPr>
            <a:stCxn id="142" idx="6"/>
            <a:endCxn id="144" idx="2"/>
          </p:cNvCxnSpPr>
          <p:nvPr/>
        </p:nvCxnSpPr>
        <p:spPr>
          <a:xfrm>
            <a:off x="6986703" y="3807621"/>
            <a:ext cx="456777" cy="152259"/>
          </a:xfrm>
          <a:prstGeom prst="line">
            <a:avLst/>
          </a:prstGeom>
          <a:ln w="12700">
            <a:solidFill>
              <a:srgbClr val="FF0000"/>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2657289B-AFDF-4443-8D86-FE3D91DB203E}"/>
              </a:ext>
            </a:extLst>
          </p:cNvPr>
          <p:cNvCxnSpPr>
            <a:stCxn id="143" idx="6"/>
            <a:endCxn id="146" idx="2"/>
          </p:cNvCxnSpPr>
          <p:nvPr/>
        </p:nvCxnSpPr>
        <p:spPr>
          <a:xfrm flipV="1">
            <a:off x="6986703" y="3350844"/>
            <a:ext cx="456777" cy="761295"/>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01E0D9E1-9B43-5A46-AA36-9BCE1145229F}"/>
              </a:ext>
            </a:extLst>
          </p:cNvPr>
          <p:cNvCxnSpPr>
            <a:stCxn id="143" idx="6"/>
            <a:endCxn id="145" idx="2"/>
          </p:cNvCxnSpPr>
          <p:nvPr/>
        </p:nvCxnSpPr>
        <p:spPr>
          <a:xfrm flipV="1">
            <a:off x="6986703" y="3655362"/>
            <a:ext cx="456777" cy="456777"/>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80DC1D12-5C92-714E-B233-5137EC3539AD}"/>
              </a:ext>
            </a:extLst>
          </p:cNvPr>
          <p:cNvCxnSpPr>
            <a:stCxn id="143" idx="6"/>
            <a:endCxn id="144" idx="2"/>
          </p:cNvCxnSpPr>
          <p:nvPr/>
        </p:nvCxnSpPr>
        <p:spPr>
          <a:xfrm flipV="1">
            <a:off x="6986703" y="3959880"/>
            <a:ext cx="456777" cy="152259"/>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0467B011-73DB-1B42-8613-87968C9581A3}"/>
              </a:ext>
            </a:extLst>
          </p:cNvPr>
          <p:cNvCxnSpPr>
            <a:stCxn id="146" idx="6"/>
            <a:endCxn id="149" idx="2"/>
          </p:cNvCxnSpPr>
          <p:nvPr/>
        </p:nvCxnSpPr>
        <p:spPr>
          <a:xfrm>
            <a:off x="7671868" y="3350844"/>
            <a:ext cx="380648" cy="0"/>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3BEB6795-21A0-8F48-BFF1-8525AB5BC111}"/>
              </a:ext>
            </a:extLst>
          </p:cNvPr>
          <p:cNvCxnSpPr>
            <a:stCxn id="146" idx="6"/>
            <a:endCxn id="148" idx="2"/>
          </p:cNvCxnSpPr>
          <p:nvPr/>
        </p:nvCxnSpPr>
        <p:spPr>
          <a:xfrm>
            <a:off x="7671868" y="3350844"/>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6D33184-1EFD-0D4E-AABB-EFDF19EF640D}"/>
              </a:ext>
            </a:extLst>
          </p:cNvPr>
          <p:cNvCxnSpPr>
            <a:stCxn id="146" idx="6"/>
            <a:endCxn id="147" idx="2"/>
          </p:cNvCxnSpPr>
          <p:nvPr/>
        </p:nvCxnSpPr>
        <p:spPr>
          <a:xfrm>
            <a:off x="7671868" y="3350844"/>
            <a:ext cx="380648" cy="609036"/>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EED48466-6F04-2244-939D-0D20E67ACFD3}"/>
              </a:ext>
            </a:extLst>
          </p:cNvPr>
          <p:cNvCxnSpPr>
            <a:stCxn id="145" idx="6"/>
            <a:endCxn id="149" idx="2"/>
          </p:cNvCxnSpPr>
          <p:nvPr/>
        </p:nvCxnSpPr>
        <p:spPr>
          <a:xfrm flipV="1">
            <a:off x="7671868" y="3350844"/>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BE45859-5F2B-0340-9EC0-72744E8F634C}"/>
              </a:ext>
            </a:extLst>
          </p:cNvPr>
          <p:cNvCxnSpPr>
            <a:stCxn id="145" idx="6"/>
            <a:endCxn id="148" idx="2"/>
          </p:cNvCxnSpPr>
          <p:nvPr/>
        </p:nvCxnSpPr>
        <p:spPr>
          <a:xfrm>
            <a:off x="7671868" y="3655362"/>
            <a:ext cx="380648"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74DEDCE-35C6-4B40-A089-18DB9FE9B81F}"/>
              </a:ext>
            </a:extLst>
          </p:cNvPr>
          <p:cNvCxnSpPr>
            <a:stCxn id="145" idx="6"/>
            <a:endCxn id="147" idx="2"/>
          </p:cNvCxnSpPr>
          <p:nvPr/>
        </p:nvCxnSpPr>
        <p:spPr>
          <a:xfrm>
            <a:off x="7671868" y="3655362"/>
            <a:ext cx="380648" cy="304518"/>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DB7BA8B5-6A24-FB4D-B464-ECAE77512980}"/>
              </a:ext>
            </a:extLst>
          </p:cNvPr>
          <p:cNvCxnSpPr>
            <a:stCxn id="144" idx="6"/>
            <a:endCxn id="149" idx="2"/>
          </p:cNvCxnSpPr>
          <p:nvPr/>
        </p:nvCxnSpPr>
        <p:spPr>
          <a:xfrm flipV="1">
            <a:off x="7671868" y="3350844"/>
            <a:ext cx="380648"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F27FC434-661F-F24E-A0FE-5BF1ECA9828C}"/>
              </a:ext>
            </a:extLst>
          </p:cNvPr>
          <p:cNvCxnSpPr>
            <a:stCxn id="144" idx="6"/>
            <a:endCxn id="148" idx="2"/>
          </p:cNvCxnSpPr>
          <p:nvPr/>
        </p:nvCxnSpPr>
        <p:spPr>
          <a:xfrm flipV="1">
            <a:off x="7671868" y="3655362"/>
            <a:ext cx="380648" cy="30451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47A81004-DD3C-1A47-9CC1-874F16C38639}"/>
              </a:ext>
            </a:extLst>
          </p:cNvPr>
          <p:cNvCxnSpPr>
            <a:stCxn id="144" idx="6"/>
            <a:endCxn id="147" idx="2"/>
          </p:cNvCxnSpPr>
          <p:nvPr/>
        </p:nvCxnSpPr>
        <p:spPr>
          <a:xfrm>
            <a:off x="7671868" y="3959880"/>
            <a:ext cx="380648" cy="0"/>
          </a:xfrm>
          <a:prstGeom prst="line">
            <a:avLst/>
          </a:prstGeom>
          <a:ln w="12700">
            <a:solidFill>
              <a:srgbClr val="FF0000"/>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66664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1+#ppt_w/2"/>
                                          </p:val>
                                        </p:tav>
                                        <p:tav tm="100000">
                                          <p:val>
                                            <p:strVal val="#ppt_x"/>
                                          </p:val>
                                        </p:tav>
                                      </p:tavLst>
                                    </p:anim>
                                    <p:anim calcmode="lin" valueType="num">
                                      <p:cBhvr additive="base">
                                        <p:cTn id="8" dur="500" fill="hold"/>
                                        <p:tgtEl>
                                          <p:spTgt spid="140"/>
                                        </p:tgtEl>
                                        <p:attrNameLst>
                                          <p:attrName>ppt_y</p:attrName>
                                        </p:attrNameLst>
                                      </p:cBhvr>
                                      <p:tavLst>
                                        <p:tav tm="0">
                                          <p:val>
                                            <p:strVal val="#ppt_y"/>
                                          </p:val>
                                        </p:tav>
                                        <p:tav tm="100000">
                                          <p:val>
                                            <p:strVal val="#ppt_y"/>
                                          </p:val>
                                        </p:tav>
                                      </p:tavLst>
                                    </p:anim>
                                  </p:childTnLst>
                                </p:cTn>
                              </p:par>
                              <p:par>
                                <p:cTn id="9" presetID="2" presetClass="entr" presetSubtype="2" repeatCount="0" fill="hold" grpId="0" nodeType="withEffect">
                                  <p:stCondLst>
                                    <p:cond delay="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ppt_y"/>
                                          </p:val>
                                        </p:tav>
                                        <p:tav tm="100000">
                                          <p:val>
                                            <p:strVal val="#ppt_y"/>
                                          </p:val>
                                        </p:tav>
                                      </p:tavLst>
                                    </p:anim>
                                  </p:childTnLst>
                                </p:cTn>
                              </p:par>
                              <p:par>
                                <p:cTn id="13" presetID="2" presetClass="entr" presetSubtype="2" repeatCount="0" fill="hold" grpId="1" nodeType="withEffect">
                                  <p:stCondLst>
                                    <p:cond delay="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500" fill="hold"/>
                                        <p:tgtEl>
                                          <p:spTgt spid="142"/>
                                        </p:tgtEl>
                                        <p:attrNameLst>
                                          <p:attrName>ppt_x</p:attrName>
                                        </p:attrNameLst>
                                      </p:cBhvr>
                                      <p:tavLst>
                                        <p:tav tm="0">
                                          <p:val>
                                            <p:strVal val="1+#ppt_w/2"/>
                                          </p:val>
                                        </p:tav>
                                        <p:tav tm="100000">
                                          <p:val>
                                            <p:strVal val="#ppt_x"/>
                                          </p:val>
                                        </p:tav>
                                      </p:tavLst>
                                    </p:anim>
                                    <p:anim calcmode="lin" valueType="num">
                                      <p:cBhvr additive="base">
                                        <p:cTn id="16" dur="500" fill="hold"/>
                                        <p:tgtEl>
                                          <p:spTgt spid="142"/>
                                        </p:tgtEl>
                                        <p:attrNameLst>
                                          <p:attrName>ppt_y</p:attrName>
                                        </p:attrNameLst>
                                      </p:cBhvr>
                                      <p:tavLst>
                                        <p:tav tm="0">
                                          <p:val>
                                            <p:strVal val="#ppt_y"/>
                                          </p:val>
                                        </p:tav>
                                        <p:tav tm="100000">
                                          <p:val>
                                            <p:strVal val="#ppt_y"/>
                                          </p:val>
                                        </p:tav>
                                      </p:tavLst>
                                    </p:anim>
                                  </p:childTnLst>
                                </p:cTn>
                              </p:par>
                              <p:par>
                                <p:cTn id="17" presetID="2" presetClass="entr" presetSubtype="2" repeatCount="0" fill="hold" grpId="0" nodeType="withEffect">
                                  <p:stCondLst>
                                    <p:cond delay="0"/>
                                  </p:stCondLst>
                                  <p:childTnLst>
                                    <p:set>
                                      <p:cBhvr>
                                        <p:cTn id="18" dur="1" fill="hold">
                                          <p:stCondLst>
                                            <p:cond delay="0"/>
                                          </p:stCondLst>
                                        </p:cTn>
                                        <p:tgtEl>
                                          <p:spTgt spid="143"/>
                                        </p:tgtEl>
                                        <p:attrNameLst>
                                          <p:attrName>style.visibility</p:attrName>
                                        </p:attrNameLst>
                                      </p:cBhvr>
                                      <p:to>
                                        <p:strVal val="visible"/>
                                      </p:to>
                                    </p:set>
                                    <p:anim calcmode="lin" valueType="num">
                                      <p:cBhvr additive="base">
                                        <p:cTn id="19" dur="500" fill="hold"/>
                                        <p:tgtEl>
                                          <p:spTgt spid="143"/>
                                        </p:tgtEl>
                                        <p:attrNameLst>
                                          <p:attrName>ppt_x</p:attrName>
                                        </p:attrNameLst>
                                      </p:cBhvr>
                                      <p:tavLst>
                                        <p:tav tm="0">
                                          <p:val>
                                            <p:strVal val="1+#ppt_w/2"/>
                                          </p:val>
                                        </p:tav>
                                        <p:tav tm="100000">
                                          <p:val>
                                            <p:strVal val="#ppt_x"/>
                                          </p:val>
                                        </p:tav>
                                      </p:tavLst>
                                    </p:anim>
                                    <p:anim calcmode="lin" valueType="num">
                                      <p:cBhvr additive="base">
                                        <p:cTn id="20" dur="500" fill="hold"/>
                                        <p:tgtEl>
                                          <p:spTgt spid="143"/>
                                        </p:tgtEl>
                                        <p:attrNameLst>
                                          <p:attrName>ppt_y</p:attrName>
                                        </p:attrNameLst>
                                      </p:cBhvr>
                                      <p:tavLst>
                                        <p:tav tm="0">
                                          <p:val>
                                            <p:strVal val="#ppt_y"/>
                                          </p:val>
                                        </p:tav>
                                        <p:tav tm="100000">
                                          <p:val>
                                            <p:strVal val="#ppt_y"/>
                                          </p:val>
                                        </p:tav>
                                      </p:tavLst>
                                    </p:anim>
                                  </p:childTnLst>
                                </p:cTn>
                              </p:par>
                              <p:par>
                                <p:cTn id="21" presetID="2" presetClass="entr" presetSubtype="2" repeatCount="0" fill="hold" grpId="0" nodeType="withEffect">
                                  <p:stCondLst>
                                    <p:cond delay="0"/>
                                  </p:stCondLst>
                                  <p:childTnLst>
                                    <p:set>
                                      <p:cBhvr>
                                        <p:cTn id="22" dur="1" fill="hold">
                                          <p:stCondLst>
                                            <p:cond delay="0"/>
                                          </p:stCondLst>
                                        </p:cTn>
                                        <p:tgtEl>
                                          <p:spTgt spid="144"/>
                                        </p:tgtEl>
                                        <p:attrNameLst>
                                          <p:attrName>style.visibility</p:attrName>
                                        </p:attrNameLst>
                                      </p:cBhvr>
                                      <p:to>
                                        <p:strVal val="visible"/>
                                      </p:to>
                                    </p:set>
                                    <p:anim calcmode="lin" valueType="num">
                                      <p:cBhvr additive="base">
                                        <p:cTn id="23" dur="500" fill="hold"/>
                                        <p:tgtEl>
                                          <p:spTgt spid="144"/>
                                        </p:tgtEl>
                                        <p:attrNameLst>
                                          <p:attrName>ppt_x</p:attrName>
                                        </p:attrNameLst>
                                      </p:cBhvr>
                                      <p:tavLst>
                                        <p:tav tm="0">
                                          <p:val>
                                            <p:strVal val="1+#ppt_w/2"/>
                                          </p:val>
                                        </p:tav>
                                        <p:tav tm="100000">
                                          <p:val>
                                            <p:strVal val="#ppt_x"/>
                                          </p:val>
                                        </p:tav>
                                      </p:tavLst>
                                    </p:anim>
                                    <p:anim calcmode="lin" valueType="num">
                                      <p:cBhvr additive="base">
                                        <p:cTn id="24" dur="500" fill="hold"/>
                                        <p:tgtEl>
                                          <p:spTgt spid="144"/>
                                        </p:tgtEl>
                                        <p:attrNameLst>
                                          <p:attrName>ppt_y</p:attrName>
                                        </p:attrNameLst>
                                      </p:cBhvr>
                                      <p:tavLst>
                                        <p:tav tm="0">
                                          <p:val>
                                            <p:strVal val="#ppt_y"/>
                                          </p:val>
                                        </p:tav>
                                        <p:tav tm="100000">
                                          <p:val>
                                            <p:strVal val="#ppt_y"/>
                                          </p:val>
                                        </p:tav>
                                      </p:tavLst>
                                    </p:anim>
                                  </p:childTnLst>
                                </p:cTn>
                              </p:par>
                              <p:par>
                                <p:cTn id="25" presetID="2" presetClass="entr" presetSubtype="2" repeatCount="0" fill="hold" grpId="0" nodeType="withEffect">
                                  <p:stCondLst>
                                    <p:cond delay="0"/>
                                  </p:stCondLst>
                                  <p:childTnLst>
                                    <p:set>
                                      <p:cBhvr>
                                        <p:cTn id="26" dur="1" fill="hold">
                                          <p:stCondLst>
                                            <p:cond delay="0"/>
                                          </p:stCondLst>
                                        </p:cTn>
                                        <p:tgtEl>
                                          <p:spTgt spid="145"/>
                                        </p:tgtEl>
                                        <p:attrNameLst>
                                          <p:attrName>style.visibility</p:attrName>
                                        </p:attrNameLst>
                                      </p:cBhvr>
                                      <p:to>
                                        <p:strVal val="visible"/>
                                      </p:to>
                                    </p:set>
                                    <p:anim calcmode="lin" valueType="num">
                                      <p:cBhvr additive="base">
                                        <p:cTn id="27" dur="500" fill="hold"/>
                                        <p:tgtEl>
                                          <p:spTgt spid="145"/>
                                        </p:tgtEl>
                                        <p:attrNameLst>
                                          <p:attrName>ppt_x</p:attrName>
                                        </p:attrNameLst>
                                      </p:cBhvr>
                                      <p:tavLst>
                                        <p:tav tm="0">
                                          <p:val>
                                            <p:strVal val="1+#ppt_w/2"/>
                                          </p:val>
                                        </p:tav>
                                        <p:tav tm="100000">
                                          <p:val>
                                            <p:strVal val="#ppt_x"/>
                                          </p:val>
                                        </p:tav>
                                      </p:tavLst>
                                    </p:anim>
                                    <p:anim calcmode="lin" valueType="num">
                                      <p:cBhvr additive="base">
                                        <p:cTn id="28" dur="500" fill="hold"/>
                                        <p:tgtEl>
                                          <p:spTgt spid="145"/>
                                        </p:tgtEl>
                                        <p:attrNameLst>
                                          <p:attrName>ppt_y</p:attrName>
                                        </p:attrNameLst>
                                      </p:cBhvr>
                                      <p:tavLst>
                                        <p:tav tm="0">
                                          <p:val>
                                            <p:strVal val="#ppt_y"/>
                                          </p:val>
                                        </p:tav>
                                        <p:tav tm="100000">
                                          <p:val>
                                            <p:strVal val="#ppt_y"/>
                                          </p:val>
                                        </p:tav>
                                      </p:tavLst>
                                    </p:anim>
                                  </p:childTnLst>
                                </p:cTn>
                              </p:par>
                              <p:par>
                                <p:cTn id="29" presetID="2" presetClass="entr" presetSubtype="2" repeatCount="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 calcmode="lin" valueType="num">
                                      <p:cBhvr additive="base">
                                        <p:cTn id="31" dur="500" fill="hold"/>
                                        <p:tgtEl>
                                          <p:spTgt spid="146"/>
                                        </p:tgtEl>
                                        <p:attrNameLst>
                                          <p:attrName>ppt_x</p:attrName>
                                        </p:attrNameLst>
                                      </p:cBhvr>
                                      <p:tavLst>
                                        <p:tav tm="0">
                                          <p:val>
                                            <p:strVal val="1+#ppt_w/2"/>
                                          </p:val>
                                        </p:tav>
                                        <p:tav tm="100000">
                                          <p:val>
                                            <p:strVal val="#ppt_x"/>
                                          </p:val>
                                        </p:tav>
                                      </p:tavLst>
                                    </p:anim>
                                    <p:anim calcmode="lin" valueType="num">
                                      <p:cBhvr additive="base">
                                        <p:cTn id="32" dur="500" fill="hold"/>
                                        <p:tgtEl>
                                          <p:spTgt spid="146"/>
                                        </p:tgtEl>
                                        <p:attrNameLst>
                                          <p:attrName>ppt_y</p:attrName>
                                        </p:attrNameLst>
                                      </p:cBhvr>
                                      <p:tavLst>
                                        <p:tav tm="0">
                                          <p:val>
                                            <p:strVal val="#ppt_y"/>
                                          </p:val>
                                        </p:tav>
                                        <p:tav tm="100000">
                                          <p:val>
                                            <p:strVal val="#ppt_y"/>
                                          </p:val>
                                        </p:tav>
                                      </p:tavLst>
                                    </p:anim>
                                  </p:childTnLst>
                                </p:cTn>
                              </p:par>
                              <p:par>
                                <p:cTn id="33" presetID="2" presetClass="entr" presetSubtype="2" repeatCount="0" fill="hold" grpId="1" nodeType="withEffect">
                                  <p:stCondLst>
                                    <p:cond delay="0"/>
                                  </p:stCondLst>
                                  <p:childTnLst>
                                    <p:set>
                                      <p:cBhvr>
                                        <p:cTn id="34" dur="1" fill="hold">
                                          <p:stCondLst>
                                            <p:cond delay="0"/>
                                          </p:stCondLst>
                                        </p:cTn>
                                        <p:tgtEl>
                                          <p:spTgt spid="147"/>
                                        </p:tgtEl>
                                        <p:attrNameLst>
                                          <p:attrName>style.visibility</p:attrName>
                                        </p:attrNameLst>
                                      </p:cBhvr>
                                      <p:to>
                                        <p:strVal val="visible"/>
                                      </p:to>
                                    </p:set>
                                    <p:anim calcmode="lin" valueType="num">
                                      <p:cBhvr additive="base">
                                        <p:cTn id="35" dur="500" fill="hold"/>
                                        <p:tgtEl>
                                          <p:spTgt spid="147"/>
                                        </p:tgtEl>
                                        <p:attrNameLst>
                                          <p:attrName>ppt_x</p:attrName>
                                        </p:attrNameLst>
                                      </p:cBhvr>
                                      <p:tavLst>
                                        <p:tav tm="0">
                                          <p:val>
                                            <p:strVal val="1+#ppt_w/2"/>
                                          </p:val>
                                        </p:tav>
                                        <p:tav tm="100000">
                                          <p:val>
                                            <p:strVal val="#ppt_x"/>
                                          </p:val>
                                        </p:tav>
                                      </p:tavLst>
                                    </p:anim>
                                    <p:anim calcmode="lin" valueType="num">
                                      <p:cBhvr additive="base">
                                        <p:cTn id="36" dur="500" fill="hold"/>
                                        <p:tgtEl>
                                          <p:spTgt spid="147"/>
                                        </p:tgtEl>
                                        <p:attrNameLst>
                                          <p:attrName>ppt_y</p:attrName>
                                        </p:attrNameLst>
                                      </p:cBhvr>
                                      <p:tavLst>
                                        <p:tav tm="0">
                                          <p:val>
                                            <p:strVal val="#ppt_y"/>
                                          </p:val>
                                        </p:tav>
                                        <p:tav tm="100000">
                                          <p:val>
                                            <p:strVal val="#ppt_y"/>
                                          </p:val>
                                        </p:tav>
                                      </p:tavLst>
                                    </p:anim>
                                  </p:childTnLst>
                                </p:cTn>
                              </p:par>
                              <p:par>
                                <p:cTn id="37" presetID="2" presetClass="entr" presetSubtype="2" repeatCount="0" fill="hold" grpId="0" nodeType="withEffect">
                                  <p:stCondLst>
                                    <p:cond delay="0"/>
                                  </p:stCondLst>
                                  <p:childTnLst>
                                    <p:set>
                                      <p:cBhvr>
                                        <p:cTn id="38" dur="1" fill="hold">
                                          <p:stCondLst>
                                            <p:cond delay="0"/>
                                          </p:stCondLst>
                                        </p:cTn>
                                        <p:tgtEl>
                                          <p:spTgt spid="148"/>
                                        </p:tgtEl>
                                        <p:attrNameLst>
                                          <p:attrName>style.visibility</p:attrName>
                                        </p:attrNameLst>
                                      </p:cBhvr>
                                      <p:to>
                                        <p:strVal val="visible"/>
                                      </p:to>
                                    </p:set>
                                    <p:anim calcmode="lin" valueType="num">
                                      <p:cBhvr additive="base">
                                        <p:cTn id="39" dur="500" fill="hold"/>
                                        <p:tgtEl>
                                          <p:spTgt spid="148"/>
                                        </p:tgtEl>
                                        <p:attrNameLst>
                                          <p:attrName>ppt_x</p:attrName>
                                        </p:attrNameLst>
                                      </p:cBhvr>
                                      <p:tavLst>
                                        <p:tav tm="0">
                                          <p:val>
                                            <p:strVal val="1+#ppt_w/2"/>
                                          </p:val>
                                        </p:tav>
                                        <p:tav tm="100000">
                                          <p:val>
                                            <p:strVal val="#ppt_x"/>
                                          </p:val>
                                        </p:tav>
                                      </p:tavLst>
                                    </p:anim>
                                    <p:anim calcmode="lin" valueType="num">
                                      <p:cBhvr additive="base">
                                        <p:cTn id="40" dur="500" fill="hold"/>
                                        <p:tgtEl>
                                          <p:spTgt spid="148"/>
                                        </p:tgtEl>
                                        <p:attrNameLst>
                                          <p:attrName>ppt_y</p:attrName>
                                        </p:attrNameLst>
                                      </p:cBhvr>
                                      <p:tavLst>
                                        <p:tav tm="0">
                                          <p:val>
                                            <p:strVal val="#ppt_y"/>
                                          </p:val>
                                        </p:tav>
                                        <p:tav tm="100000">
                                          <p:val>
                                            <p:strVal val="#ppt_y"/>
                                          </p:val>
                                        </p:tav>
                                      </p:tavLst>
                                    </p:anim>
                                  </p:childTnLst>
                                </p:cTn>
                              </p:par>
                              <p:par>
                                <p:cTn id="41" presetID="2" presetClass="entr" presetSubtype="2" repeatCount="0" fill="hold" grpId="0" nodeType="withEffect">
                                  <p:stCondLst>
                                    <p:cond delay="0"/>
                                  </p:stCondLst>
                                  <p:childTnLst>
                                    <p:set>
                                      <p:cBhvr>
                                        <p:cTn id="42" dur="1" fill="hold">
                                          <p:stCondLst>
                                            <p:cond delay="0"/>
                                          </p:stCondLst>
                                        </p:cTn>
                                        <p:tgtEl>
                                          <p:spTgt spid="149"/>
                                        </p:tgtEl>
                                        <p:attrNameLst>
                                          <p:attrName>style.visibility</p:attrName>
                                        </p:attrNameLst>
                                      </p:cBhvr>
                                      <p:to>
                                        <p:strVal val="visible"/>
                                      </p:to>
                                    </p:set>
                                    <p:anim calcmode="lin" valueType="num">
                                      <p:cBhvr additive="base">
                                        <p:cTn id="43" dur="500" fill="hold"/>
                                        <p:tgtEl>
                                          <p:spTgt spid="149"/>
                                        </p:tgtEl>
                                        <p:attrNameLst>
                                          <p:attrName>ppt_x</p:attrName>
                                        </p:attrNameLst>
                                      </p:cBhvr>
                                      <p:tavLst>
                                        <p:tav tm="0">
                                          <p:val>
                                            <p:strVal val="1+#ppt_w/2"/>
                                          </p:val>
                                        </p:tav>
                                        <p:tav tm="100000">
                                          <p:val>
                                            <p:strVal val="#ppt_x"/>
                                          </p:val>
                                        </p:tav>
                                      </p:tavLst>
                                    </p:anim>
                                    <p:anim calcmode="lin" valueType="num">
                                      <p:cBhvr additive="base">
                                        <p:cTn id="44" dur="500" fill="hold"/>
                                        <p:tgtEl>
                                          <p:spTgt spid="149"/>
                                        </p:tgtEl>
                                        <p:attrNameLst>
                                          <p:attrName>ppt_y</p:attrName>
                                        </p:attrNameLst>
                                      </p:cBhvr>
                                      <p:tavLst>
                                        <p:tav tm="0">
                                          <p:val>
                                            <p:strVal val="#ppt_y"/>
                                          </p:val>
                                        </p:tav>
                                        <p:tav tm="100000">
                                          <p:val>
                                            <p:strVal val="#ppt_y"/>
                                          </p:val>
                                        </p:tav>
                                      </p:tavLst>
                                    </p:anim>
                                  </p:childTnLst>
                                </p:cTn>
                              </p:par>
                              <p:par>
                                <p:cTn id="45" presetID="2" presetClass="entr" presetSubtype="2" repeatCount="0" fill="hold" nodeType="withEffect">
                                  <p:stCondLst>
                                    <p:cond delay="0"/>
                                  </p:stCondLst>
                                  <p:childTnLst>
                                    <p:set>
                                      <p:cBhvr>
                                        <p:cTn id="46" dur="1" fill="hold">
                                          <p:stCondLst>
                                            <p:cond delay="0"/>
                                          </p:stCondLst>
                                        </p:cTn>
                                        <p:tgtEl>
                                          <p:spTgt spid="150"/>
                                        </p:tgtEl>
                                        <p:attrNameLst>
                                          <p:attrName>style.visibility</p:attrName>
                                        </p:attrNameLst>
                                      </p:cBhvr>
                                      <p:to>
                                        <p:strVal val="visible"/>
                                      </p:to>
                                    </p:set>
                                    <p:anim calcmode="lin" valueType="num">
                                      <p:cBhvr additive="base">
                                        <p:cTn id="47" dur="500" fill="hold"/>
                                        <p:tgtEl>
                                          <p:spTgt spid="150"/>
                                        </p:tgtEl>
                                        <p:attrNameLst>
                                          <p:attrName>ppt_x</p:attrName>
                                        </p:attrNameLst>
                                      </p:cBhvr>
                                      <p:tavLst>
                                        <p:tav tm="0">
                                          <p:val>
                                            <p:strVal val="1+#ppt_w/2"/>
                                          </p:val>
                                        </p:tav>
                                        <p:tav tm="100000">
                                          <p:val>
                                            <p:strVal val="#ppt_x"/>
                                          </p:val>
                                        </p:tav>
                                      </p:tavLst>
                                    </p:anim>
                                    <p:anim calcmode="lin" valueType="num">
                                      <p:cBhvr additive="base">
                                        <p:cTn id="48" dur="500" fill="hold"/>
                                        <p:tgtEl>
                                          <p:spTgt spid="150"/>
                                        </p:tgtEl>
                                        <p:attrNameLst>
                                          <p:attrName>ppt_y</p:attrName>
                                        </p:attrNameLst>
                                      </p:cBhvr>
                                      <p:tavLst>
                                        <p:tav tm="0">
                                          <p:val>
                                            <p:strVal val="#ppt_y"/>
                                          </p:val>
                                        </p:tav>
                                        <p:tav tm="100000">
                                          <p:val>
                                            <p:strVal val="#ppt_y"/>
                                          </p:val>
                                        </p:tav>
                                      </p:tavLst>
                                    </p:anim>
                                  </p:childTnLst>
                                </p:cTn>
                              </p:par>
                              <p:par>
                                <p:cTn id="49" presetID="2" presetClass="entr" presetSubtype="2" repeatCount="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anim calcmode="lin" valueType="num">
                                      <p:cBhvr additive="base">
                                        <p:cTn id="51" dur="500" fill="hold"/>
                                        <p:tgtEl>
                                          <p:spTgt spid="151"/>
                                        </p:tgtEl>
                                        <p:attrNameLst>
                                          <p:attrName>ppt_x</p:attrName>
                                        </p:attrNameLst>
                                      </p:cBhvr>
                                      <p:tavLst>
                                        <p:tav tm="0">
                                          <p:val>
                                            <p:strVal val="1+#ppt_w/2"/>
                                          </p:val>
                                        </p:tav>
                                        <p:tav tm="100000">
                                          <p:val>
                                            <p:strVal val="#ppt_x"/>
                                          </p:val>
                                        </p:tav>
                                      </p:tavLst>
                                    </p:anim>
                                    <p:anim calcmode="lin" valueType="num">
                                      <p:cBhvr additive="base">
                                        <p:cTn id="52" dur="500" fill="hold"/>
                                        <p:tgtEl>
                                          <p:spTgt spid="151"/>
                                        </p:tgtEl>
                                        <p:attrNameLst>
                                          <p:attrName>ppt_y</p:attrName>
                                        </p:attrNameLst>
                                      </p:cBhvr>
                                      <p:tavLst>
                                        <p:tav tm="0">
                                          <p:val>
                                            <p:strVal val="#ppt_y"/>
                                          </p:val>
                                        </p:tav>
                                        <p:tav tm="100000">
                                          <p:val>
                                            <p:strVal val="#ppt_y"/>
                                          </p:val>
                                        </p:tav>
                                      </p:tavLst>
                                    </p:anim>
                                  </p:childTnLst>
                                </p:cTn>
                              </p:par>
                              <p:par>
                                <p:cTn id="53" presetID="2" presetClass="entr" presetSubtype="2" repeatCount="0" fill="hold" nodeType="withEffect">
                                  <p:stCondLst>
                                    <p:cond delay="0"/>
                                  </p:stCondLst>
                                  <p:childTnLst>
                                    <p:set>
                                      <p:cBhvr>
                                        <p:cTn id="54" dur="1" fill="hold">
                                          <p:stCondLst>
                                            <p:cond delay="0"/>
                                          </p:stCondLst>
                                        </p:cTn>
                                        <p:tgtEl>
                                          <p:spTgt spid="152"/>
                                        </p:tgtEl>
                                        <p:attrNameLst>
                                          <p:attrName>style.visibility</p:attrName>
                                        </p:attrNameLst>
                                      </p:cBhvr>
                                      <p:to>
                                        <p:strVal val="visible"/>
                                      </p:to>
                                    </p:set>
                                    <p:anim calcmode="lin" valueType="num">
                                      <p:cBhvr additive="base">
                                        <p:cTn id="55" dur="500" fill="hold"/>
                                        <p:tgtEl>
                                          <p:spTgt spid="152"/>
                                        </p:tgtEl>
                                        <p:attrNameLst>
                                          <p:attrName>ppt_x</p:attrName>
                                        </p:attrNameLst>
                                      </p:cBhvr>
                                      <p:tavLst>
                                        <p:tav tm="0">
                                          <p:val>
                                            <p:strVal val="1+#ppt_w/2"/>
                                          </p:val>
                                        </p:tav>
                                        <p:tav tm="100000">
                                          <p:val>
                                            <p:strVal val="#ppt_x"/>
                                          </p:val>
                                        </p:tav>
                                      </p:tavLst>
                                    </p:anim>
                                    <p:anim calcmode="lin" valueType="num">
                                      <p:cBhvr additive="base">
                                        <p:cTn id="56" dur="500" fill="hold"/>
                                        <p:tgtEl>
                                          <p:spTgt spid="152"/>
                                        </p:tgtEl>
                                        <p:attrNameLst>
                                          <p:attrName>ppt_y</p:attrName>
                                        </p:attrNameLst>
                                      </p:cBhvr>
                                      <p:tavLst>
                                        <p:tav tm="0">
                                          <p:val>
                                            <p:strVal val="#ppt_y"/>
                                          </p:val>
                                        </p:tav>
                                        <p:tav tm="100000">
                                          <p:val>
                                            <p:strVal val="#ppt_y"/>
                                          </p:val>
                                        </p:tav>
                                      </p:tavLst>
                                    </p:anim>
                                  </p:childTnLst>
                                </p:cTn>
                              </p:par>
                              <p:par>
                                <p:cTn id="57" presetID="2" presetClass="entr" presetSubtype="2" repeatCount="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anim calcmode="lin" valueType="num">
                                      <p:cBhvr additive="base">
                                        <p:cTn id="59" dur="500" fill="hold"/>
                                        <p:tgtEl>
                                          <p:spTgt spid="153"/>
                                        </p:tgtEl>
                                        <p:attrNameLst>
                                          <p:attrName>ppt_x</p:attrName>
                                        </p:attrNameLst>
                                      </p:cBhvr>
                                      <p:tavLst>
                                        <p:tav tm="0">
                                          <p:val>
                                            <p:strVal val="1+#ppt_w/2"/>
                                          </p:val>
                                        </p:tav>
                                        <p:tav tm="100000">
                                          <p:val>
                                            <p:strVal val="#ppt_x"/>
                                          </p:val>
                                        </p:tav>
                                      </p:tavLst>
                                    </p:anim>
                                    <p:anim calcmode="lin" valueType="num">
                                      <p:cBhvr additive="base">
                                        <p:cTn id="60" dur="500" fill="hold"/>
                                        <p:tgtEl>
                                          <p:spTgt spid="153"/>
                                        </p:tgtEl>
                                        <p:attrNameLst>
                                          <p:attrName>ppt_y</p:attrName>
                                        </p:attrNameLst>
                                      </p:cBhvr>
                                      <p:tavLst>
                                        <p:tav tm="0">
                                          <p:val>
                                            <p:strVal val="#ppt_y"/>
                                          </p:val>
                                        </p:tav>
                                        <p:tav tm="100000">
                                          <p:val>
                                            <p:strVal val="#ppt_y"/>
                                          </p:val>
                                        </p:tav>
                                      </p:tavLst>
                                    </p:anim>
                                  </p:childTnLst>
                                </p:cTn>
                              </p:par>
                              <p:par>
                                <p:cTn id="61" presetID="2" presetClass="entr" presetSubtype="2" repeatCount="0" fill="hold" nodeType="withEffect">
                                  <p:stCondLst>
                                    <p:cond delay="0"/>
                                  </p:stCondLst>
                                  <p:childTnLst>
                                    <p:set>
                                      <p:cBhvr>
                                        <p:cTn id="62" dur="1" fill="hold">
                                          <p:stCondLst>
                                            <p:cond delay="0"/>
                                          </p:stCondLst>
                                        </p:cTn>
                                        <p:tgtEl>
                                          <p:spTgt spid="154"/>
                                        </p:tgtEl>
                                        <p:attrNameLst>
                                          <p:attrName>style.visibility</p:attrName>
                                        </p:attrNameLst>
                                      </p:cBhvr>
                                      <p:to>
                                        <p:strVal val="visible"/>
                                      </p:to>
                                    </p:set>
                                    <p:anim calcmode="lin" valueType="num">
                                      <p:cBhvr additive="base">
                                        <p:cTn id="63" dur="500" fill="hold"/>
                                        <p:tgtEl>
                                          <p:spTgt spid="154"/>
                                        </p:tgtEl>
                                        <p:attrNameLst>
                                          <p:attrName>ppt_x</p:attrName>
                                        </p:attrNameLst>
                                      </p:cBhvr>
                                      <p:tavLst>
                                        <p:tav tm="0">
                                          <p:val>
                                            <p:strVal val="1+#ppt_w/2"/>
                                          </p:val>
                                        </p:tav>
                                        <p:tav tm="100000">
                                          <p:val>
                                            <p:strVal val="#ppt_x"/>
                                          </p:val>
                                        </p:tav>
                                      </p:tavLst>
                                    </p:anim>
                                    <p:anim calcmode="lin" valueType="num">
                                      <p:cBhvr additive="base">
                                        <p:cTn id="64" dur="500" fill="hold"/>
                                        <p:tgtEl>
                                          <p:spTgt spid="154"/>
                                        </p:tgtEl>
                                        <p:attrNameLst>
                                          <p:attrName>ppt_y</p:attrName>
                                        </p:attrNameLst>
                                      </p:cBhvr>
                                      <p:tavLst>
                                        <p:tav tm="0">
                                          <p:val>
                                            <p:strVal val="#ppt_y"/>
                                          </p:val>
                                        </p:tav>
                                        <p:tav tm="100000">
                                          <p:val>
                                            <p:strVal val="#ppt_y"/>
                                          </p:val>
                                        </p:tav>
                                      </p:tavLst>
                                    </p:anim>
                                  </p:childTnLst>
                                </p:cTn>
                              </p:par>
                              <p:par>
                                <p:cTn id="65" presetID="2" presetClass="entr" presetSubtype="2" repeatCount="0" fill="hold" nodeType="withEffect">
                                  <p:stCondLst>
                                    <p:cond delay="0"/>
                                  </p:stCondLst>
                                  <p:childTnLst>
                                    <p:set>
                                      <p:cBhvr>
                                        <p:cTn id="66" dur="1" fill="hold">
                                          <p:stCondLst>
                                            <p:cond delay="0"/>
                                          </p:stCondLst>
                                        </p:cTn>
                                        <p:tgtEl>
                                          <p:spTgt spid="155"/>
                                        </p:tgtEl>
                                        <p:attrNameLst>
                                          <p:attrName>style.visibility</p:attrName>
                                        </p:attrNameLst>
                                      </p:cBhvr>
                                      <p:to>
                                        <p:strVal val="visible"/>
                                      </p:to>
                                    </p:set>
                                    <p:anim calcmode="lin" valueType="num">
                                      <p:cBhvr additive="base">
                                        <p:cTn id="67" dur="500" fill="hold"/>
                                        <p:tgtEl>
                                          <p:spTgt spid="155"/>
                                        </p:tgtEl>
                                        <p:attrNameLst>
                                          <p:attrName>ppt_x</p:attrName>
                                        </p:attrNameLst>
                                      </p:cBhvr>
                                      <p:tavLst>
                                        <p:tav tm="0">
                                          <p:val>
                                            <p:strVal val="1+#ppt_w/2"/>
                                          </p:val>
                                        </p:tav>
                                        <p:tav tm="100000">
                                          <p:val>
                                            <p:strVal val="#ppt_x"/>
                                          </p:val>
                                        </p:tav>
                                      </p:tavLst>
                                    </p:anim>
                                    <p:anim calcmode="lin" valueType="num">
                                      <p:cBhvr additive="base">
                                        <p:cTn id="68" dur="500" fill="hold"/>
                                        <p:tgtEl>
                                          <p:spTgt spid="155"/>
                                        </p:tgtEl>
                                        <p:attrNameLst>
                                          <p:attrName>ppt_y</p:attrName>
                                        </p:attrNameLst>
                                      </p:cBhvr>
                                      <p:tavLst>
                                        <p:tav tm="0">
                                          <p:val>
                                            <p:strVal val="#ppt_y"/>
                                          </p:val>
                                        </p:tav>
                                        <p:tav tm="100000">
                                          <p:val>
                                            <p:strVal val="#ppt_y"/>
                                          </p:val>
                                        </p:tav>
                                      </p:tavLst>
                                    </p:anim>
                                  </p:childTnLst>
                                </p:cTn>
                              </p:par>
                              <p:par>
                                <p:cTn id="69" presetID="2" presetClass="entr" presetSubtype="2" repeatCount="0" fill="hold" nodeType="withEffect">
                                  <p:stCondLst>
                                    <p:cond delay="0"/>
                                  </p:stCondLst>
                                  <p:childTnLst>
                                    <p:set>
                                      <p:cBhvr>
                                        <p:cTn id="70" dur="1" fill="hold">
                                          <p:stCondLst>
                                            <p:cond delay="0"/>
                                          </p:stCondLst>
                                        </p:cTn>
                                        <p:tgtEl>
                                          <p:spTgt spid="156"/>
                                        </p:tgtEl>
                                        <p:attrNameLst>
                                          <p:attrName>style.visibility</p:attrName>
                                        </p:attrNameLst>
                                      </p:cBhvr>
                                      <p:to>
                                        <p:strVal val="visible"/>
                                      </p:to>
                                    </p:set>
                                    <p:anim calcmode="lin" valueType="num">
                                      <p:cBhvr additive="base">
                                        <p:cTn id="71" dur="500" fill="hold"/>
                                        <p:tgtEl>
                                          <p:spTgt spid="156"/>
                                        </p:tgtEl>
                                        <p:attrNameLst>
                                          <p:attrName>ppt_x</p:attrName>
                                        </p:attrNameLst>
                                      </p:cBhvr>
                                      <p:tavLst>
                                        <p:tav tm="0">
                                          <p:val>
                                            <p:strVal val="1+#ppt_w/2"/>
                                          </p:val>
                                        </p:tav>
                                        <p:tav tm="100000">
                                          <p:val>
                                            <p:strVal val="#ppt_x"/>
                                          </p:val>
                                        </p:tav>
                                      </p:tavLst>
                                    </p:anim>
                                    <p:anim calcmode="lin" valueType="num">
                                      <p:cBhvr additive="base">
                                        <p:cTn id="72" dur="500" fill="hold"/>
                                        <p:tgtEl>
                                          <p:spTgt spid="156"/>
                                        </p:tgtEl>
                                        <p:attrNameLst>
                                          <p:attrName>ppt_y</p:attrName>
                                        </p:attrNameLst>
                                      </p:cBhvr>
                                      <p:tavLst>
                                        <p:tav tm="0">
                                          <p:val>
                                            <p:strVal val="#ppt_y"/>
                                          </p:val>
                                        </p:tav>
                                        <p:tav tm="100000">
                                          <p:val>
                                            <p:strVal val="#ppt_y"/>
                                          </p:val>
                                        </p:tav>
                                      </p:tavLst>
                                    </p:anim>
                                  </p:childTnLst>
                                </p:cTn>
                              </p:par>
                              <p:par>
                                <p:cTn id="73" presetID="2" presetClass="entr" presetSubtype="2" repeatCount="0" fill="hold" nodeType="withEffect">
                                  <p:stCondLst>
                                    <p:cond delay="0"/>
                                  </p:stCondLst>
                                  <p:childTnLst>
                                    <p:set>
                                      <p:cBhvr>
                                        <p:cTn id="74" dur="1" fill="hold">
                                          <p:stCondLst>
                                            <p:cond delay="0"/>
                                          </p:stCondLst>
                                        </p:cTn>
                                        <p:tgtEl>
                                          <p:spTgt spid="157"/>
                                        </p:tgtEl>
                                        <p:attrNameLst>
                                          <p:attrName>style.visibility</p:attrName>
                                        </p:attrNameLst>
                                      </p:cBhvr>
                                      <p:to>
                                        <p:strVal val="visible"/>
                                      </p:to>
                                    </p:set>
                                    <p:anim calcmode="lin" valueType="num">
                                      <p:cBhvr additive="base">
                                        <p:cTn id="75" dur="500" fill="hold"/>
                                        <p:tgtEl>
                                          <p:spTgt spid="157"/>
                                        </p:tgtEl>
                                        <p:attrNameLst>
                                          <p:attrName>ppt_x</p:attrName>
                                        </p:attrNameLst>
                                      </p:cBhvr>
                                      <p:tavLst>
                                        <p:tav tm="0">
                                          <p:val>
                                            <p:strVal val="1+#ppt_w/2"/>
                                          </p:val>
                                        </p:tav>
                                        <p:tav tm="100000">
                                          <p:val>
                                            <p:strVal val="#ppt_x"/>
                                          </p:val>
                                        </p:tav>
                                      </p:tavLst>
                                    </p:anim>
                                    <p:anim calcmode="lin" valueType="num">
                                      <p:cBhvr additive="base">
                                        <p:cTn id="76" dur="500" fill="hold"/>
                                        <p:tgtEl>
                                          <p:spTgt spid="157"/>
                                        </p:tgtEl>
                                        <p:attrNameLst>
                                          <p:attrName>ppt_y</p:attrName>
                                        </p:attrNameLst>
                                      </p:cBhvr>
                                      <p:tavLst>
                                        <p:tav tm="0">
                                          <p:val>
                                            <p:strVal val="#ppt_y"/>
                                          </p:val>
                                        </p:tav>
                                        <p:tav tm="100000">
                                          <p:val>
                                            <p:strVal val="#ppt_y"/>
                                          </p:val>
                                        </p:tav>
                                      </p:tavLst>
                                    </p:anim>
                                  </p:childTnLst>
                                </p:cTn>
                              </p:par>
                              <p:par>
                                <p:cTn id="77" presetID="2" presetClass="entr" presetSubtype="2" repeatCount="0" fill="hold" nodeType="withEffect">
                                  <p:stCondLst>
                                    <p:cond delay="0"/>
                                  </p:stCondLst>
                                  <p:childTnLst>
                                    <p:set>
                                      <p:cBhvr>
                                        <p:cTn id="78" dur="1" fill="hold">
                                          <p:stCondLst>
                                            <p:cond delay="0"/>
                                          </p:stCondLst>
                                        </p:cTn>
                                        <p:tgtEl>
                                          <p:spTgt spid="158"/>
                                        </p:tgtEl>
                                        <p:attrNameLst>
                                          <p:attrName>style.visibility</p:attrName>
                                        </p:attrNameLst>
                                      </p:cBhvr>
                                      <p:to>
                                        <p:strVal val="visible"/>
                                      </p:to>
                                    </p:set>
                                    <p:anim calcmode="lin" valueType="num">
                                      <p:cBhvr additive="base">
                                        <p:cTn id="79" dur="500" fill="hold"/>
                                        <p:tgtEl>
                                          <p:spTgt spid="158"/>
                                        </p:tgtEl>
                                        <p:attrNameLst>
                                          <p:attrName>ppt_x</p:attrName>
                                        </p:attrNameLst>
                                      </p:cBhvr>
                                      <p:tavLst>
                                        <p:tav tm="0">
                                          <p:val>
                                            <p:strVal val="1+#ppt_w/2"/>
                                          </p:val>
                                        </p:tav>
                                        <p:tav tm="100000">
                                          <p:val>
                                            <p:strVal val="#ppt_x"/>
                                          </p:val>
                                        </p:tav>
                                      </p:tavLst>
                                    </p:anim>
                                    <p:anim calcmode="lin" valueType="num">
                                      <p:cBhvr additive="base">
                                        <p:cTn id="80" dur="500" fill="hold"/>
                                        <p:tgtEl>
                                          <p:spTgt spid="158"/>
                                        </p:tgtEl>
                                        <p:attrNameLst>
                                          <p:attrName>ppt_y</p:attrName>
                                        </p:attrNameLst>
                                      </p:cBhvr>
                                      <p:tavLst>
                                        <p:tav tm="0">
                                          <p:val>
                                            <p:strVal val="#ppt_y"/>
                                          </p:val>
                                        </p:tav>
                                        <p:tav tm="100000">
                                          <p:val>
                                            <p:strVal val="#ppt_y"/>
                                          </p:val>
                                        </p:tav>
                                      </p:tavLst>
                                    </p:anim>
                                  </p:childTnLst>
                                </p:cTn>
                              </p:par>
                              <p:par>
                                <p:cTn id="81" presetID="2" presetClass="entr" presetSubtype="2" repeatCount="0" fill="hold" nodeType="withEffect">
                                  <p:stCondLst>
                                    <p:cond delay="0"/>
                                  </p:stCondLst>
                                  <p:childTnLst>
                                    <p:set>
                                      <p:cBhvr>
                                        <p:cTn id="82" dur="1" fill="hold">
                                          <p:stCondLst>
                                            <p:cond delay="0"/>
                                          </p:stCondLst>
                                        </p:cTn>
                                        <p:tgtEl>
                                          <p:spTgt spid="159"/>
                                        </p:tgtEl>
                                        <p:attrNameLst>
                                          <p:attrName>style.visibility</p:attrName>
                                        </p:attrNameLst>
                                      </p:cBhvr>
                                      <p:to>
                                        <p:strVal val="visible"/>
                                      </p:to>
                                    </p:set>
                                    <p:anim calcmode="lin" valueType="num">
                                      <p:cBhvr additive="base">
                                        <p:cTn id="83" dur="500" fill="hold"/>
                                        <p:tgtEl>
                                          <p:spTgt spid="159"/>
                                        </p:tgtEl>
                                        <p:attrNameLst>
                                          <p:attrName>ppt_x</p:attrName>
                                        </p:attrNameLst>
                                      </p:cBhvr>
                                      <p:tavLst>
                                        <p:tav tm="0">
                                          <p:val>
                                            <p:strVal val="1+#ppt_w/2"/>
                                          </p:val>
                                        </p:tav>
                                        <p:tav tm="100000">
                                          <p:val>
                                            <p:strVal val="#ppt_x"/>
                                          </p:val>
                                        </p:tav>
                                      </p:tavLst>
                                    </p:anim>
                                    <p:anim calcmode="lin" valueType="num">
                                      <p:cBhvr additive="base">
                                        <p:cTn id="84" dur="500" fill="hold"/>
                                        <p:tgtEl>
                                          <p:spTgt spid="159"/>
                                        </p:tgtEl>
                                        <p:attrNameLst>
                                          <p:attrName>ppt_y</p:attrName>
                                        </p:attrNameLst>
                                      </p:cBhvr>
                                      <p:tavLst>
                                        <p:tav tm="0">
                                          <p:val>
                                            <p:strVal val="#ppt_y"/>
                                          </p:val>
                                        </p:tav>
                                        <p:tav tm="100000">
                                          <p:val>
                                            <p:strVal val="#ppt_y"/>
                                          </p:val>
                                        </p:tav>
                                      </p:tavLst>
                                    </p:anim>
                                  </p:childTnLst>
                                </p:cTn>
                              </p:par>
                              <p:par>
                                <p:cTn id="85" presetID="2" presetClass="entr" presetSubtype="2" repeatCount="0" fill="hold" nodeType="withEffect">
                                  <p:stCondLst>
                                    <p:cond delay="0"/>
                                  </p:stCondLst>
                                  <p:childTnLst>
                                    <p:set>
                                      <p:cBhvr>
                                        <p:cTn id="86" dur="1" fill="hold">
                                          <p:stCondLst>
                                            <p:cond delay="0"/>
                                          </p:stCondLst>
                                        </p:cTn>
                                        <p:tgtEl>
                                          <p:spTgt spid="160"/>
                                        </p:tgtEl>
                                        <p:attrNameLst>
                                          <p:attrName>style.visibility</p:attrName>
                                        </p:attrNameLst>
                                      </p:cBhvr>
                                      <p:to>
                                        <p:strVal val="visible"/>
                                      </p:to>
                                    </p:set>
                                    <p:anim calcmode="lin" valueType="num">
                                      <p:cBhvr additive="base">
                                        <p:cTn id="87" dur="500" fill="hold"/>
                                        <p:tgtEl>
                                          <p:spTgt spid="160"/>
                                        </p:tgtEl>
                                        <p:attrNameLst>
                                          <p:attrName>ppt_x</p:attrName>
                                        </p:attrNameLst>
                                      </p:cBhvr>
                                      <p:tavLst>
                                        <p:tav tm="0">
                                          <p:val>
                                            <p:strVal val="1+#ppt_w/2"/>
                                          </p:val>
                                        </p:tav>
                                        <p:tav tm="100000">
                                          <p:val>
                                            <p:strVal val="#ppt_x"/>
                                          </p:val>
                                        </p:tav>
                                      </p:tavLst>
                                    </p:anim>
                                    <p:anim calcmode="lin" valueType="num">
                                      <p:cBhvr additive="base">
                                        <p:cTn id="88" dur="500" fill="hold"/>
                                        <p:tgtEl>
                                          <p:spTgt spid="160"/>
                                        </p:tgtEl>
                                        <p:attrNameLst>
                                          <p:attrName>ppt_y</p:attrName>
                                        </p:attrNameLst>
                                      </p:cBhvr>
                                      <p:tavLst>
                                        <p:tav tm="0">
                                          <p:val>
                                            <p:strVal val="#ppt_y"/>
                                          </p:val>
                                        </p:tav>
                                        <p:tav tm="100000">
                                          <p:val>
                                            <p:strVal val="#ppt_y"/>
                                          </p:val>
                                        </p:tav>
                                      </p:tavLst>
                                    </p:anim>
                                  </p:childTnLst>
                                </p:cTn>
                              </p:par>
                              <p:par>
                                <p:cTn id="89" presetID="2" presetClass="entr" presetSubtype="2" repeatCount="0" fill="hold" nodeType="withEffect">
                                  <p:stCondLst>
                                    <p:cond delay="0"/>
                                  </p:stCondLst>
                                  <p:childTnLst>
                                    <p:set>
                                      <p:cBhvr>
                                        <p:cTn id="90" dur="1" fill="hold">
                                          <p:stCondLst>
                                            <p:cond delay="0"/>
                                          </p:stCondLst>
                                        </p:cTn>
                                        <p:tgtEl>
                                          <p:spTgt spid="161"/>
                                        </p:tgtEl>
                                        <p:attrNameLst>
                                          <p:attrName>style.visibility</p:attrName>
                                        </p:attrNameLst>
                                      </p:cBhvr>
                                      <p:to>
                                        <p:strVal val="visible"/>
                                      </p:to>
                                    </p:set>
                                    <p:anim calcmode="lin" valueType="num">
                                      <p:cBhvr additive="base">
                                        <p:cTn id="91" dur="500" fill="hold"/>
                                        <p:tgtEl>
                                          <p:spTgt spid="161"/>
                                        </p:tgtEl>
                                        <p:attrNameLst>
                                          <p:attrName>ppt_x</p:attrName>
                                        </p:attrNameLst>
                                      </p:cBhvr>
                                      <p:tavLst>
                                        <p:tav tm="0">
                                          <p:val>
                                            <p:strVal val="1+#ppt_w/2"/>
                                          </p:val>
                                        </p:tav>
                                        <p:tav tm="100000">
                                          <p:val>
                                            <p:strVal val="#ppt_x"/>
                                          </p:val>
                                        </p:tav>
                                      </p:tavLst>
                                    </p:anim>
                                    <p:anim calcmode="lin" valueType="num">
                                      <p:cBhvr additive="base">
                                        <p:cTn id="92" dur="500" fill="hold"/>
                                        <p:tgtEl>
                                          <p:spTgt spid="161"/>
                                        </p:tgtEl>
                                        <p:attrNameLst>
                                          <p:attrName>ppt_y</p:attrName>
                                        </p:attrNameLst>
                                      </p:cBhvr>
                                      <p:tavLst>
                                        <p:tav tm="0">
                                          <p:val>
                                            <p:strVal val="#ppt_y"/>
                                          </p:val>
                                        </p:tav>
                                        <p:tav tm="100000">
                                          <p:val>
                                            <p:strVal val="#ppt_y"/>
                                          </p:val>
                                        </p:tav>
                                      </p:tavLst>
                                    </p:anim>
                                  </p:childTnLst>
                                </p:cTn>
                              </p:par>
                              <p:par>
                                <p:cTn id="93" presetID="2" presetClass="entr" presetSubtype="2" repeatCount="0" fill="hold" nodeType="withEffect">
                                  <p:stCondLst>
                                    <p:cond delay="0"/>
                                  </p:stCondLst>
                                  <p:childTnLst>
                                    <p:set>
                                      <p:cBhvr>
                                        <p:cTn id="94" dur="1" fill="hold">
                                          <p:stCondLst>
                                            <p:cond delay="0"/>
                                          </p:stCondLst>
                                        </p:cTn>
                                        <p:tgtEl>
                                          <p:spTgt spid="162"/>
                                        </p:tgtEl>
                                        <p:attrNameLst>
                                          <p:attrName>style.visibility</p:attrName>
                                        </p:attrNameLst>
                                      </p:cBhvr>
                                      <p:to>
                                        <p:strVal val="visible"/>
                                      </p:to>
                                    </p:set>
                                    <p:anim calcmode="lin" valueType="num">
                                      <p:cBhvr additive="base">
                                        <p:cTn id="95" dur="500" fill="hold"/>
                                        <p:tgtEl>
                                          <p:spTgt spid="162"/>
                                        </p:tgtEl>
                                        <p:attrNameLst>
                                          <p:attrName>ppt_x</p:attrName>
                                        </p:attrNameLst>
                                      </p:cBhvr>
                                      <p:tavLst>
                                        <p:tav tm="0">
                                          <p:val>
                                            <p:strVal val="1+#ppt_w/2"/>
                                          </p:val>
                                        </p:tav>
                                        <p:tav tm="100000">
                                          <p:val>
                                            <p:strVal val="#ppt_x"/>
                                          </p:val>
                                        </p:tav>
                                      </p:tavLst>
                                    </p:anim>
                                    <p:anim calcmode="lin" valueType="num">
                                      <p:cBhvr additive="base">
                                        <p:cTn id="96" dur="500" fill="hold"/>
                                        <p:tgtEl>
                                          <p:spTgt spid="162"/>
                                        </p:tgtEl>
                                        <p:attrNameLst>
                                          <p:attrName>ppt_y</p:attrName>
                                        </p:attrNameLst>
                                      </p:cBhvr>
                                      <p:tavLst>
                                        <p:tav tm="0">
                                          <p:val>
                                            <p:strVal val="#ppt_y"/>
                                          </p:val>
                                        </p:tav>
                                        <p:tav tm="100000">
                                          <p:val>
                                            <p:strVal val="#ppt_y"/>
                                          </p:val>
                                        </p:tav>
                                      </p:tavLst>
                                    </p:anim>
                                  </p:childTnLst>
                                </p:cTn>
                              </p:par>
                              <p:par>
                                <p:cTn id="97" presetID="2" presetClass="entr" presetSubtype="2" repeatCount="0" fill="hold" nodeType="withEffect">
                                  <p:stCondLst>
                                    <p:cond delay="0"/>
                                  </p:stCondLst>
                                  <p:childTnLst>
                                    <p:set>
                                      <p:cBhvr>
                                        <p:cTn id="98" dur="1" fill="hold">
                                          <p:stCondLst>
                                            <p:cond delay="0"/>
                                          </p:stCondLst>
                                        </p:cTn>
                                        <p:tgtEl>
                                          <p:spTgt spid="163"/>
                                        </p:tgtEl>
                                        <p:attrNameLst>
                                          <p:attrName>style.visibility</p:attrName>
                                        </p:attrNameLst>
                                      </p:cBhvr>
                                      <p:to>
                                        <p:strVal val="visible"/>
                                      </p:to>
                                    </p:set>
                                    <p:anim calcmode="lin" valueType="num">
                                      <p:cBhvr additive="base">
                                        <p:cTn id="99" dur="500" fill="hold"/>
                                        <p:tgtEl>
                                          <p:spTgt spid="163"/>
                                        </p:tgtEl>
                                        <p:attrNameLst>
                                          <p:attrName>ppt_x</p:attrName>
                                        </p:attrNameLst>
                                      </p:cBhvr>
                                      <p:tavLst>
                                        <p:tav tm="0">
                                          <p:val>
                                            <p:strVal val="1+#ppt_w/2"/>
                                          </p:val>
                                        </p:tav>
                                        <p:tav tm="100000">
                                          <p:val>
                                            <p:strVal val="#ppt_x"/>
                                          </p:val>
                                        </p:tav>
                                      </p:tavLst>
                                    </p:anim>
                                    <p:anim calcmode="lin" valueType="num">
                                      <p:cBhvr additive="base">
                                        <p:cTn id="100" dur="500" fill="hold"/>
                                        <p:tgtEl>
                                          <p:spTgt spid="163"/>
                                        </p:tgtEl>
                                        <p:attrNameLst>
                                          <p:attrName>ppt_y</p:attrName>
                                        </p:attrNameLst>
                                      </p:cBhvr>
                                      <p:tavLst>
                                        <p:tav tm="0">
                                          <p:val>
                                            <p:strVal val="#ppt_y"/>
                                          </p:val>
                                        </p:tav>
                                        <p:tav tm="100000">
                                          <p:val>
                                            <p:strVal val="#ppt_y"/>
                                          </p:val>
                                        </p:tav>
                                      </p:tavLst>
                                    </p:anim>
                                  </p:childTnLst>
                                </p:cTn>
                              </p:par>
                              <p:par>
                                <p:cTn id="101" presetID="2" presetClass="entr" presetSubtype="2" repeatCount="0" fill="hold" nodeType="withEffect">
                                  <p:stCondLst>
                                    <p:cond delay="0"/>
                                  </p:stCondLst>
                                  <p:childTnLst>
                                    <p:set>
                                      <p:cBhvr>
                                        <p:cTn id="102" dur="1" fill="hold">
                                          <p:stCondLst>
                                            <p:cond delay="0"/>
                                          </p:stCondLst>
                                        </p:cTn>
                                        <p:tgtEl>
                                          <p:spTgt spid="164"/>
                                        </p:tgtEl>
                                        <p:attrNameLst>
                                          <p:attrName>style.visibility</p:attrName>
                                        </p:attrNameLst>
                                      </p:cBhvr>
                                      <p:to>
                                        <p:strVal val="visible"/>
                                      </p:to>
                                    </p:set>
                                    <p:anim calcmode="lin" valueType="num">
                                      <p:cBhvr additive="base">
                                        <p:cTn id="103" dur="500" fill="hold"/>
                                        <p:tgtEl>
                                          <p:spTgt spid="164"/>
                                        </p:tgtEl>
                                        <p:attrNameLst>
                                          <p:attrName>ppt_x</p:attrName>
                                        </p:attrNameLst>
                                      </p:cBhvr>
                                      <p:tavLst>
                                        <p:tav tm="0">
                                          <p:val>
                                            <p:strVal val="1+#ppt_w/2"/>
                                          </p:val>
                                        </p:tav>
                                        <p:tav tm="100000">
                                          <p:val>
                                            <p:strVal val="#ppt_x"/>
                                          </p:val>
                                        </p:tav>
                                      </p:tavLst>
                                    </p:anim>
                                    <p:anim calcmode="lin" valueType="num">
                                      <p:cBhvr additive="base">
                                        <p:cTn id="104" dur="500" fill="hold"/>
                                        <p:tgtEl>
                                          <p:spTgt spid="164"/>
                                        </p:tgtEl>
                                        <p:attrNameLst>
                                          <p:attrName>ppt_y</p:attrName>
                                        </p:attrNameLst>
                                      </p:cBhvr>
                                      <p:tavLst>
                                        <p:tav tm="0">
                                          <p:val>
                                            <p:strVal val="#ppt_y"/>
                                          </p:val>
                                        </p:tav>
                                        <p:tav tm="100000">
                                          <p:val>
                                            <p:strVal val="#ppt_y"/>
                                          </p:val>
                                        </p:tav>
                                      </p:tavLst>
                                    </p:anim>
                                  </p:childTnLst>
                                </p:cTn>
                              </p:par>
                              <p:par>
                                <p:cTn id="105" presetID="2" presetClass="entr" presetSubtype="2" repeatCount="0" fill="hold" nodeType="withEffect">
                                  <p:stCondLst>
                                    <p:cond delay="0"/>
                                  </p:stCondLst>
                                  <p:childTnLst>
                                    <p:set>
                                      <p:cBhvr>
                                        <p:cTn id="106" dur="1" fill="hold">
                                          <p:stCondLst>
                                            <p:cond delay="0"/>
                                          </p:stCondLst>
                                        </p:cTn>
                                        <p:tgtEl>
                                          <p:spTgt spid="165"/>
                                        </p:tgtEl>
                                        <p:attrNameLst>
                                          <p:attrName>style.visibility</p:attrName>
                                        </p:attrNameLst>
                                      </p:cBhvr>
                                      <p:to>
                                        <p:strVal val="visible"/>
                                      </p:to>
                                    </p:set>
                                    <p:anim calcmode="lin" valueType="num">
                                      <p:cBhvr additive="base">
                                        <p:cTn id="107" dur="500" fill="hold"/>
                                        <p:tgtEl>
                                          <p:spTgt spid="165"/>
                                        </p:tgtEl>
                                        <p:attrNameLst>
                                          <p:attrName>ppt_x</p:attrName>
                                        </p:attrNameLst>
                                      </p:cBhvr>
                                      <p:tavLst>
                                        <p:tav tm="0">
                                          <p:val>
                                            <p:strVal val="1+#ppt_w/2"/>
                                          </p:val>
                                        </p:tav>
                                        <p:tav tm="100000">
                                          <p:val>
                                            <p:strVal val="#ppt_x"/>
                                          </p:val>
                                        </p:tav>
                                      </p:tavLst>
                                    </p:anim>
                                    <p:anim calcmode="lin" valueType="num">
                                      <p:cBhvr additive="base">
                                        <p:cTn id="108" dur="500" fill="hold"/>
                                        <p:tgtEl>
                                          <p:spTgt spid="165"/>
                                        </p:tgtEl>
                                        <p:attrNameLst>
                                          <p:attrName>ppt_y</p:attrName>
                                        </p:attrNameLst>
                                      </p:cBhvr>
                                      <p:tavLst>
                                        <p:tav tm="0">
                                          <p:val>
                                            <p:strVal val="#ppt_y"/>
                                          </p:val>
                                        </p:tav>
                                        <p:tav tm="100000">
                                          <p:val>
                                            <p:strVal val="#ppt_y"/>
                                          </p:val>
                                        </p:tav>
                                      </p:tavLst>
                                    </p:anim>
                                  </p:childTnLst>
                                </p:cTn>
                              </p:par>
                              <p:par>
                                <p:cTn id="109" presetID="2" presetClass="entr" presetSubtype="2" repeatCount="0" fill="hold" nodeType="withEffect">
                                  <p:stCondLst>
                                    <p:cond delay="0"/>
                                  </p:stCondLst>
                                  <p:childTnLst>
                                    <p:set>
                                      <p:cBhvr>
                                        <p:cTn id="110" dur="1" fill="hold">
                                          <p:stCondLst>
                                            <p:cond delay="0"/>
                                          </p:stCondLst>
                                        </p:cTn>
                                        <p:tgtEl>
                                          <p:spTgt spid="166"/>
                                        </p:tgtEl>
                                        <p:attrNameLst>
                                          <p:attrName>style.visibility</p:attrName>
                                        </p:attrNameLst>
                                      </p:cBhvr>
                                      <p:to>
                                        <p:strVal val="visible"/>
                                      </p:to>
                                    </p:set>
                                    <p:anim calcmode="lin" valueType="num">
                                      <p:cBhvr additive="base">
                                        <p:cTn id="111" dur="500" fill="hold"/>
                                        <p:tgtEl>
                                          <p:spTgt spid="166"/>
                                        </p:tgtEl>
                                        <p:attrNameLst>
                                          <p:attrName>ppt_x</p:attrName>
                                        </p:attrNameLst>
                                      </p:cBhvr>
                                      <p:tavLst>
                                        <p:tav tm="0">
                                          <p:val>
                                            <p:strVal val="1+#ppt_w/2"/>
                                          </p:val>
                                        </p:tav>
                                        <p:tav tm="100000">
                                          <p:val>
                                            <p:strVal val="#ppt_x"/>
                                          </p:val>
                                        </p:tav>
                                      </p:tavLst>
                                    </p:anim>
                                    <p:anim calcmode="lin" valueType="num">
                                      <p:cBhvr additive="base">
                                        <p:cTn id="112" dur="500" fill="hold"/>
                                        <p:tgtEl>
                                          <p:spTgt spid="166"/>
                                        </p:tgtEl>
                                        <p:attrNameLst>
                                          <p:attrName>ppt_y</p:attrName>
                                        </p:attrNameLst>
                                      </p:cBhvr>
                                      <p:tavLst>
                                        <p:tav tm="0">
                                          <p:val>
                                            <p:strVal val="#ppt_y"/>
                                          </p:val>
                                        </p:tav>
                                        <p:tav tm="100000">
                                          <p:val>
                                            <p:strVal val="#ppt_y"/>
                                          </p:val>
                                        </p:tav>
                                      </p:tavLst>
                                    </p:anim>
                                  </p:childTnLst>
                                </p:cTn>
                              </p:par>
                              <p:par>
                                <p:cTn id="113" presetID="2" presetClass="entr" presetSubtype="2" repeatCount="0" fill="hold" nodeType="withEffect">
                                  <p:stCondLst>
                                    <p:cond delay="0"/>
                                  </p:stCondLst>
                                  <p:childTnLst>
                                    <p:set>
                                      <p:cBhvr>
                                        <p:cTn id="114" dur="1" fill="hold">
                                          <p:stCondLst>
                                            <p:cond delay="0"/>
                                          </p:stCondLst>
                                        </p:cTn>
                                        <p:tgtEl>
                                          <p:spTgt spid="167"/>
                                        </p:tgtEl>
                                        <p:attrNameLst>
                                          <p:attrName>style.visibility</p:attrName>
                                        </p:attrNameLst>
                                      </p:cBhvr>
                                      <p:to>
                                        <p:strVal val="visible"/>
                                      </p:to>
                                    </p:set>
                                    <p:anim calcmode="lin" valueType="num">
                                      <p:cBhvr additive="base">
                                        <p:cTn id="115" dur="500" fill="hold"/>
                                        <p:tgtEl>
                                          <p:spTgt spid="167"/>
                                        </p:tgtEl>
                                        <p:attrNameLst>
                                          <p:attrName>ppt_x</p:attrName>
                                        </p:attrNameLst>
                                      </p:cBhvr>
                                      <p:tavLst>
                                        <p:tav tm="0">
                                          <p:val>
                                            <p:strVal val="1+#ppt_w/2"/>
                                          </p:val>
                                        </p:tav>
                                        <p:tav tm="100000">
                                          <p:val>
                                            <p:strVal val="#ppt_x"/>
                                          </p:val>
                                        </p:tav>
                                      </p:tavLst>
                                    </p:anim>
                                    <p:anim calcmode="lin" valueType="num">
                                      <p:cBhvr additive="base">
                                        <p:cTn id="116" dur="500" fill="hold"/>
                                        <p:tgtEl>
                                          <p:spTgt spid="167"/>
                                        </p:tgtEl>
                                        <p:attrNameLst>
                                          <p:attrName>ppt_y</p:attrName>
                                        </p:attrNameLst>
                                      </p:cBhvr>
                                      <p:tavLst>
                                        <p:tav tm="0">
                                          <p:val>
                                            <p:strVal val="#ppt_y"/>
                                          </p:val>
                                        </p:tav>
                                        <p:tav tm="100000">
                                          <p:val>
                                            <p:strVal val="#ppt_y"/>
                                          </p:val>
                                        </p:tav>
                                      </p:tavLst>
                                    </p:anim>
                                  </p:childTnLst>
                                </p:cTn>
                              </p:par>
                              <p:par>
                                <p:cTn id="117" presetID="2" presetClass="entr" presetSubtype="2" repeatCount="0" fill="hold" nodeType="withEffect">
                                  <p:stCondLst>
                                    <p:cond delay="0"/>
                                  </p:stCondLst>
                                  <p:childTnLst>
                                    <p:set>
                                      <p:cBhvr>
                                        <p:cTn id="118" dur="1" fill="hold">
                                          <p:stCondLst>
                                            <p:cond delay="0"/>
                                          </p:stCondLst>
                                        </p:cTn>
                                        <p:tgtEl>
                                          <p:spTgt spid="168"/>
                                        </p:tgtEl>
                                        <p:attrNameLst>
                                          <p:attrName>style.visibility</p:attrName>
                                        </p:attrNameLst>
                                      </p:cBhvr>
                                      <p:to>
                                        <p:strVal val="visible"/>
                                      </p:to>
                                    </p:set>
                                    <p:anim calcmode="lin" valueType="num">
                                      <p:cBhvr additive="base">
                                        <p:cTn id="119" dur="500" fill="hold"/>
                                        <p:tgtEl>
                                          <p:spTgt spid="168"/>
                                        </p:tgtEl>
                                        <p:attrNameLst>
                                          <p:attrName>ppt_x</p:attrName>
                                        </p:attrNameLst>
                                      </p:cBhvr>
                                      <p:tavLst>
                                        <p:tav tm="0">
                                          <p:val>
                                            <p:strVal val="1+#ppt_w/2"/>
                                          </p:val>
                                        </p:tav>
                                        <p:tav tm="100000">
                                          <p:val>
                                            <p:strVal val="#ppt_x"/>
                                          </p:val>
                                        </p:tav>
                                      </p:tavLst>
                                    </p:anim>
                                    <p:anim calcmode="lin" valueType="num">
                                      <p:cBhvr additive="base">
                                        <p:cTn id="120" dur="500" fill="hold"/>
                                        <p:tgtEl>
                                          <p:spTgt spid="168"/>
                                        </p:tgtEl>
                                        <p:attrNameLst>
                                          <p:attrName>ppt_y</p:attrName>
                                        </p:attrNameLst>
                                      </p:cBhvr>
                                      <p:tavLst>
                                        <p:tav tm="0">
                                          <p:val>
                                            <p:strVal val="#ppt_y"/>
                                          </p:val>
                                        </p:tav>
                                        <p:tav tm="100000">
                                          <p:val>
                                            <p:strVal val="#ppt_y"/>
                                          </p:val>
                                        </p:tav>
                                      </p:tavLst>
                                    </p:anim>
                                  </p:childTnLst>
                                </p:cTn>
                              </p:par>
                              <p:par>
                                <p:cTn id="121" presetID="2" presetClass="entr" presetSubtype="2" repeatCount="0" fill="hold" nodeType="withEffect">
                                  <p:stCondLst>
                                    <p:cond delay="0"/>
                                  </p:stCondLst>
                                  <p:childTnLst>
                                    <p:set>
                                      <p:cBhvr>
                                        <p:cTn id="122" dur="1" fill="hold">
                                          <p:stCondLst>
                                            <p:cond delay="0"/>
                                          </p:stCondLst>
                                        </p:cTn>
                                        <p:tgtEl>
                                          <p:spTgt spid="169"/>
                                        </p:tgtEl>
                                        <p:attrNameLst>
                                          <p:attrName>style.visibility</p:attrName>
                                        </p:attrNameLst>
                                      </p:cBhvr>
                                      <p:to>
                                        <p:strVal val="visible"/>
                                      </p:to>
                                    </p:set>
                                    <p:anim calcmode="lin" valueType="num">
                                      <p:cBhvr additive="base">
                                        <p:cTn id="123" dur="500" fill="hold"/>
                                        <p:tgtEl>
                                          <p:spTgt spid="169"/>
                                        </p:tgtEl>
                                        <p:attrNameLst>
                                          <p:attrName>ppt_x</p:attrName>
                                        </p:attrNameLst>
                                      </p:cBhvr>
                                      <p:tavLst>
                                        <p:tav tm="0">
                                          <p:val>
                                            <p:strVal val="1+#ppt_w/2"/>
                                          </p:val>
                                        </p:tav>
                                        <p:tav tm="100000">
                                          <p:val>
                                            <p:strVal val="#ppt_x"/>
                                          </p:val>
                                        </p:tav>
                                      </p:tavLst>
                                    </p:anim>
                                    <p:anim calcmode="lin" valueType="num">
                                      <p:cBhvr additive="base">
                                        <p:cTn id="124" dur="500" fill="hold"/>
                                        <p:tgtEl>
                                          <p:spTgt spid="169"/>
                                        </p:tgtEl>
                                        <p:attrNameLst>
                                          <p:attrName>ppt_y</p:attrName>
                                        </p:attrNameLst>
                                      </p:cBhvr>
                                      <p:tavLst>
                                        <p:tav tm="0">
                                          <p:val>
                                            <p:strVal val="#ppt_y"/>
                                          </p:val>
                                        </p:tav>
                                        <p:tav tm="100000">
                                          <p:val>
                                            <p:strVal val="#ppt_y"/>
                                          </p:val>
                                        </p:tav>
                                      </p:tavLst>
                                    </p:anim>
                                  </p:childTnLst>
                                </p:cTn>
                              </p:par>
                              <p:par>
                                <p:cTn id="125" presetID="2" presetClass="entr" presetSubtype="2" repeatCount="0" fill="hold" nodeType="withEffect">
                                  <p:stCondLst>
                                    <p:cond delay="0"/>
                                  </p:stCondLst>
                                  <p:childTnLst>
                                    <p:set>
                                      <p:cBhvr>
                                        <p:cTn id="126" dur="1" fill="hold">
                                          <p:stCondLst>
                                            <p:cond delay="0"/>
                                          </p:stCondLst>
                                        </p:cTn>
                                        <p:tgtEl>
                                          <p:spTgt spid="170"/>
                                        </p:tgtEl>
                                        <p:attrNameLst>
                                          <p:attrName>style.visibility</p:attrName>
                                        </p:attrNameLst>
                                      </p:cBhvr>
                                      <p:to>
                                        <p:strVal val="visible"/>
                                      </p:to>
                                    </p:set>
                                    <p:anim calcmode="lin" valueType="num">
                                      <p:cBhvr additive="base">
                                        <p:cTn id="127" dur="500" fill="hold"/>
                                        <p:tgtEl>
                                          <p:spTgt spid="170"/>
                                        </p:tgtEl>
                                        <p:attrNameLst>
                                          <p:attrName>ppt_x</p:attrName>
                                        </p:attrNameLst>
                                      </p:cBhvr>
                                      <p:tavLst>
                                        <p:tav tm="0">
                                          <p:val>
                                            <p:strVal val="1+#ppt_w/2"/>
                                          </p:val>
                                        </p:tav>
                                        <p:tav tm="100000">
                                          <p:val>
                                            <p:strVal val="#ppt_x"/>
                                          </p:val>
                                        </p:tav>
                                      </p:tavLst>
                                    </p:anim>
                                    <p:anim calcmode="lin" valueType="num">
                                      <p:cBhvr additive="base">
                                        <p:cTn id="128" dur="500" fill="hold"/>
                                        <p:tgtEl>
                                          <p:spTgt spid="170"/>
                                        </p:tgtEl>
                                        <p:attrNameLst>
                                          <p:attrName>ppt_y</p:attrName>
                                        </p:attrNameLst>
                                      </p:cBhvr>
                                      <p:tavLst>
                                        <p:tav tm="0">
                                          <p:val>
                                            <p:strVal val="#ppt_y"/>
                                          </p:val>
                                        </p:tav>
                                        <p:tav tm="100000">
                                          <p:val>
                                            <p:strVal val="#ppt_y"/>
                                          </p:val>
                                        </p:tav>
                                      </p:tavLst>
                                    </p:anim>
                                  </p:childTnLst>
                                </p:cTn>
                              </p:par>
                              <p:par>
                                <p:cTn id="129" presetID="2" presetClass="entr" presetSubtype="2" repeatCount="0" fill="hold" grpId="0" nodeType="withEffect">
                                  <p:stCondLst>
                                    <p:cond delay="0"/>
                                  </p:stCondLst>
                                  <p:childTnLst>
                                    <p:set>
                                      <p:cBhvr>
                                        <p:cTn id="130" dur="1" fill="hold">
                                          <p:stCondLst>
                                            <p:cond delay="0"/>
                                          </p:stCondLst>
                                        </p:cTn>
                                        <p:tgtEl>
                                          <p:spTgt spid="21"/>
                                        </p:tgtEl>
                                        <p:attrNameLst>
                                          <p:attrName>style.visibility</p:attrName>
                                        </p:attrNameLst>
                                      </p:cBhvr>
                                      <p:to>
                                        <p:strVal val="visible"/>
                                      </p:to>
                                    </p:set>
                                    <p:anim calcmode="lin" valueType="num">
                                      <p:cBhvr additive="base">
                                        <p:cTn id="131" dur="500" fill="hold"/>
                                        <p:tgtEl>
                                          <p:spTgt spid="21"/>
                                        </p:tgtEl>
                                        <p:attrNameLst>
                                          <p:attrName>ppt_x</p:attrName>
                                        </p:attrNameLst>
                                      </p:cBhvr>
                                      <p:tavLst>
                                        <p:tav tm="0">
                                          <p:val>
                                            <p:strVal val="1+#ppt_w/2"/>
                                          </p:val>
                                        </p:tav>
                                        <p:tav tm="100000">
                                          <p:val>
                                            <p:strVal val="#ppt_x"/>
                                          </p:val>
                                        </p:tav>
                                      </p:tavLst>
                                    </p:anim>
                                    <p:anim calcmode="lin" valueType="num">
                                      <p:cBhvr additive="base">
                                        <p:cTn id="132" dur="500" fill="hold"/>
                                        <p:tgtEl>
                                          <p:spTgt spid="21"/>
                                        </p:tgtEl>
                                        <p:attrNameLst>
                                          <p:attrName>ppt_y</p:attrName>
                                        </p:attrNameLst>
                                      </p:cBhvr>
                                      <p:tavLst>
                                        <p:tav tm="0">
                                          <p:val>
                                            <p:strVal val="#ppt_y"/>
                                          </p:val>
                                        </p:tav>
                                        <p:tav tm="100000">
                                          <p:val>
                                            <p:strVal val="#ppt_y"/>
                                          </p:val>
                                        </p:tav>
                                      </p:tavLst>
                                    </p:anim>
                                  </p:childTnLst>
                                </p:cTn>
                              </p:par>
                              <p:par>
                                <p:cTn id="133" presetID="2" presetClass="entr" presetSubtype="2" repeatCount="0" fill="hold" nodeType="withEffect">
                                  <p:stCondLst>
                                    <p:cond delay="0"/>
                                  </p:stCondLst>
                                  <p:childTnLst>
                                    <p:set>
                                      <p:cBhvr>
                                        <p:cTn id="134" dur="1" fill="hold">
                                          <p:stCondLst>
                                            <p:cond delay="0"/>
                                          </p:stCondLst>
                                        </p:cTn>
                                        <p:tgtEl>
                                          <p:spTgt spid="7"/>
                                        </p:tgtEl>
                                        <p:attrNameLst>
                                          <p:attrName>style.visibility</p:attrName>
                                        </p:attrNameLst>
                                      </p:cBhvr>
                                      <p:to>
                                        <p:strVal val="visible"/>
                                      </p:to>
                                    </p:set>
                                    <p:anim calcmode="lin" valueType="num">
                                      <p:cBhvr additive="base">
                                        <p:cTn id="135" dur="500" fill="hold"/>
                                        <p:tgtEl>
                                          <p:spTgt spid="7"/>
                                        </p:tgtEl>
                                        <p:attrNameLst>
                                          <p:attrName>ppt_x</p:attrName>
                                        </p:attrNameLst>
                                      </p:cBhvr>
                                      <p:tavLst>
                                        <p:tav tm="0">
                                          <p:val>
                                            <p:strVal val="1+#ppt_w/2"/>
                                          </p:val>
                                        </p:tav>
                                        <p:tav tm="100000">
                                          <p:val>
                                            <p:strVal val="#ppt_x"/>
                                          </p:val>
                                        </p:tav>
                                      </p:tavLst>
                                    </p:anim>
                                    <p:anim calcmode="lin" valueType="num">
                                      <p:cBhvr additive="base">
                                        <p:cTn id="1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xit" presetSubtype="0" repeatCount="0" fill="hold" nodeType="clickEffect">
                                  <p:stCondLst>
                                    <p:cond delay="0"/>
                                  </p:stCondLst>
                                  <p:childTnLst>
                                    <p:animEffect transition="out" filter="fade">
                                      <p:cBhvr>
                                        <p:cTn id="140" dur="1000"/>
                                        <p:tgtEl>
                                          <p:spTgt spid="150"/>
                                        </p:tgtEl>
                                      </p:cBhvr>
                                    </p:animEffect>
                                    <p:anim calcmode="lin" valueType="num">
                                      <p:cBhvr>
                                        <p:cTn id="141" dur="1000"/>
                                        <p:tgtEl>
                                          <p:spTgt spid="150"/>
                                        </p:tgtEl>
                                        <p:attrNameLst>
                                          <p:attrName>ppt_x</p:attrName>
                                        </p:attrNameLst>
                                      </p:cBhvr>
                                      <p:tavLst>
                                        <p:tav tm="0">
                                          <p:val>
                                            <p:strVal val="ppt_x"/>
                                          </p:val>
                                        </p:tav>
                                        <p:tav tm="100000">
                                          <p:val>
                                            <p:strVal val="ppt_x"/>
                                          </p:val>
                                        </p:tav>
                                      </p:tavLst>
                                    </p:anim>
                                    <p:anim calcmode="lin" valueType="num">
                                      <p:cBhvr>
                                        <p:cTn id="142" dur="1000"/>
                                        <p:tgtEl>
                                          <p:spTgt spid="150"/>
                                        </p:tgtEl>
                                        <p:attrNameLst>
                                          <p:attrName>ppt_y</p:attrName>
                                        </p:attrNameLst>
                                      </p:cBhvr>
                                      <p:tavLst>
                                        <p:tav tm="0">
                                          <p:val>
                                            <p:strVal val="ppt_y"/>
                                          </p:val>
                                        </p:tav>
                                        <p:tav tm="100000">
                                          <p:val>
                                            <p:strVal val="ppt_y+.1"/>
                                          </p:val>
                                        </p:tav>
                                      </p:tavLst>
                                    </p:anim>
                                    <p:set>
                                      <p:cBhvr>
                                        <p:cTn id="143" dur="1" fill="hold">
                                          <p:stCondLst>
                                            <p:cond delay="999"/>
                                          </p:stCondLst>
                                        </p:cTn>
                                        <p:tgtEl>
                                          <p:spTgt spid="150"/>
                                        </p:tgtEl>
                                        <p:attrNameLst>
                                          <p:attrName>style.visibility</p:attrName>
                                        </p:attrNameLst>
                                      </p:cBhvr>
                                      <p:to>
                                        <p:strVal val="hidden"/>
                                      </p:to>
                                    </p:set>
                                  </p:childTnLst>
                                </p:cTn>
                              </p:par>
                              <p:par>
                                <p:cTn id="144" presetID="42" presetClass="exit" presetSubtype="0" repeatCount="0" fill="hold" nodeType="withEffect">
                                  <p:stCondLst>
                                    <p:cond delay="2000"/>
                                  </p:stCondLst>
                                  <p:childTnLst>
                                    <p:animEffect transition="out" filter="fade">
                                      <p:cBhvr>
                                        <p:cTn id="145" dur="1000"/>
                                        <p:tgtEl>
                                          <p:spTgt spid="157"/>
                                        </p:tgtEl>
                                      </p:cBhvr>
                                    </p:animEffect>
                                    <p:anim calcmode="lin" valueType="num">
                                      <p:cBhvr>
                                        <p:cTn id="146" dur="1000"/>
                                        <p:tgtEl>
                                          <p:spTgt spid="157"/>
                                        </p:tgtEl>
                                        <p:attrNameLst>
                                          <p:attrName>ppt_x</p:attrName>
                                        </p:attrNameLst>
                                      </p:cBhvr>
                                      <p:tavLst>
                                        <p:tav tm="0">
                                          <p:val>
                                            <p:strVal val="ppt_x"/>
                                          </p:val>
                                        </p:tav>
                                        <p:tav tm="100000">
                                          <p:val>
                                            <p:strVal val="ppt_x"/>
                                          </p:val>
                                        </p:tav>
                                      </p:tavLst>
                                    </p:anim>
                                    <p:anim calcmode="lin" valueType="num">
                                      <p:cBhvr>
                                        <p:cTn id="147" dur="1000"/>
                                        <p:tgtEl>
                                          <p:spTgt spid="157"/>
                                        </p:tgtEl>
                                        <p:attrNameLst>
                                          <p:attrName>ppt_y</p:attrName>
                                        </p:attrNameLst>
                                      </p:cBhvr>
                                      <p:tavLst>
                                        <p:tav tm="0">
                                          <p:val>
                                            <p:strVal val="ppt_y"/>
                                          </p:val>
                                        </p:tav>
                                        <p:tav tm="100000">
                                          <p:val>
                                            <p:strVal val="ppt_y+.1"/>
                                          </p:val>
                                        </p:tav>
                                      </p:tavLst>
                                    </p:anim>
                                    <p:set>
                                      <p:cBhvr>
                                        <p:cTn id="148" dur="1" fill="hold">
                                          <p:stCondLst>
                                            <p:cond delay="999"/>
                                          </p:stCondLst>
                                        </p:cTn>
                                        <p:tgtEl>
                                          <p:spTgt spid="157"/>
                                        </p:tgtEl>
                                        <p:attrNameLst>
                                          <p:attrName>style.visibility</p:attrName>
                                        </p:attrNameLst>
                                      </p:cBhvr>
                                      <p:to>
                                        <p:strVal val="hidden"/>
                                      </p:to>
                                    </p:set>
                                  </p:childTnLst>
                                </p:cTn>
                              </p:par>
                              <p:par>
                                <p:cTn id="149" presetID="42" presetClass="exit" presetSubtype="0" repeatCount="0" fill="hold" nodeType="withEffect">
                                  <p:stCondLst>
                                    <p:cond delay="3000"/>
                                  </p:stCondLst>
                                  <p:childTnLst>
                                    <p:animEffect transition="out" filter="fade">
                                      <p:cBhvr>
                                        <p:cTn id="150" dur="1000"/>
                                        <p:tgtEl>
                                          <p:spTgt spid="154"/>
                                        </p:tgtEl>
                                      </p:cBhvr>
                                    </p:animEffect>
                                    <p:anim calcmode="lin" valueType="num">
                                      <p:cBhvr>
                                        <p:cTn id="151" dur="1000"/>
                                        <p:tgtEl>
                                          <p:spTgt spid="154"/>
                                        </p:tgtEl>
                                        <p:attrNameLst>
                                          <p:attrName>ppt_x</p:attrName>
                                        </p:attrNameLst>
                                      </p:cBhvr>
                                      <p:tavLst>
                                        <p:tav tm="0">
                                          <p:val>
                                            <p:strVal val="ppt_x"/>
                                          </p:val>
                                        </p:tav>
                                        <p:tav tm="100000">
                                          <p:val>
                                            <p:strVal val="ppt_x"/>
                                          </p:val>
                                        </p:tav>
                                      </p:tavLst>
                                    </p:anim>
                                    <p:anim calcmode="lin" valueType="num">
                                      <p:cBhvr>
                                        <p:cTn id="152" dur="1000"/>
                                        <p:tgtEl>
                                          <p:spTgt spid="154"/>
                                        </p:tgtEl>
                                        <p:attrNameLst>
                                          <p:attrName>ppt_y</p:attrName>
                                        </p:attrNameLst>
                                      </p:cBhvr>
                                      <p:tavLst>
                                        <p:tav tm="0">
                                          <p:val>
                                            <p:strVal val="ppt_y"/>
                                          </p:val>
                                        </p:tav>
                                        <p:tav tm="100000">
                                          <p:val>
                                            <p:strVal val="ppt_y+.1"/>
                                          </p:val>
                                        </p:tav>
                                      </p:tavLst>
                                    </p:anim>
                                    <p:set>
                                      <p:cBhvr>
                                        <p:cTn id="153" dur="1" fill="hold">
                                          <p:stCondLst>
                                            <p:cond delay="999"/>
                                          </p:stCondLst>
                                        </p:cTn>
                                        <p:tgtEl>
                                          <p:spTgt spid="154"/>
                                        </p:tgtEl>
                                        <p:attrNameLst>
                                          <p:attrName>style.visibility</p:attrName>
                                        </p:attrNameLst>
                                      </p:cBhvr>
                                      <p:to>
                                        <p:strVal val="hidden"/>
                                      </p:to>
                                    </p:set>
                                  </p:childTnLst>
                                </p:cTn>
                              </p:par>
                              <p:par>
                                <p:cTn id="154" presetID="42" presetClass="exit" presetSubtype="0" repeatCount="0" fill="hold" nodeType="withEffect">
                                  <p:stCondLst>
                                    <p:cond delay="4000"/>
                                  </p:stCondLst>
                                  <p:childTnLst>
                                    <p:animEffect transition="out" filter="fade">
                                      <p:cBhvr>
                                        <p:cTn id="155" dur="1000"/>
                                        <p:tgtEl>
                                          <p:spTgt spid="158"/>
                                        </p:tgtEl>
                                      </p:cBhvr>
                                    </p:animEffect>
                                    <p:anim calcmode="lin" valueType="num">
                                      <p:cBhvr>
                                        <p:cTn id="156" dur="1000"/>
                                        <p:tgtEl>
                                          <p:spTgt spid="158"/>
                                        </p:tgtEl>
                                        <p:attrNameLst>
                                          <p:attrName>ppt_x</p:attrName>
                                        </p:attrNameLst>
                                      </p:cBhvr>
                                      <p:tavLst>
                                        <p:tav tm="0">
                                          <p:val>
                                            <p:strVal val="ppt_x"/>
                                          </p:val>
                                        </p:tav>
                                        <p:tav tm="100000">
                                          <p:val>
                                            <p:strVal val="ppt_x"/>
                                          </p:val>
                                        </p:tav>
                                      </p:tavLst>
                                    </p:anim>
                                    <p:anim calcmode="lin" valueType="num">
                                      <p:cBhvr>
                                        <p:cTn id="157" dur="1000"/>
                                        <p:tgtEl>
                                          <p:spTgt spid="158"/>
                                        </p:tgtEl>
                                        <p:attrNameLst>
                                          <p:attrName>ppt_y</p:attrName>
                                        </p:attrNameLst>
                                      </p:cBhvr>
                                      <p:tavLst>
                                        <p:tav tm="0">
                                          <p:val>
                                            <p:strVal val="ppt_y"/>
                                          </p:val>
                                        </p:tav>
                                        <p:tav tm="100000">
                                          <p:val>
                                            <p:strVal val="ppt_y+.1"/>
                                          </p:val>
                                        </p:tav>
                                      </p:tavLst>
                                    </p:anim>
                                    <p:set>
                                      <p:cBhvr>
                                        <p:cTn id="158" dur="1" fill="hold">
                                          <p:stCondLst>
                                            <p:cond delay="999"/>
                                          </p:stCondLst>
                                        </p:cTn>
                                        <p:tgtEl>
                                          <p:spTgt spid="158"/>
                                        </p:tgtEl>
                                        <p:attrNameLst>
                                          <p:attrName>style.visibility</p:attrName>
                                        </p:attrNameLst>
                                      </p:cBhvr>
                                      <p:to>
                                        <p:strVal val="hidden"/>
                                      </p:to>
                                    </p:set>
                                  </p:childTnLst>
                                </p:cTn>
                              </p:par>
                              <p:par>
                                <p:cTn id="159" presetID="42" presetClass="exit" presetSubtype="0" repeatCount="0" fill="hold" grpId="0" nodeType="withEffect">
                                  <p:stCondLst>
                                    <p:cond delay="4200"/>
                                  </p:stCondLst>
                                  <p:childTnLst>
                                    <p:animEffect transition="out" filter="fade">
                                      <p:cBhvr>
                                        <p:cTn id="160" dur="1000"/>
                                        <p:tgtEl>
                                          <p:spTgt spid="142"/>
                                        </p:tgtEl>
                                      </p:cBhvr>
                                    </p:animEffect>
                                    <p:anim calcmode="lin" valueType="num">
                                      <p:cBhvr>
                                        <p:cTn id="161" dur="1000"/>
                                        <p:tgtEl>
                                          <p:spTgt spid="142"/>
                                        </p:tgtEl>
                                        <p:attrNameLst>
                                          <p:attrName>ppt_x</p:attrName>
                                        </p:attrNameLst>
                                      </p:cBhvr>
                                      <p:tavLst>
                                        <p:tav tm="0">
                                          <p:val>
                                            <p:strVal val="ppt_x"/>
                                          </p:val>
                                        </p:tav>
                                        <p:tav tm="100000">
                                          <p:val>
                                            <p:strVal val="ppt_x"/>
                                          </p:val>
                                        </p:tav>
                                      </p:tavLst>
                                    </p:anim>
                                    <p:anim calcmode="lin" valueType="num">
                                      <p:cBhvr>
                                        <p:cTn id="162" dur="1000"/>
                                        <p:tgtEl>
                                          <p:spTgt spid="142"/>
                                        </p:tgtEl>
                                        <p:attrNameLst>
                                          <p:attrName>ppt_y</p:attrName>
                                        </p:attrNameLst>
                                      </p:cBhvr>
                                      <p:tavLst>
                                        <p:tav tm="0">
                                          <p:val>
                                            <p:strVal val="ppt_y"/>
                                          </p:val>
                                        </p:tav>
                                        <p:tav tm="100000">
                                          <p:val>
                                            <p:strVal val="ppt_y+.1"/>
                                          </p:val>
                                        </p:tav>
                                      </p:tavLst>
                                    </p:anim>
                                    <p:set>
                                      <p:cBhvr>
                                        <p:cTn id="163" dur="1" fill="hold">
                                          <p:stCondLst>
                                            <p:cond delay="999"/>
                                          </p:stCondLst>
                                        </p:cTn>
                                        <p:tgtEl>
                                          <p:spTgt spid="142"/>
                                        </p:tgtEl>
                                        <p:attrNameLst>
                                          <p:attrName>style.visibility</p:attrName>
                                        </p:attrNameLst>
                                      </p:cBhvr>
                                      <p:to>
                                        <p:strVal val="hidden"/>
                                      </p:to>
                                    </p:set>
                                  </p:childTnLst>
                                </p:cTn>
                              </p:par>
                              <p:par>
                                <p:cTn id="164" presetID="42" presetClass="exit" presetSubtype="0" repeatCount="0" fill="hold" nodeType="withEffect">
                                  <p:stCondLst>
                                    <p:cond delay="4500"/>
                                  </p:stCondLst>
                                  <p:childTnLst>
                                    <p:animEffect transition="out" filter="fade">
                                      <p:cBhvr>
                                        <p:cTn id="165" dur="500"/>
                                        <p:tgtEl>
                                          <p:spTgt spid="162"/>
                                        </p:tgtEl>
                                      </p:cBhvr>
                                    </p:animEffect>
                                    <p:anim calcmode="lin" valueType="num">
                                      <p:cBhvr>
                                        <p:cTn id="166" dur="500"/>
                                        <p:tgtEl>
                                          <p:spTgt spid="162"/>
                                        </p:tgtEl>
                                        <p:attrNameLst>
                                          <p:attrName>ppt_x</p:attrName>
                                        </p:attrNameLst>
                                      </p:cBhvr>
                                      <p:tavLst>
                                        <p:tav tm="0">
                                          <p:val>
                                            <p:strVal val="ppt_x"/>
                                          </p:val>
                                        </p:tav>
                                        <p:tav tm="100000">
                                          <p:val>
                                            <p:strVal val="ppt_x"/>
                                          </p:val>
                                        </p:tav>
                                      </p:tavLst>
                                    </p:anim>
                                    <p:anim calcmode="lin" valueType="num">
                                      <p:cBhvr>
                                        <p:cTn id="167" dur="500"/>
                                        <p:tgtEl>
                                          <p:spTgt spid="162"/>
                                        </p:tgtEl>
                                        <p:attrNameLst>
                                          <p:attrName>ppt_y</p:attrName>
                                        </p:attrNameLst>
                                      </p:cBhvr>
                                      <p:tavLst>
                                        <p:tav tm="0">
                                          <p:val>
                                            <p:strVal val="ppt_y"/>
                                          </p:val>
                                        </p:tav>
                                        <p:tav tm="100000">
                                          <p:val>
                                            <p:strVal val="ppt_y+.1"/>
                                          </p:val>
                                        </p:tav>
                                      </p:tavLst>
                                    </p:anim>
                                    <p:set>
                                      <p:cBhvr>
                                        <p:cTn id="168" dur="1" fill="hold">
                                          <p:stCondLst>
                                            <p:cond delay="499"/>
                                          </p:stCondLst>
                                        </p:cTn>
                                        <p:tgtEl>
                                          <p:spTgt spid="162"/>
                                        </p:tgtEl>
                                        <p:attrNameLst>
                                          <p:attrName>style.visibility</p:attrName>
                                        </p:attrNameLst>
                                      </p:cBhvr>
                                      <p:to>
                                        <p:strVal val="hidden"/>
                                      </p:to>
                                    </p:set>
                                  </p:childTnLst>
                                </p:cTn>
                              </p:par>
                              <p:par>
                                <p:cTn id="169" presetID="42" presetClass="exit" presetSubtype="0" repeatCount="0" fill="hold" nodeType="withEffect">
                                  <p:stCondLst>
                                    <p:cond delay="5000"/>
                                  </p:stCondLst>
                                  <p:childTnLst>
                                    <p:animEffect transition="out" filter="fade">
                                      <p:cBhvr>
                                        <p:cTn id="170" dur="500"/>
                                        <p:tgtEl>
                                          <p:spTgt spid="164"/>
                                        </p:tgtEl>
                                      </p:cBhvr>
                                    </p:animEffect>
                                    <p:anim calcmode="lin" valueType="num">
                                      <p:cBhvr>
                                        <p:cTn id="171" dur="500"/>
                                        <p:tgtEl>
                                          <p:spTgt spid="164"/>
                                        </p:tgtEl>
                                        <p:attrNameLst>
                                          <p:attrName>ppt_x</p:attrName>
                                        </p:attrNameLst>
                                      </p:cBhvr>
                                      <p:tavLst>
                                        <p:tav tm="0">
                                          <p:val>
                                            <p:strVal val="ppt_x"/>
                                          </p:val>
                                        </p:tav>
                                        <p:tav tm="100000">
                                          <p:val>
                                            <p:strVal val="ppt_x"/>
                                          </p:val>
                                        </p:tav>
                                      </p:tavLst>
                                    </p:anim>
                                    <p:anim calcmode="lin" valueType="num">
                                      <p:cBhvr>
                                        <p:cTn id="172" dur="500"/>
                                        <p:tgtEl>
                                          <p:spTgt spid="164"/>
                                        </p:tgtEl>
                                        <p:attrNameLst>
                                          <p:attrName>ppt_y</p:attrName>
                                        </p:attrNameLst>
                                      </p:cBhvr>
                                      <p:tavLst>
                                        <p:tav tm="0">
                                          <p:val>
                                            <p:strVal val="ppt_y"/>
                                          </p:val>
                                        </p:tav>
                                        <p:tav tm="100000">
                                          <p:val>
                                            <p:strVal val="ppt_y+.1"/>
                                          </p:val>
                                        </p:tav>
                                      </p:tavLst>
                                    </p:anim>
                                    <p:set>
                                      <p:cBhvr>
                                        <p:cTn id="173" dur="1" fill="hold">
                                          <p:stCondLst>
                                            <p:cond delay="499"/>
                                          </p:stCondLst>
                                        </p:cTn>
                                        <p:tgtEl>
                                          <p:spTgt spid="164"/>
                                        </p:tgtEl>
                                        <p:attrNameLst>
                                          <p:attrName>style.visibility</p:attrName>
                                        </p:attrNameLst>
                                      </p:cBhvr>
                                      <p:to>
                                        <p:strVal val="hidden"/>
                                      </p:to>
                                    </p:set>
                                  </p:childTnLst>
                                </p:cTn>
                              </p:par>
                              <p:par>
                                <p:cTn id="174" presetID="42" presetClass="exit" presetSubtype="0" repeatCount="0" fill="hold" nodeType="withEffect">
                                  <p:stCondLst>
                                    <p:cond delay="5500"/>
                                  </p:stCondLst>
                                  <p:childTnLst>
                                    <p:animEffect transition="out" filter="fade">
                                      <p:cBhvr>
                                        <p:cTn id="175" dur="500"/>
                                        <p:tgtEl>
                                          <p:spTgt spid="167"/>
                                        </p:tgtEl>
                                      </p:cBhvr>
                                    </p:animEffect>
                                    <p:anim calcmode="lin" valueType="num">
                                      <p:cBhvr>
                                        <p:cTn id="176" dur="500"/>
                                        <p:tgtEl>
                                          <p:spTgt spid="167"/>
                                        </p:tgtEl>
                                        <p:attrNameLst>
                                          <p:attrName>ppt_x</p:attrName>
                                        </p:attrNameLst>
                                      </p:cBhvr>
                                      <p:tavLst>
                                        <p:tav tm="0">
                                          <p:val>
                                            <p:strVal val="ppt_x"/>
                                          </p:val>
                                        </p:tav>
                                        <p:tav tm="100000">
                                          <p:val>
                                            <p:strVal val="ppt_x"/>
                                          </p:val>
                                        </p:tav>
                                      </p:tavLst>
                                    </p:anim>
                                    <p:anim calcmode="lin" valueType="num">
                                      <p:cBhvr>
                                        <p:cTn id="177" dur="500"/>
                                        <p:tgtEl>
                                          <p:spTgt spid="167"/>
                                        </p:tgtEl>
                                        <p:attrNameLst>
                                          <p:attrName>ppt_y</p:attrName>
                                        </p:attrNameLst>
                                      </p:cBhvr>
                                      <p:tavLst>
                                        <p:tav tm="0">
                                          <p:val>
                                            <p:strVal val="ppt_y"/>
                                          </p:val>
                                        </p:tav>
                                        <p:tav tm="100000">
                                          <p:val>
                                            <p:strVal val="ppt_y+.1"/>
                                          </p:val>
                                        </p:tav>
                                      </p:tavLst>
                                    </p:anim>
                                    <p:set>
                                      <p:cBhvr>
                                        <p:cTn id="178" dur="1" fill="hold">
                                          <p:stCondLst>
                                            <p:cond delay="499"/>
                                          </p:stCondLst>
                                        </p:cTn>
                                        <p:tgtEl>
                                          <p:spTgt spid="167"/>
                                        </p:tgtEl>
                                        <p:attrNameLst>
                                          <p:attrName>style.visibility</p:attrName>
                                        </p:attrNameLst>
                                      </p:cBhvr>
                                      <p:to>
                                        <p:strVal val="hidden"/>
                                      </p:to>
                                    </p:set>
                                  </p:childTnLst>
                                </p:cTn>
                              </p:par>
                              <p:par>
                                <p:cTn id="179" presetID="42" presetClass="exit" presetSubtype="0" repeatCount="0" fill="hold" nodeType="withEffect">
                                  <p:stCondLst>
                                    <p:cond delay="6000"/>
                                  </p:stCondLst>
                                  <p:childTnLst>
                                    <p:animEffect transition="out" filter="fade">
                                      <p:cBhvr>
                                        <p:cTn id="180" dur="500"/>
                                        <p:tgtEl>
                                          <p:spTgt spid="170"/>
                                        </p:tgtEl>
                                      </p:cBhvr>
                                    </p:animEffect>
                                    <p:anim calcmode="lin" valueType="num">
                                      <p:cBhvr>
                                        <p:cTn id="181" dur="500"/>
                                        <p:tgtEl>
                                          <p:spTgt spid="170"/>
                                        </p:tgtEl>
                                        <p:attrNameLst>
                                          <p:attrName>ppt_x</p:attrName>
                                        </p:attrNameLst>
                                      </p:cBhvr>
                                      <p:tavLst>
                                        <p:tav tm="0">
                                          <p:val>
                                            <p:strVal val="ppt_x"/>
                                          </p:val>
                                        </p:tav>
                                        <p:tav tm="100000">
                                          <p:val>
                                            <p:strVal val="ppt_x"/>
                                          </p:val>
                                        </p:tav>
                                      </p:tavLst>
                                    </p:anim>
                                    <p:anim calcmode="lin" valueType="num">
                                      <p:cBhvr>
                                        <p:cTn id="182" dur="500"/>
                                        <p:tgtEl>
                                          <p:spTgt spid="170"/>
                                        </p:tgtEl>
                                        <p:attrNameLst>
                                          <p:attrName>ppt_y</p:attrName>
                                        </p:attrNameLst>
                                      </p:cBhvr>
                                      <p:tavLst>
                                        <p:tav tm="0">
                                          <p:val>
                                            <p:strVal val="ppt_y"/>
                                          </p:val>
                                        </p:tav>
                                        <p:tav tm="100000">
                                          <p:val>
                                            <p:strVal val="ppt_y+.1"/>
                                          </p:val>
                                        </p:tav>
                                      </p:tavLst>
                                    </p:anim>
                                    <p:set>
                                      <p:cBhvr>
                                        <p:cTn id="183" dur="1" fill="hold">
                                          <p:stCondLst>
                                            <p:cond delay="499"/>
                                          </p:stCondLst>
                                        </p:cTn>
                                        <p:tgtEl>
                                          <p:spTgt spid="170"/>
                                        </p:tgtEl>
                                        <p:attrNameLst>
                                          <p:attrName>style.visibility</p:attrName>
                                        </p:attrNameLst>
                                      </p:cBhvr>
                                      <p:to>
                                        <p:strVal val="hidden"/>
                                      </p:to>
                                    </p:set>
                                  </p:childTnLst>
                                </p:cTn>
                              </p:par>
                              <p:par>
                                <p:cTn id="184" presetID="42" presetClass="exit" presetSubtype="0" repeatCount="0" fill="hold" grpId="0" nodeType="withEffect">
                                  <p:stCondLst>
                                    <p:cond delay="6100"/>
                                  </p:stCondLst>
                                  <p:childTnLst>
                                    <p:animEffect transition="out" filter="fade">
                                      <p:cBhvr>
                                        <p:cTn id="185" dur="500"/>
                                        <p:tgtEl>
                                          <p:spTgt spid="147"/>
                                        </p:tgtEl>
                                      </p:cBhvr>
                                    </p:animEffect>
                                    <p:anim calcmode="lin" valueType="num">
                                      <p:cBhvr>
                                        <p:cTn id="186" dur="500"/>
                                        <p:tgtEl>
                                          <p:spTgt spid="147"/>
                                        </p:tgtEl>
                                        <p:attrNameLst>
                                          <p:attrName>ppt_x</p:attrName>
                                        </p:attrNameLst>
                                      </p:cBhvr>
                                      <p:tavLst>
                                        <p:tav tm="0">
                                          <p:val>
                                            <p:strVal val="ppt_x"/>
                                          </p:val>
                                        </p:tav>
                                        <p:tav tm="100000">
                                          <p:val>
                                            <p:strVal val="ppt_x"/>
                                          </p:val>
                                        </p:tav>
                                      </p:tavLst>
                                    </p:anim>
                                    <p:anim calcmode="lin" valueType="num">
                                      <p:cBhvr>
                                        <p:cTn id="187" dur="500"/>
                                        <p:tgtEl>
                                          <p:spTgt spid="147"/>
                                        </p:tgtEl>
                                        <p:attrNameLst>
                                          <p:attrName>ppt_y</p:attrName>
                                        </p:attrNameLst>
                                      </p:cBhvr>
                                      <p:tavLst>
                                        <p:tav tm="0">
                                          <p:val>
                                            <p:strVal val="ppt_y"/>
                                          </p:val>
                                        </p:tav>
                                        <p:tav tm="100000">
                                          <p:val>
                                            <p:strVal val="ppt_y+.1"/>
                                          </p:val>
                                        </p:tav>
                                      </p:tavLst>
                                    </p:anim>
                                    <p:set>
                                      <p:cBhvr>
                                        <p:cTn id="188" dur="1" fill="hold">
                                          <p:stCondLst>
                                            <p:cond delay="499"/>
                                          </p:stCondLst>
                                        </p:cTn>
                                        <p:tgtEl>
                                          <p:spTgt spid="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0" grpId="0" animBg="1"/>
      <p:bldP spid="141" grpId="0" animBg="1"/>
      <p:bldP spid="142" grpId="0" animBg="1"/>
      <p:bldP spid="142" grpId="1" animBg="1"/>
      <p:bldP spid="143" grpId="0" animBg="1"/>
      <p:bldP spid="144" grpId="0" animBg="1"/>
      <p:bldP spid="145" grpId="0" animBg="1"/>
      <p:bldP spid="146" grpId="0" animBg="1"/>
      <p:bldP spid="147" grpId="0" animBg="1"/>
      <p:bldP spid="147" grpId="1" animBg="1"/>
      <p:bldP spid="148" grpId="0" animBg="1"/>
      <p:bldP spid="149" grpId="0" animBg="1"/>
    </p:bldLst>
  </p:timing>
</p:sld>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5940</Words>
  <Application>Microsoft Macintosh PowerPoint</Application>
  <PresentationFormat>On-screen Show (16:9)</PresentationFormat>
  <Paragraphs>1104</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Cambria Math</vt:lpstr>
      <vt:lpstr>Intel Clear</vt:lpstr>
      <vt:lpstr>Intel Clear Pro</vt:lpstr>
      <vt:lpstr>Open Sans Extrabold</vt:lpstr>
      <vt:lpstr>Times New Roman</vt:lpstr>
      <vt:lpstr>Wingdings</vt:lpstr>
      <vt:lpstr>Int_PPT Template_ClearPro_16x9</vt:lpstr>
      <vt:lpstr>PowerPoint Presentation</vt:lpstr>
      <vt:lpstr>About This Talk</vt:lpstr>
      <vt:lpstr>Neural Network Distiller</vt:lpstr>
      <vt:lpstr>PowerPoint Presentation</vt:lpstr>
      <vt:lpstr>PowerPoint Presentation</vt:lpstr>
      <vt:lpstr>PowerPoint Presentation</vt:lpstr>
      <vt:lpstr>PowerPoint Presentation</vt:lpstr>
      <vt:lpstr>PowerPoint Presentation</vt:lpstr>
      <vt:lpstr>Parameter Pruning</vt:lpstr>
      <vt:lpstr>Parameter Pruning Flow</vt:lpstr>
      <vt:lpstr>Example: Magnitude Thresholding</vt:lpstr>
      <vt:lpstr>Sensitivity Analysis</vt:lpstr>
      <vt:lpstr>Iterative Pruning Schedule</vt:lpstr>
      <vt:lpstr>Iterative Pruning Schedule</vt:lpstr>
      <vt:lpstr>Structured Pruning</vt:lpstr>
      <vt:lpstr>Structured Pruning – Examples of Pruning Criteria</vt:lpstr>
      <vt:lpstr>Distiller Architecture</vt:lpstr>
      <vt:lpstr>Distiller Architecture</vt:lpstr>
      <vt:lpstr>Distiller Architecture</vt:lpstr>
      <vt:lpstr>Distiller Architecture</vt:lpstr>
      <vt:lpstr>PowerPoint Presentation</vt:lpstr>
      <vt:lpstr>Sparsity-inducing Regularization</vt:lpstr>
      <vt:lpstr>Group Sparsity Regularization</vt:lpstr>
      <vt:lpstr>PowerPoint Presentation</vt:lpstr>
      <vt:lpstr>Low Precision (Quantization)</vt:lpstr>
      <vt:lpstr>Adding Quantization to an Inference Graph</vt:lpstr>
      <vt:lpstr>PowerPoint Presentation</vt:lpstr>
      <vt:lpstr>Knowledge Distillation</vt:lpstr>
      <vt:lpstr>PowerPoint Presentation</vt:lpstr>
      <vt:lpstr>Conditional Computation</vt:lpstr>
      <vt:lpstr>Approximating Existing Networks (low rank decomposition)</vt:lpstr>
      <vt:lpstr>Automated Design-Space Exploration</vt:lpstr>
      <vt:lpstr>Automated Design-Space Exploration</vt:lpstr>
      <vt:lpstr>Automated Design-Space Exploration</vt:lpstr>
      <vt:lpstr>Summary</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2018-06-05T19:55:21Z</cp:lastPrinted>
  <dcterms:created xsi:type="dcterms:W3CDTF">2015-05-06T16:36:39Z</dcterms:created>
  <dcterms:modified xsi:type="dcterms:W3CDTF">2018-09-12T22:01:35Z</dcterms:modified>
  <cp:category/>
</cp:coreProperties>
</file>